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01"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516" y="-7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6602723A-28EA-44F3-9A5A-0A1382D55442}" type="datetimeFigureOut">
              <a:rPr lang="en-US" smtClean="0"/>
              <a:pPr/>
              <a:t>6/13/2011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E1DE5FF2-0464-4948-AA55-ED692BD248F5}"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602723A-28EA-44F3-9A5A-0A1382D55442}" type="datetimeFigureOut">
              <a:rPr lang="en-US" smtClean="0"/>
              <a:pPr/>
              <a:t>6/13/2011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E5FF2-0464-4948-AA55-ED692BD248F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602723A-28EA-44F3-9A5A-0A1382D55442}" type="datetimeFigureOut">
              <a:rPr lang="en-US" smtClean="0"/>
              <a:pPr/>
              <a:t>6/13/2011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E5FF2-0464-4948-AA55-ED692BD248F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602723A-28EA-44F3-9A5A-0A1382D55442}" type="datetimeFigureOut">
              <a:rPr lang="en-US" smtClean="0"/>
              <a:pPr/>
              <a:t>6/13/2011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E5FF2-0464-4948-AA55-ED692BD248F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602723A-28EA-44F3-9A5A-0A1382D55442}" type="datetimeFigureOut">
              <a:rPr lang="en-US" smtClean="0"/>
              <a:pPr/>
              <a:t>6/13/2011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E1DE5FF2-0464-4948-AA55-ED692BD248F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602723A-28EA-44F3-9A5A-0A1382D55442}" type="datetimeFigureOut">
              <a:rPr lang="en-US" smtClean="0"/>
              <a:pPr/>
              <a:t>6/13/2011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DE5FF2-0464-4948-AA55-ED692BD248F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602723A-28EA-44F3-9A5A-0A1382D55442}" type="datetimeFigureOut">
              <a:rPr lang="en-US" smtClean="0"/>
              <a:pPr/>
              <a:t>6/13/2011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DE5FF2-0464-4948-AA55-ED692BD248F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602723A-28EA-44F3-9A5A-0A1382D55442}" type="datetimeFigureOut">
              <a:rPr lang="en-US" smtClean="0"/>
              <a:pPr/>
              <a:t>6/13/2011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DE5FF2-0464-4948-AA55-ED692BD248F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02723A-28EA-44F3-9A5A-0A1382D55442}" type="datetimeFigureOut">
              <a:rPr lang="en-US" smtClean="0"/>
              <a:pPr/>
              <a:t>6/13/2011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DE5FF2-0464-4948-AA55-ED692BD248F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602723A-28EA-44F3-9A5A-0A1382D55442}" type="datetimeFigureOut">
              <a:rPr lang="en-US" smtClean="0"/>
              <a:pPr/>
              <a:t>6/13/2011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DE5FF2-0464-4948-AA55-ED692BD248F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602723A-28EA-44F3-9A5A-0A1382D55442}" type="datetimeFigureOut">
              <a:rPr lang="en-US" smtClean="0"/>
              <a:pPr/>
              <a:t>6/13/2011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DE5FF2-0464-4948-AA55-ED692BD248F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602723A-28EA-44F3-9A5A-0A1382D55442}" type="datetimeFigureOut">
              <a:rPr lang="en-US" smtClean="0"/>
              <a:pPr/>
              <a:t>6/13/2011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1DE5FF2-0464-4948-AA55-ED692BD248F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normAutofit/>
          </a:bodyPr>
          <a:lstStyle/>
          <a:p>
            <a:r>
              <a:rPr lang="fa-IR" sz="4400" dirty="0" smtClean="0"/>
              <a:t>بسم الله الرحمن الرحیم</a:t>
            </a:r>
            <a:endParaRPr lang="en-US" sz="4400" dirty="0"/>
          </a:p>
        </p:txBody>
      </p:sp>
      <p:sp>
        <p:nvSpPr>
          <p:cNvPr id="3" name="Content Placeholder 2"/>
          <p:cNvSpPr>
            <a:spLocks noGrp="1"/>
          </p:cNvSpPr>
          <p:nvPr>
            <p:ph idx="1"/>
          </p:nvPr>
        </p:nvSpPr>
        <p:spPr>
          <a:xfrm>
            <a:off x="457200" y="1412776"/>
            <a:ext cx="8229600" cy="5328592"/>
          </a:xfrm>
        </p:spPr>
        <p:txBody>
          <a:bodyPr>
            <a:normAutofit/>
          </a:bodyPr>
          <a:lstStyle/>
          <a:p>
            <a:pPr marL="137160" indent="0" algn="ctr">
              <a:lnSpc>
                <a:spcPct val="150000"/>
              </a:lnSpc>
              <a:buNone/>
            </a:pPr>
            <a:endParaRPr lang="fa-IR" b="1" dirty="0" smtClean="0">
              <a:solidFill>
                <a:srgbClr val="92D050"/>
              </a:solidFill>
              <a:cs typeface="2  Zar" pitchFamily="2" charset="-78"/>
            </a:endParaRPr>
          </a:p>
          <a:p>
            <a:pPr marL="137160" indent="0" algn="ctr">
              <a:lnSpc>
                <a:spcPct val="150000"/>
              </a:lnSpc>
              <a:buNone/>
            </a:pPr>
            <a:r>
              <a:rPr lang="fa-IR" b="1" smtClean="0">
                <a:solidFill>
                  <a:srgbClr val="92D050"/>
                </a:solidFill>
                <a:cs typeface="2  Zar" pitchFamily="2" charset="-78"/>
              </a:rPr>
              <a:t>صفحه:215_194</a:t>
            </a:r>
            <a:endParaRPr lang="fa-IR" b="1" dirty="0" smtClean="0">
              <a:solidFill>
                <a:srgbClr val="92D050"/>
              </a:solidFill>
              <a:cs typeface="2  Zar" pitchFamily="2" charset="-78"/>
            </a:endParaRPr>
          </a:p>
          <a:p>
            <a:pPr marL="137160" indent="0" algn="ctr">
              <a:lnSpc>
                <a:spcPct val="150000"/>
              </a:lnSpc>
              <a:buNone/>
            </a:pPr>
            <a:endParaRPr lang="fa-IR" b="1" dirty="0" smtClean="0">
              <a:solidFill>
                <a:srgbClr val="92D050"/>
              </a:solidFill>
              <a:cs typeface="2  Zar" pitchFamily="2" charset="-78"/>
            </a:endParaRPr>
          </a:p>
          <a:p>
            <a:pPr marL="137160" indent="0" algn="ctr">
              <a:lnSpc>
                <a:spcPct val="150000"/>
              </a:lnSpc>
              <a:buNone/>
            </a:pPr>
            <a:endParaRPr lang="fa-IR" sz="2000" b="1" dirty="0">
              <a:solidFill>
                <a:srgbClr val="92D050"/>
              </a:solidFill>
              <a:cs typeface="2  Zar" pitchFamily="2" charset="-78"/>
            </a:endParaRPr>
          </a:p>
        </p:txBody>
      </p:sp>
    </p:spTree>
    <p:extLst>
      <p:ext uri="{BB962C8B-B14F-4D97-AF65-F5344CB8AC3E}">
        <p14:creationId xmlns:p14="http://schemas.microsoft.com/office/powerpoint/2010/main" xmlns="" val="4263093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16632"/>
            <a:ext cx="8640960" cy="6552728"/>
          </a:xfrm>
        </p:spPr>
        <p:txBody>
          <a:bodyPr>
            <a:normAutofit/>
          </a:bodyPr>
          <a:lstStyle/>
          <a:p>
            <a:pPr marL="137160" indent="0" algn="just" rtl="1">
              <a:lnSpc>
                <a:spcPct val="170000"/>
              </a:lnSpc>
              <a:buNone/>
            </a:pPr>
            <a:r>
              <a:rPr lang="fa-IR" sz="2400" dirty="0">
                <a:cs typeface="2  Zar" pitchFamily="2" charset="-78"/>
              </a:rPr>
              <a:t>مديريت برنامه انعطاف‌پذيري موردنياز براي شناسايي، تعريف و مديريت مجموعه‌اي از پروژه‌هاي به هم مرتبط را به عنوان يك واحد منفرد كه برنامه ناميده مي‌شود، براي دستيابي به منافع هماهنگ‌تر و هم‌راستايي با اهداف استراتژيك جامع‌ار، فراهم مي‌كند.</a:t>
            </a:r>
            <a:endParaRPr lang="en-US" sz="2400" dirty="0">
              <a:cs typeface="2  Zar" pitchFamily="2" charset="-78"/>
            </a:endParaRPr>
          </a:p>
          <a:p>
            <a:pPr marL="137160" indent="0" algn="just" rtl="1">
              <a:lnSpc>
                <a:spcPct val="170000"/>
              </a:lnSpc>
              <a:buNone/>
            </a:pPr>
            <a:r>
              <a:rPr lang="fa-IR" sz="2400" dirty="0">
                <a:cs typeface="2  Zar" pitchFamily="2" charset="-78"/>
              </a:rPr>
              <a:t>وظايف مديريت شامل:</a:t>
            </a:r>
            <a:endParaRPr lang="en-US" sz="2400" dirty="0">
              <a:cs typeface="2  Zar" pitchFamily="2" charset="-78"/>
            </a:endParaRPr>
          </a:p>
          <a:p>
            <a:pPr marL="137160" indent="0" algn="just" rtl="1">
              <a:lnSpc>
                <a:spcPct val="170000"/>
              </a:lnSpc>
              <a:buNone/>
            </a:pPr>
            <a:r>
              <a:rPr lang="fa-IR" sz="2400" dirty="0">
                <a:cs typeface="2  Zar" pitchFamily="2" charset="-78"/>
              </a:rPr>
              <a:t>1ـ طرح‌ريزي برنامه (هماهنگ با برنامه استراتژيك)</a:t>
            </a:r>
            <a:endParaRPr lang="en-US" sz="2400" dirty="0">
              <a:cs typeface="2  Zar" pitchFamily="2" charset="-78"/>
            </a:endParaRPr>
          </a:p>
          <a:p>
            <a:pPr marL="137160" indent="0" algn="just" rtl="1">
              <a:lnSpc>
                <a:spcPct val="170000"/>
              </a:lnSpc>
              <a:buNone/>
            </a:pPr>
            <a:r>
              <a:rPr lang="fa-IR" sz="2400" dirty="0">
                <a:cs typeface="2  Zar" pitchFamily="2" charset="-78"/>
              </a:rPr>
              <a:t>2ـ هماهنگي تحويل پروژه</a:t>
            </a:r>
            <a:endParaRPr lang="en-US" sz="2400" dirty="0">
              <a:cs typeface="2  Zar" pitchFamily="2" charset="-78"/>
            </a:endParaRPr>
          </a:p>
          <a:p>
            <a:pPr marL="137160" indent="0" algn="just" rtl="1">
              <a:lnSpc>
                <a:spcPct val="170000"/>
              </a:lnSpc>
              <a:buNone/>
            </a:pPr>
            <a:r>
              <a:rPr lang="fa-IR" sz="2400" dirty="0">
                <a:cs typeface="2  Zar" pitchFamily="2" charset="-78"/>
              </a:rPr>
              <a:t>3ـ مديريت ريسك و تغيير</a:t>
            </a:r>
            <a:endParaRPr lang="en-US" sz="2400" dirty="0">
              <a:cs typeface="2  Zar" pitchFamily="2" charset="-78"/>
            </a:endParaRPr>
          </a:p>
          <a:p>
            <a:pPr marL="137160" indent="0" algn="just" rtl="1">
              <a:lnSpc>
                <a:spcPct val="170000"/>
              </a:lnSpc>
              <a:buNone/>
            </a:pPr>
            <a:r>
              <a:rPr lang="fa-IR" sz="2400" dirty="0">
                <a:cs typeface="2  Zar" pitchFamily="2" charset="-78"/>
              </a:rPr>
              <a:t>4ـ همكاري كسب و كار و </a:t>
            </a:r>
            <a:r>
              <a:rPr lang="en-US" sz="2400" dirty="0">
                <a:cs typeface="2  Zar" pitchFamily="2" charset="-78"/>
              </a:rPr>
              <a:t>IT</a:t>
            </a:r>
            <a:r>
              <a:rPr lang="fa-IR" sz="2400" dirty="0">
                <a:cs typeface="2  Zar" pitchFamily="2" charset="-78"/>
              </a:rPr>
              <a:t> (مخصوصاً در تصميماتب كه بر عماري و فرآيندهاي كسب و كار تأثيرگذار است) مي‌باشد.</a:t>
            </a:r>
            <a:endParaRPr lang="en-US" sz="2400" dirty="0">
              <a:cs typeface="2  Zar" pitchFamily="2" charset="-78"/>
            </a:endParaRPr>
          </a:p>
          <a:p>
            <a:pPr marL="137160" indent="0" algn="just">
              <a:lnSpc>
                <a:spcPct val="170000"/>
              </a:lnSpc>
              <a:buNone/>
            </a:pPr>
            <a:endParaRPr lang="en-US" sz="2400" dirty="0">
              <a:cs typeface="2  Zar" pitchFamily="2" charset="-78"/>
            </a:endParaRPr>
          </a:p>
        </p:txBody>
      </p:sp>
    </p:spTree>
    <p:extLst>
      <p:ext uri="{BB962C8B-B14F-4D97-AF65-F5344CB8AC3E}">
        <p14:creationId xmlns:p14="http://schemas.microsoft.com/office/powerpoint/2010/main" xmlns="" val="2977013222"/>
      </p:ext>
    </p:extLst>
  </p:cSld>
  <p:clrMapOvr>
    <a:masterClrMapping/>
  </p:clrMapOvr>
  <p:transition spd="slow">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260648"/>
            <a:ext cx="8712968" cy="6408712"/>
          </a:xfrm>
        </p:spPr>
        <p:txBody>
          <a:bodyPr>
            <a:normAutofit/>
          </a:bodyPr>
          <a:lstStyle/>
          <a:p>
            <a:pPr marL="137160" indent="0" algn="just" rtl="1">
              <a:lnSpc>
                <a:spcPct val="150000"/>
              </a:lnSpc>
              <a:buNone/>
            </a:pPr>
            <a:r>
              <a:rPr lang="fa-IR" sz="2400" dirty="0">
                <a:cs typeface="2  Zar" pitchFamily="2" charset="-78"/>
              </a:rPr>
              <a:t>بيشترين اقدامات اصلي برنامه در طول خط واحدهاي كسب و كار و واحدهاي وظيفه‌اي گسترش يافته‌اند. اين بدين معني است كه مديران برنامه به تخصص در كسب و كار و به همان اندازه در وظايف </a:t>
            </a:r>
            <a:r>
              <a:rPr lang="en-US" sz="2400" dirty="0">
                <a:cs typeface="2  Zar" pitchFamily="2" charset="-78"/>
              </a:rPr>
              <a:t>IT</a:t>
            </a:r>
            <a:r>
              <a:rPr lang="fa-IR" sz="2400" dirty="0">
                <a:cs typeface="2  Zar" pitchFamily="2" charset="-78"/>
              </a:rPr>
              <a:t> نيازمند هستند.</a:t>
            </a:r>
            <a:endParaRPr lang="en-US" sz="2400" dirty="0">
              <a:cs typeface="2  Zar" pitchFamily="2" charset="-78"/>
            </a:endParaRPr>
          </a:p>
          <a:p>
            <a:pPr marL="137160" indent="0" algn="just" rtl="1">
              <a:lnSpc>
                <a:spcPct val="150000"/>
              </a:lnSpc>
              <a:buNone/>
            </a:pPr>
            <a:r>
              <a:rPr lang="fa-IR" sz="2400" dirty="0" smtClean="0">
                <a:cs typeface="2  Zar" pitchFamily="2" charset="-78"/>
              </a:rPr>
              <a:t>آن‌ها </a:t>
            </a:r>
            <a:r>
              <a:rPr lang="fa-IR" sz="2400" dirty="0">
                <a:cs typeface="2  Zar" pitchFamily="2" charset="-78"/>
              </a:rPr>
              <a:t>همچنين به مهارت‌هاي نرم براي به توافق رسيدن با ذينفعان در مورد طرح برنامه، راه‌حل پيشنهاد شده، تخصيص منابع و مديريت ريسك و تغيير مورد نياز براي به تكامل رساندن برنامه و ارائه نتايج تجاري كه توسط استراتژي كسب و كار تصريح شده، نيسازمند هستند.</a:t>
            </a:r>
            <a:endParaRPr lang="en-US" sz="2400" dirty="0">
              <a:cs typeface="2  Zar" pitchFamily="2" charset="-78"/>
            </a:endParaRPr>
          </a:p>
          <a:p>
            <a:pPr marL="137160" indent="0" algn="just" rtl="1">
              <a:lnSpc>
                <a:spcPct val="150000"/>
              </a:lnSpc>
              <a:buNone/>
            </a:pPr>
            <a:r>
              <a:rPr lang="en-US" sz="2400" dirty="0">
                <a:cs typeface="2  Zar" pitchFamily="2" charset="-78"/>
              </a:rPr>
              <a:t>PMI</a:t>
            </a:r>
            <a:r>
              <a:rPr lang="fa-IR" sz="2400" dirty="0">
                <a:cs typeface="2  Zar" pitchFamily="2" charset="-78"/>
              </a:rPr>
              <a:t> (</a:t>
            </a:r>
            <a:r>
              <a:rPr lang="en-US" sz="2400" dirty="0">
                <a:cs typeface="2  Zar" pitchFamily="2" charset="-78"/>
              </a:rPr>
              <a:t>2033</a:t>
            </a:r>
            <a:r>
              <a:rPr lang="fa-IR" sz="2400" dirty="0">
                <a:cs typeface="2  Zar" pitchFamily="2" charset="-78"/>
              </a:rPr>
              <a:t>) يك پورتفوليو را به‌عنوان مجموعه‌اي از پروژه‌ها و يا برنامه‌هايي تعريف مي‌كند.</a:t>
            </a:r>
            <a:endParaRPr lang="en-US" sz="2400" dirty="0">
              <a:cs typeface="2  Zar" pitchFamily="2" charset="-78"/>
            </a:endParaRPr>
          </a:p>
          <a:p>
            <a:pPr marL="137160" indent="0" algn="just" rtl="1">
              <a:lnSpc>
                <a:spcPct val="150000"/>
              </a:lnSpc>
              <a:buNone/>
            </a:pPr>
            <a:r>
              <a:rPr lang="fa-IR" sz="2400" dirty="0">
                <a:cs typeface="2  Zar" pitchFamily="2" charset="-78"/>
              </a:rPr>
              <a:t>مديريت پورتفوليو، نقشي مكمل را در مديريت برنامه ايفا مي‌كند. در اين پورتفوليو، پروژه‌ها بايد برمبناي مجموعه ضوابط مصوب و در رابطه با ملاك‌هاي ارزش در مقابل ريسك، اولويت‌بندي شوند.</a:t>
            </a:r>
            <a:endParaRPr lang="en-US" sz="2400" dirty="0">
              <a:cs typeface="2  Zar" pitchFamily="2" charset="-78"/>
            </a:endParaRP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2738588078"/>
      </p:ext>
    </p:extLst>
  </p:cSld>
  <p:clrMapOvr>
    <a:masterClrMapping/>
  </p:clrMapOvr>
  <p:transition spd="slow">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764704"/>
            <a:ext cx="7416824" cy="5688632"/>
          </a:xfrm>
        </p:spPr>
        <p:txBody>
          <a:bodyPr>
            <a:normAutofit/>
          </a:bodyPr>
          <a:lstStyle/>
          <a:p>
            <a:pPr marL="137160" indent="0" algn="just" rtl="1">
              <a:lnSpc>
                <a:spcPct val="150000"/>
              </a:lnSpc>
              <a:buNone/>
            </a:pPr>
            <a:r>
              <a:rPr lang="fa-IR" sz="2400" dirty="0">
                <a:cs typeface="2  Zar" pitchFamily="2" charset="-78"/>
              </a:rPr>
              <a:t>كسب و كار </a:t>
            </a:r>
            <a:r>
              <a:rPr lang="en-US" sz="2400" dirty="0">
                <a:cs typeface="2  Zar" pitchFamily="2" charset="-78"/>
              </a:rPr>
              <a:t>IT</a:t>
            </a:r>
            <a:r>
              <a:rPr lang="fa-IR" sz="2400" dirty="0">
                <a:cs typeface="2  Zar" pitchFamily="2" charset="-78"/>
              </a:rPr>
              <a:t> با هم درباره اولويت‌ها و مبادله‌ها در زمينه مديريت پورتفوليو، مبتني بر اولويت‌هاي كسب و كار و استراتژي منبع‌يابي كه توسط برنامه‌هاي استراتژيك </a:t>
            </a:r>
            <a:r>
              <a:rPr lang="en-US" sz="2400" dirty="0">
                <a:cs typeface="2  Zar" pitchFamily="2" charset="-78"/>
              </a:rPr>
              <a:t>IT</a:t>
            </a:r>
            <a:r>
              <a:rPr lang="fa-IR" sz="2400" dirty="0">
                <a:cs typeface="2  Zar" pitchFamily="2" charset="-78"/>
              </a:rPr>
              <a:t> و كسب و كار تعيين مي‌شود، تصميم‌گيري مي‌كنند. آن‌ها همچنين درباره تعريف پروژه و هدف بهينه‌سازي و استراتژي‌هاي تخصيص منابع مشترك براي مديريت برنامه تصميم مي‌گيرند.</a:t>
            </a:r>
            <a:endParaRPr lang="en-US" sz="2400" dirty="0">
              <a:cs typeface="2  Zar" pitchFamily="2" charset="-78"/>
            </a:endParaRPr>
          </a:p>
          <a:p>
            <a:pPr marL="137160" indent="0" algn="just" rtl="1">
              <a:lnSpc>
                <a:spcPct val="150000"/>
              </a:lnSpc>
              <a:buNone/>
            </a:pPr>
            <a:r>
              <a:rPr lang="fa-IR" sz="2400" dirty="0">
                <a:cs typeface="2  Zar" pitchFamily="2" charset="-78"/>
              </a:rPr>
              <a:t>وظيفه مديريت پورتفوليو، شامل فرآيند، حاكميت و ابزارهاي موردنياز براي برنامه‌ريزي، ايجاد،ارزيابي، توازن و برقراري ارتباط با اجراي پروژه </a:t>
            </a:r>
            <a:r>
              <a:rPr lang="en-US" sz="2400" dirty="0">
                <a:cs typeface="2  Zar" pitchFamily="2" charset="-78"/>
              </a:rPr>
              <a:t>IT</a:t>
            </a:r>
            <a:r>
              <a:rPr lang="fa-IR" sz="2400" dirty="0">
                <a:cs typeface="2  Zar" pitchFamily="2" charset="-78"/>
              </a:rPr>
              <a:t> يا پورتفوليو مي‌باشد (كه گاهي اوقات سبد سرمايه‌گذاري ناميده مي‌شود).</a:t>
            </a:r>
            <a:endParaRPr lang="en-US" sz="2400" dirty="0">
              <a:cs typeface="2  Zar" pitchFamily="2" charset="-78"/>
            </a:endParaRPr>
          </a:p>
          <a:p>
            <a:pPr marL="137160" indent="0" algn="just" rtl="1">
              <a:lnSpc>
                <a:spcPct val="150000"/>
              </a:lnSpc>
              <a:buNone/>
            </a:pPr>
            <a:r>
              <a:rPr lang="fa-IR" sz="2400" dirty="0">
                <a:cs typeface="2  Zar" pitchFamily="2" charset="-78"/>
              </a:rPr>
              <a:t> </a:t>
            </a:r>
            <a:endParaRPr lang="en-US" sz="2400" dirty="0">
              <a:cs typeface="2  Zar" pitchFamily="2" charset="-78"/>
            </a:endParaRP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2329827672"/>
      </p:ext>
    </p:extLst>
  </p:cSld>
  <p:clrMapOvr>
    <a:masterClrMapping/>
  </p:clrMapOvr>
  <mc:AlternateContent xmlns:mc="http://schemas.openxmlformats.org/markup-compatibility/2006">
    <mc:Choice xmlns:p14="http://schemas.microsoft.com/office/powerpoint/2010/main" xmlns="" Requires="p14">
      <p:transition spd="slow">
        <p14:flash/>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74638"/>
            <a:ext cx="7056784" cy="1426170"/>
          </a:xfrm>
        </p:spPr>
        <p:txBody>
          <a:bodyPr>
            <a:noAutofit/>
          </a:bodyPr>
          <a:lstStyle/>
          <a:p>
            <a:r>
              <a:rPr lang="fa-IR" sz="2000" dirty="0">
                <a:effectLst/>
              </a:rPr>
              <a:t>پايش پيامدهاي تجاري در مقابل اهداف عيني استراتژيك</a:t>
            </a:r>
            <a:r>
              <a:rPr lang="en-US" sz="2000" dirty="0">
                <a:effectLst/>
              </a:rPr>
              <a:t/>
            </a:r>
            <a:br>
              <a:rPr lang="en-US" sz="2000" dirty="0">
                <a:effectLst/>
              </a:rPr>
            </a:br>
            <a:endParaRPr lang="en-US" sz="2000" dirty="0"/>
          </a:p>
        </p:txBody>
      </p:sp>
      <p:sp>
        <p:nvSpPr>
          <p:cNvPr id="3" name="Content Placeholder 2"/>
          <p:cNvSpPr>
            <a:spLocks noGrp="1"/>
          </p:cNvSpPr>
          <p:nvPr>
            <p:ph idx="1"/>
          </p:nvPr>
        </p:nvSpPr>
        <p:spPr>
          <a:xfrm>
            <a:off x="1115616" y="1988840"/>
            <a:ext cx="6840760" cy="4320480"/>
          </a:xfrm>
        </p:spPr>
        <p:txBody>
          <a:bodyPr>
            <a:normAutofit/>
          </a:bodyPr>
          <a:lstStyle/>
          <a:p>
            <a:pPr marL="137160" indent="0" algn="just" rtl="1">
              <a:lnSpc>
                <a:spcPct val="150000"/>
              </a:lnSpc>
              <a:buNone/>
            </a:pPr>
            <a:r>
              <a:rPr lang="fa-IR" sz="2400" dirty="0">
                <a:cs typeface="2  Zar" pitchFamily="2" charset="-78"/>
              </a:rPr>
              <a:t>براي تحويل موفق برنامه، عملاً هر برنامه بايد در برهه انتخاب شده مورد بازبيني قرار بگيرد تا تضمين كند كه مقاصد و منافع كسب و كار موردنظر به صورت پيوسته و مطابق با مورد كسب و كار برنامه‌ريزي شده تحويل داده شده‌اند.</a:t>
            </a:r>
            <a:endParaRPr lang="en-US" sz="2400" dirty="0">
              <a:cs typeface="2  Zar" pitchFamily="2" charset="-78"/>
            </a:endParaRPr>
          </a:p>
          <a:p>
            <a:pPr marL="137160" indent="0" algn="just" rtl="1">
              <a:lnSpc>
                <a:spcPct val="150000"/>
              </a:lnSpc>
              <a:buNone/>
            </a:pPr>
            <a:r>
              <a:rPr lang="fa-IR" sz="2400" dirty="0">
                <a:cs typeface="2  Zar" pitchFamily="2" charset="-78"/>
              </a:rPr>
              <a:t>پيامدهاي تجاري ثمره هم‌راستايي پيوسته كسب و كار و </a:t>
            </a:r>
            <a:r>
              <a:rPr lang="en-US" sz="2400" dirty="0">
                <a:cs typeface="2  Zar" pitchFamily="2" charset="-78"/>
              </a:rPr>
              <a:t>IT</a:t>
            </a:r>
            <a:r>
              <a:rPr lang="fa-IR" sz="2400" dirty="0">
                <a:cs typeface="2  Zar" pitchFamily="2" charset="-78"/>
              </a:rPr>
              <a:t> است. آن‌ها تعيين كننده اين مسأله هستند كه آيا استراتژي‌هاي رقابتي كسب و كار و سازمان موفق هستند يا خير.</a:t>
            </a:r>
            <a:endParaRPr lang="en-US" sz="2400" dirty="0">
              <a:cs typeface="2  Zar" pitchFamily="2" charset="-78"/>
            </a:endParaRP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807695358"/>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908720"/>
          </a:xfrm>
        </p:spPr>
        <p:txBody>
          <a:bodyPr>
            <a:normAutofit/>
          </a:bodyPr>
          <a:lstStyle/>
          <a:p>
            <a:pPr rtl="1"/>
            <a:r>
              <a:rPr lang="fa-IR" sz="2400" dirty="0">
                <a:effectLst/>
              </a:rPr>
              <a:t>اصول </a:t>
            </a:r>
            <a:r>
              <a:rPr lang="en-US" sz="2400" dirty="0">
                <a:effectLst/>
              </a:rPr>
              <a:t>Val IT</a:t>
            </a:r>
            <a:r>
              <a:rPr lang="fa-IR" sz="2400" dirty="0">
                <a:effectLst/>
              </a:rPr>
              <a:t> را شرح دهيد:</a:t>
            </a:r>
            <a:endParaRPr lang="en-US" sz="2400" dirty="0"/>
          </a:p>
        </p:txBody>
      </p:sp>
      <p:sp>
        <p:nvSpPr>
          <p:cNvPr id="3" name="Content Placeholder 2"/>
          <p:cNvSpPr>
            <a:spLocks noGrp="1"/>
          </p:cNvSpPr>
          <p:nvPr>
            <p:ph idx="1"/>
          </p:nvPr>
        </p:nvSpPr>
        <p:spPr>
          <a:xfrm>
            <a:off x="611560" y="836712"/>
            <a:ext cx="7992888" cy="5904656"/>
          </a:xfrm>
        </p:spPr>
        <p:txBody>
          <a:bodyPr>
            <a:noAutofit/>
          </a:bodyPr>
          <a:lstStyle/>
          <a:p>
            <a:pPr lvl="0" algn="just" rtl="1">
              <a:lnSpc>
                <a:spcPct val="150000"/>
              </a:lnSpc>
            </a:pPr>
            <a:r>
              <a:rPr lang="fa-IR" sz="2000" dirty="0">
                <a:cs typeface="2  Zar" pitchFamily="2" charset="-78"/>
              </a:rPr>
              <a:t>سرمايه‌گذاري هاي مبتني بر </a:t>
            </a:r>
            <a:r>
              <a:rPr lang="en-US" sz="2000" dirty="0">
                <a:cs typeface="2  Zar" pitchFamily="2" charset="-78"/>
              </a:rPr>
              <a:t>IT</a:t>
            </a:r>
            <a:r>
              <a:rPr lang="fa-IR" sz="2000" dirty="0">
                <a:cs typeface="2  Zar" pitchFamily="2" charset="-78"/>
              </a:rPr>
              <a:t> به عنوان سبد سرمايه‌گذاري مديريت خواهند شد.</a:t>
            </a:r>
            <a:endParaRPr lang="en-US" sz="2000" dirty="0">
              <a:cs typeface="2  Zar" pitchFamily="2" charset="-78"/>
            </a:endParaRPr>
          </a:p>
          <a:p>
            <a:pPr lvl="0" algn="just" rtl="1">
              <a:lnSpc>
                <a:spcPct val="150000"/>
              </a:lnSpc>
            </a:pPr>
            <a:r>
              <a:rPr lang="fa-IR" sz="2000" dirty="0">
                <a:cs typeface="2  Zar" pitchFamily="2" charset="-78"/>
              </a:rPr>
              <a:t>سرمايه‌گذاري‌هاي مبتني بر </a:t>
            </a:r>
            <a:r>
              <a:rPr lang="en-US" sz="2000" dirty="0">
                <a:cs typeface="2  Zar" pitchFamily="2" charset="-78"/>
              </a:rPr>
              <a:t>IT</a:t>
            </a:r>
            <a:r>
              <a:rPr lang="fa-IR" sz="2000" dirty="0">
                <a:cs typeface="2  Zar" pitchFamily="2" charset="-78"/>
              </a:rPr>
              <a:t> شامل قلمرو كامل فعاليت‌هايي است كه جهت دستيابي به ارزش كسب و كار موردنياز مي‌باشد.</a:t>
            </a:r>
            <a:endParaRPr lang="en-US" sz="2000" dirty="0">
              <a:cs typeface="2  Zar" pitchFamily="2" charset="-78"/>
            </a:endParaRPr>
          </a:p>
          <a:p>
            <a:pPr lvl="0" algn="just" rtl="1">
              <a:lnSpc>
                <a:spcPct val="150000"/>
              </a:lnSpc>
            </a:pPr>
            <a:r>
              <a:rPr lang="fa-IR" sz="2000" dirty="0">
                <a:cs typeface="2  Zar" pitchFamily="2" charset="-78"/>
              </a:rPr>
              <a:t>سرمايه‌گذاري‌هاي </a:t>
            </a:r>
            <a:r>
              <a:rPr lang="en-US" sz="2000" dirty="0">
                <a:cs typeface="2  Zar" pitchFamily="2" charset="-78"/>
              </a:rPr>
              <a:t>IT</a:t>
            </a:r>
            <a:r>
              <a:rPr lang="fa-IR" sz="2000" dirty="0">
                <a:cs typeface="2  Zar" pitchFamily="2" charset="-78"/>
              </a:rPr>
              <a:t> از طريق چرخه اقتصادي كامل آن‌ها مديريت خواهند شد.</a:t>
            </a:r>
            <a:endParaRPr lang="en-US" sz="2000" dirty="0">
              <a:cs typeface="2  Zar" pitchFamily="2" charset="-78"/>
            </a:endParaRPr>
          </a:p>
          <a:p>
            <a:pPr lvl="0" algn="just" rtl="1">
              <a:lnSpc>
                <a:spcPct val="150000"/>
              </a:lnSpc>
            </a:pPr>
            <a:r>
              <a:rPr lang="fa-IR" sz="2000" dirty="0">
                <a:cs typeface="2  Zar" pitchFamily="2" charset="-78"/>
              </a:rPr>
              <a:t>فعاليت‌هاي ارائه ارزش مشخص خواهند كرد كه دسته‌هاي مختلفي از سرمايه‌گذاري وجود دارند كه به‌طور متفاوتي ارزيابي و مديريت خواهند شد.</a:t>
            </a:r>
            <a:endParaRPr lang="en-US" sz="2000" dirty="0">
              <a:cs typeface="2  Zar" pitchFamily="2" charset="-78"/>
            </a:endParaRPr>
          </a:p>
          <a:p>
            <a:pPr lvl="0" algn="just" rtl="1">
              <a:lnSpc>
                <a:spcPct val="150000"/>
              </a:lnSpc>
            </a:pPr>
            <a:r>
              <a:rPr lang="fa-IR" sz="2000" dirty="0">
                <a:cs typeface="2  Zar" pitchFamily="2" charset="-78"/>
              </a:rPr>
              <a:t>فعاليت‌هاي ارائه ارزش، معيارهاي كليدي را تعريف و بر آن‌ها نظارت خواهند نمود و به هرگونه تغيير يا انحراف پاسخ خواهند داد.</a:t>
            </a:r>
            <a:endParaRPr lang="en-US" sz="2000" dirty="0">
              <a:cs typeface="2  Zar" pitchFamily="2" charset="-78"/>
            </a:endParaRPr>
          </a:p>
          <a:p>
            <a:pPr lvl="0" algn="just" rtl="1">
              <a:lnSpc>
                <a:spcPct val="150000"/>
              </a:lnSpc>
            </a:pPr>
            <a:r>
              <a:rPr lang="fa-IR" sz="2000" dirty="0">
                <a:cs typeface="2  Zar" pitchFamily="2" charset="-78"/>
              </a:rPr>
              <a:t>فعاليت‌هاي ارائه ارزش، تمام ذينفعان را به‌سوي خود مي‌كشند و مسئوليت هاي مناسب براي ارائه قابليت‌ها و تجسم منافع را مشخ مي‌كنند.</a:t>
            </a:r>
            <a:endParaRPr lang="en-US" sz="2000" dirty="0">
              <a:cs typeface="2  Zar" pitchFamily="2" charset="-78"/>
            </a:endParaRPr>
          </a:p>
          <a:p>
            <a:pPr lvl="0" algn="just" rtl="1">
              <a:lnSpc>
                <a:spcPct val="150000"/>
              </a:lnSpc>
            </a:pPr>
            <a:r>
              <a:rPr lang="fa-IR" sz="2000" dirty="0">
                <a:cs typeface="2  Zar" pitchFamily="2" charset="-78"/>
              </a:rPr>
              <a:t>فعاليت‌هاي ارائه ارزش به‌طور پيوسته مورد نظارت و ارزيابي قرار گرفته و بهبود داده خواهند شد.</a:t>
            </a:r>
            <a:endParaRPr lang="en-US" sz="2000" dirty="0">
              <a:cs typeface="2  Zar" pitchFamily="2" charset="-78"/>
            </a:endParaRPr>
          </a:p>
          <a:p>
            <a:pPr marL="137160" indent="0" algn="just">
              <a:lnSpc>
                <a:spcPct val="150000"/>
              </a:lnSpc>
              <a:buNone/>
            </a:pPr>
            <a:endParaRPr lang="en-US" sz="2000" dirty="0">
              <a:cs typeface="2  Zar" pitchFamily="2" charset="-78"/>
            </a:endParaRPr>
          </a:p>
        </p:txBody>
      </p:sp>
    </p:spTree>
    <p:extLst>
      <p:ext uri="{BB962C8B-B14F-4D97-AF65-F5344CB8AC3E}">
        <p14:creationId xmlns:p14="http://schemas.microsoft.com/office/powerpoint/2010/main" xmlns="" val="242806370"/>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74638"/>
            <a:ext cx="7344816" cy="1143000"/>
          </a:xfrm>
        </p:spPr>
        <p:txBody>
          <a:bodyPr>
            <a:noAutofit/>
          </a:bodyPr>
          <a:lstStyle/>
          <a:p>
            <a:pPr algn="just" rtl="1">
              <a:lnSpc>
                <a:spcPct val="150000"/>
              </a:lnSpc>
            </a:pPr>
            <a:r>
              <a:rPr lang="fa-IR" sz="2000" dirty="0">
                <a:effectLst/>
              </a:rPr>
              <a:t>فرآيندهاي مديريت ارزش </a:t>
            </a:r>
            <a:r>
              <a:rPr lang="en-US" sz="2000" dirty="0">
                <a:effectLst/>
              </a:rPr>
              <a:t>ITGL</a:t>
            </a:r>
            <a:r>
              <a:rPr lang="fa-IR" sz="2000" dirty="0">
                <a:effectLst/>
              </a:rPr>
              <a:t> (2006) جهت بهينه‌سازي ارزش سرمايه‌گذاري‌هاي مبتني بر </a:t>
            </a:r>
            <a:r>
              <a:rPr lang="en-US" sz="2000" dirty="0">
                <a:effectLst/>
              </a:rPr>
              <a:t>IT</a:t>
            </a:r>
            <a:r>
              <a:rPr lang="fa-IR" sz="2000" dirty="0">
                <a:effectLst/>
              </a:rPr>
              <a:t> شامل موارد زير است:</a:t>
            </a:r>
            <a:r>
              <a:rPr lang="en-US" sz="2000" dirty="0">
                <a:effectLst/>
              </a:rPr>
              <a:t/>
            </a:r>
            <a:br>
              <a:rPr lang="en-US" sz="2000" dirty="0">
                <a:effectLst/>
              </a:rPr>
            </a:br>
            <a:endParaRPr lang="en-US" sz="2000" dirty="0"/>
          </a:p>
        </p:txBody>
      </p:sp>
      <p:sp>
        <p:nvSpPr>
          <p:cNvPr id="3" name="Content Placeholder 2"/>
          <p:cNvSpPr>
            <a:spLocks noGrp="1"/>
          </p:cNvSpPr>
          <p:nvPr>
            <p:ph idx="1"/>
          </p:nvPr>
        </p:nvSpPr>
        <p:spPr>
          <a:xfrm>
            <a:off x="179512" y="1268760"/>
            <a:ext cx="8784976" cy="5589240"/>
          </a:xfrm>
        </p:spPr>
        <p:txBody>
          <a:bodyPr>
            <a:normAutofit/>
          </a:bodyPr>
          <a:lstStyle/>
          <a:p>
            <a:pPr lvl="0" algn="just" rtl="1">
              <a:lnSpc>
                <a:spcPct val="150000"/>
              </a:lnSpc>
            </a:pPr>
            <a:r>
              <a:rPr lang="fa-IR" sz="2000" dirty="0">
                <a:cs typeface="2  Zar" pitchFamily="2" charset="-78"/>
              </a:rPr>
              <a:t>فرآيند حاكميت ارزش ـ حاكميت، نظارت و چارچوب كنترل را ايجاد كرده، مسيرهاي استراتژيك براي سرمايه‌گذاري را فراهم نموده و خصوصيات سرمايه‌گذاري را تعريف مي‌كند.</a:t>
            </a:r>
            <a:endParaRPr lang="en-US" sz="2000" dirty="0">
              <a:cs typeface="2  Zar" pitchFamily="2" charset="-78"/>
            </a:endParaRPr>
          </a:p>
          <a:p>
            <a:pPr lvl="0" algn="just" rtl="1">
              <a:lnSpc>
                <a:spcPct val="150000"/>
              </a:lnSpc>
            </a:pPr>
            <a:r>
              <a:rPr lang="fa-IR" sz="2000" dirty="0">
                <a:cs typeface="2  Zar" pitchFamily="2" charset="-78"/>
              </a:rPr>
              <a:t>فرآيند مديريت پورتفوليو ـ شرح منابع را ايجاد كرده و آن را مديريت مي‌كند، آستانه سرمايه‌گذاري را تعريف نموده و سرمايه‌گذاري هاي جديد را ارزيابي و آن‌ها را اولويت‌بندي مي‌كند، هم‌چنين پورتفوليو كلي را مديريت كرده و برعملكرد پورتفوليو نظارت نموده و آن را گزارش مي‌كند.</a:t>
            </a:r>
            <a:endParaRPr lang="en-US" sz="2000" dirty="0">
              <a:cs typeface="2  Zar" pitchFamily="2" charset="-78"/>
            </a:endParaRPr>
          </a:p>
          <a:p>
            <a:pPr lvl="0" algn="just" rtl="1">
              <a:lnSpc>
                <a:spcPct val="150000"/>
              </a:lnSpc>
            </a:pPr>
            <a:r>
              <a:rPr lang="fa-IR" sz="2000" dirty="0">
                <a:cs typeface="2  Zar" pitchFamily="2" charset="-78"/>
              </a:rPr>
              <a:t>فرآيند مديريت سرمايه‌گذاري ـ نيازمندي‌هاي كسب و كار را شناسايي كرده، درك روشني از برنامه‌هاي سرمايه‌گذاري داوطلب را توسعه داده، راه‌هاي جايگزين را تحليل كرده، برنامه را تعريف نموده و مورد دقيق كسب و كار شامل جزئيات منافع كسب و كار را ثبت مي‌كند، مالكيت و وظايف را به‌طور شفاف و بر عملكرد برنامه نظارت كرده و آن را گزارش مي‌كند. مورد آخر بر مديريت فعال براي تحقق منافع از برنامه‌ها از «مفهوم به پول نقد» از طريق نظارت بر پيامد كسب و كار در مقابل مورد كسب و كار برنامه‌ها تمركز مي‌كند.</a:t>
            </a:r>
            <a:endParaRPr lang="en-US" sz="2000" dirty="0">
              <a:cs typeface="2  Zar" pitchFamily="2" charset="-78"/>
            </a:endParaRPr>
          </a:p>
          <a:p>
            <a:pPr marL="137160" indent="0" algn="just">
              <a:lnSpc>
                <a:spcPct val="150000"/>
              </a:lnSpc>
              <a:buNone/>
            </a:pPr>
            <a:endParaRPr lang="en-US" sz="2000" dirty="0">
              <a:cs typeface="2  Zar" pitchFamily="2" charset="-78"/>
            </a:endParaRPr>
          </a:p>
        </p:txBody>
      </p:sp>
    </p:spTree>
    <p:extLst>
      <p:ext uri="{BB962C8B-B14F-4D97-AF65-F5344CB8AC3E}">
        <p14:creationId xmlns:p14="http://schemas.microsoft.com/office/powerpoint/2010/main" xmlns="" val="2214601534"/>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548680"/>
            <a:ext cx="8208912" cy="5976664"/>
          </a:xfrm>
        </p:spPr>
        <p:txBody>
          <a:bodyPr>
            <a:normAutofit/>
          </a:bodyPr>
          <a:lstStyle/>
          <a:p>
            <a:pPr marL="137160" indent="0" algn="just" rtl="1">
              <a:lnSpc>
                <a:spcPct val="150000"/>
              </a:lnSpc>
              <a:buNone/>
            </a:pPr>
            <a:r>
              <a:rPr lang="fa-IR" sz="2400" dirty="0">
                <a:cs typeface="2  Zar" pitchFamily="2" charset="-78"/>
              </a:rPr>
              <a:t>پايش پيامد كسب و كار (</a:t>
            </a:r>
            <a:r>
              <a:rPr lang="en-US" sz="2400" dirty="0">
                <a:cs typeface="2  Zar" pitchFamily="2" charset="-78"/>
              </a:rPr>
              <a:t>BOM</a:t>
            </a:r>
            <a:r>
              <a:rPr lang="fa-IR" sz="2400" dirty="0">
                <a:cs typeface="2  Zar" pitchFamily="2" charset="-78"/>
              </a:rPr>
              <a:t>)، بخش تجاري بررسي پس از پياده‌سازي (</a:t>
            </a:r>
            <a:r>
              <a:rPr lang="en-US" sz="2400" dirty="0">
                <a:cs typeface="2  Zar" pitchFamily="2" charset="-78"/>
              </a:rPr>
              <a:t>PIR</a:t>
            </a:r>
            <a:r>
              <a:rPr lang="fa-IR" sz="2400" dirty="0">
                <a:cs typeface="2  Zar" pitchFamily="2" charset="-78"/>
              </a:rPr>
              <a:t>) است. </a:t>
            </a:r>
            <a:r>
              <a:rPr lang="en-US" sz="2400" dirty="0">
                <a:cs typeface="2  Zar" pitchFamily="2" charset="-78"/>
              </a:rPr>
              <a:t>BOM</a:t>
            </a:r>
            <a:r>
              <a:rPr lang="fa-IR" sz="2400" dirty="0">
                <a:cs typeface="2  Zar" pitchFamily="2" charset="-78"/>
              </a:rPr>
              <a:t> در نقاط عطف از پيش تعيين شده حيات عملياتي برنامه خواهد افتاد كه با </a:t>
            </a:r>
            <a:r>
              <a:rPr lang="en-US" sz="2400" dirty="0">
                <a:cs typeface="2  Zar" pitchFamily="2" charset="-78"/>
              </a:rPr>
              <a:t>PIR</a:t>
            </a:r>
            <a:r>
              <a:rPr lang="fa-IR" sz="2400" dirty="0">
                <a:cs typeface="2  Zar" pitchFamily="2" charset="-78"/>
              </a:rPr>
              <a:t> سنتي كه با محض اتمام تحويل پروژه به‌كار خود پايان مي‌دهد، تفاوت دارد. اين نقاط عطف بايد زماني انتخاب شوند كه مورد كسب و كار براي برنامه ايجاد شده است.</a:t>
            </a:r>
            <a:endParaRPr lang="en-US" sz="2400" dirty="0">
              <a:cs typeface="2  Zar" pitchFamily="2" charset="-78"/>
            </a:endParaRPr>
          </a:p>
          <a:p>
            <a:pPr marL="137160" indent="0" algn="just" rtl="1">
              <a:lnSpc>
                <a:spcPct val="150000"/>
              </a:lnSpc>
              <a:buNone/>
            </a:pPr>
            <a:r>
              <a:rPr lang="en-US" sz="2400" dirty="0">
                <a:cs typeface="2  Zar" pitchFamily="2" charset="-78"/>
              </a:rPr>
              <a:t>BOM</a:t>
            </a:r>
            <a:r>
              <a:rPr lang="fa-IR" sz="2400" dirty="0">
                <a:cs typeface="2  Zar" pitchFamily="2" charset="-78"/>
              </a:rPr>
              <a:t> چرخه حيات خود را از همان ابتداي برنامه شروع مي‌كند (مورد كسب و كار توسط مدير برنامه منتخب و با تأييد مالك برنامه كسب و كار و توسعه د اده مي‌شود). </a:t>
            </a:r>
            <a:endParaRPr lang="en-US" sz="2400" dirty="0">
              <a:cs typeface="2  Zar" pitchFamily="2" charset="-78"/>
            </a:endParaRPr>
          </a:p>
          <a:p>
            <a:pPr marL="137160" indent="0" algn="just" rtl="1">
              <a:lnSpc>
                <a:spcPct val="150000"/>
              </a:lnSpc>
              <a:buNone/>
            </a:pPr>
            <a:r>
              <a:rPr lang="fa-IR" sz="2400" dirty="0">
                <a:cs typeface="2  Zar" pitchFamily="2" charset="-78"/>
              </a:rPr>
              <a:t>موفقيت </a:t>
            </a:r>
            <a:r>
              <a:rPr lang="en-US" sz="2400" dirty="0">
                <a:cs typeface="2  Zar" pitchFamily="2" charset="-78"/>
              </a:rPr>
              <a:t>BOM</a:t>
            </a:r>
            <a:r>
              <a:rPr lang="fa-IR" sz="2400" dirty="0">
                <a:cs typeface="2  Zar" pitchFamily="2" charset="-78"/>
              </a:rPr>
              <a:t> به‌طور بحراني به دقت و صحت مورد كسب و كار بستگي دارد</a:t>
            </a:r>
            <a:r>
              <a:rPr lang="fa-IR" sz="2400" dirty="0" smtClean="0">
                <a:cs typeface="2  Zar" pitchFamily="2" charset="-78"/>
              </a:rPr>
              <a:t>.</a:t>
            </a:r>
          </a:p>
          <a:p>
            <a:pPr marL="137160" indent="0" algn="just" rtl="1">
              <a:lnSpc>
                <a:spcPct val="150000"/>
              </a:lnSpc>
              <a:buNone/>
            </a:pPr>
            <a:r>
              <a:rPr lang="fa-IR" sz="2400" dirty="0">
                <a:cs typeface="2  Zar" pitchFamily="2" charset="-78"/>
              </a:rPr>
              <a:t>به هر حال در واقعيت، </a:t>
            </a:r>
            <a:r>
              <a:rPr lang="en-US" sz="2400" dirty="0">
                <a:cs typeface="2  Zar" pitchFamily="2" charset="-78"/>
              </a:rPr>
              <a:t>BOM</a:t>
            </a:r>
            <a:r>
              <a:rPr lang="fa-IR" sz="2400" dirty="0">
                <a:cs typeface="2  Zar" pitchFamily="2" charset="-78"/>
              </a:rPr>
              <a:t> و فرآيند مادر آن يعني </a:t>
            </a:r>
            <a:r>
              <a:rPr lang="en-US" sz="2400" dirty="0">
                <a:cs typeface="2  Zar" pitchFamily="2" charset="-78"/>
              </a:rPr>
              <a:t>PIR</a:t>
            </a:r>
            <a:r>
              <a:rPr lang="fa-IR" sz="2400" dirty="0">
                <a:cs typeface="2  Zar" pitchFamily="2" charset="-78"/>
              </a:rPr>
              <a:t> معمولاً توسط بيشتر سازمان‌ها انجام نمي‌شود. دلايل بسياري براي اين شكست وجود دارد. يك دليل آن اين است كه پيامد مورد انتظار </a:t>
            </a:r>
            <a:r>
              <a:rPr lang="en-US" sz="2400" dirty="0">
                <a:cs typeface="2  Zar" pitchFamily="2" charset="-78"/>
              </a:rPr>
              <a:t>PIR</a:t>
            </a:r>
            <a:r>
              <a:rPr lang="fa-IR" sz="2400" dirty="0">
                <a:cs typeface="2  Zar" pitchFamily="2" charset="-78"/>
              </a:rPr>
              <a:t>، يا بررسي بععد از پروژه، شفاف نيست.</a:t>
            </a:r>
            <a:endParaRPr lang="en-US" sz="2400" dirty="0">
              <a:cs typeface="2  Zar" pitchFamily="2" charset="-78"/>
            </a:endParaRPr>
          </a:p>
          <a:p>
            <a:pPr marL="137160" indent="0" algn="just" rtl="1">
              <a:lnSpc>
                <a:spcPct val="150000"/>
              </a:lnSpc>
              <a:buNone/>
            </a:pPr>
            <a:endParaRPr lang="en-US" sz="2400" dirty="0">
              <a:cs typeface="2  Zar" pitchFamily="2" charset="-78"/>
            </a:endParaRP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1189611614"/>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332656"/>
            <a:ext cx="8352928" cy="6840760"/>
          </a:xfrm>
        </p:spPr>
        <p:txBody>
          <a:bodyPr>
            <a:normAutofit/>
          </a:bodyPr>
          <a:lstStyle/>
          <a:p>
            <a:pPr marL="137160" indent="0" algn="just" rtl="1">
              <a:lnSpc>
                <a:spcPct val="150000"/>
              </a:lnSpc>
              <a:buNone/>
            </a:pPr>
            <a:r>
              <a:rPr lang="en-US" sz="2400" dirty="0" err="1">
                <a:cs typeface="2  Zar" pitchFamily="2" charset="-78"/>
              </a:rPr>
              <a:t>Apfel</a:t>
            </a:r>
            <a:r>
              <a:rPr lang="fa-IR" sz="2400" dirty="0">
                <a:cs typeface="2  Zar" pitchFamily="2" charset="-78"/>
              </a:rPr>
              <a:t> و همكاران او (2007) دريافتند كه </a:t>
            </a:r>
            <a:r>
              <a:rPr lang="en-US" sz="2400" dirty="0">
                <a:cs typeface="2  Zar" pitchFamily="2" charset="-78"/>
              </a:rPr>
              <a:t>PIR</a:t>
            </a:r>
            <a:r>
              <a:rPr lang="fa-IR" sz="2400" dirty="0">
                <a:cs typeface="2  Zar" pitchFamily="2" charset="-78"/>
              </a:rPr>
              <a:t> براي سازمان‌هايي موفقيت‌آميزتر است كه فراگيري راتشويق كرده و عاري از فرهنگ «مقصديابي» هستند. ماهيت </a:t>
            </a:r>
            <a:r>
              <a:rPr lang="en-US" sz="2400" dirty="0">
                <a:cs typeface="2  Zar" pitchFamily="2" charset="-78"/>
              </a:rPr>
              <a:t>PIR</a:t>
            </a:r>
            <a:r>
              <a:rPr lang="fa-IR" sz="2400" dirty="0">
                <a:cs typeface="2  Zar" pitchFamily="2" charset="-78"/>
              </a:rPr>
              <a:t> و </a:t>
            </a:r>
            <a:r>
              <a:rPr lang="en-US" sz="2400" dirty="0">
                <a:cs typeface="2  Zar" pitchFamily="2" charset="-78"/>
              </a:rPr>
              <a:t>BOM</a:t>
            </a:r>
            <a:r>
              <a:rPr lang="fa-IR" sz="2400" dirty="0">
                <a:cs typeface="2  Zar" pitchFamily="2" charset="-78"/>
              </a:rPr>
              <a:t>، فراگيري، بهبود مداوم و دستيابي به اهداف استراتژيك شرح داده شده سازمان است</a:t>
            </a:r>
            <a:r>
              <a:rPr lang="fa-IR" sz="2400" dirty="0" smtClean="0">
                <a:cs typeface="2  Zar" pitchFamily="2" charset="-78"/>
              </a:rPr>
              <a:t>.</a:t>
            </a:r>
          </a:p>
          <a:p>
            <a:pPr marL="137160" indent="0" algn="just" rtl="1">
              <a:lnSpc>
                <a:spcPct val="150000"/>
              </a:lnSpc>
              <a:buNone/>
            </a:pPr>
            <a:r>
              <a:rPr lang="en-US" sz="2400" dirty="0" err="1" smtClean="0">
                <a:cs typeface="2  Zar" pitchFamily="2" charset="-78"/>
              </a:rPr>
              <a:t>Apfel</a:t>
            </a:r>
            <a:r>
              <a:rPr lang="fa-IR" sz="2400" dirty="0" smtClean="0">
                <a:cs typeface="2  Zar" pitchFamily="2" charset="-78"/>
              </a:rPr>
              <a:t> </a:t>
            </a:r>
            <a:r>
              <a:rPr lang="fa-IR" sz="2400" dirty="0">
                <a:cs typeface="2  Zar" pitchFamily="2" charset="-78"/>
              </a:rPr>
              <a:t>و همكاران او (2007) چهار معيار كليدي موفقيت براي ارزيابي پس از پروژه را به شرح ذيل شناسايي كرده‌اند:</a:t>
            </a:r>
            <a:endParaRPr lang="en-US" sz="2400" dirty="0">
              <a:cs typeface="2  Zar" pitchFamily="2" charset="-78"/>
            </a:endParaRPr>
          </a:p>
          <a:p>
            <a:pPr marL="137160" indent="0" algn="just" rtl="1">
              <a:lnSpc>
                <a:spcPct val="150000"/>
              </a:lnSpc>
              <a:buNone/>
            </a:pPr>
            <a:r>
              <a:rPr lang="fa-IR" sz="2400" dirty="0">
                <a:cs typeface="2  Zar" pitchFamily="2" charset="-78"/>
              </a:rPr>
              <a:t>1ـ موفقيت كلي كسب و كار</a:t>
            </a:r>
            <a:endParaRPr lang="en-US" sz="2400" dirty="0">
              <a:cs typeface="2  Zar" pitchFamily="2" charset="-78"/>
            </a:endParaRPr>
          </a:p>
          <a:p>
            <a:pPr marL="137160" indent="0" algn="just" rtl="1">
              <a:lnSpc>
                <a:spcPct val="150000"/>
              </a:lnSpc>
              <a:buNone/>
            </a:pPr>
            <a:r>
              <a:rPr lang="fa-IR" sz="2400" dirty="0">
                <a:cs typeface="2  Zar" pitchFamily="2" charset="-78"/>
              </a:rPr>
              <a:t>2ـ موفقيت حاكميت و منشور</a:t>
            </a:r>
            <a:endParaRPr lang="en-US" sz="2400" dirty="0">
              <a:cs typeface="2  Zar" pitchFamily="2" charset="-78"/>
            </a:endParaRPr>
          </a:p>
          <a:p>
            <a:pPr marL="137160" indent="0" algn="just" rtl="1">
              <a:lnSpc>
                <a:spcPct val="150000"/>
              </a:lnSpc>
              <a:buNone/>
            </a:pPr>
            <a:r>
              <a:rPr lang="fa-IR" sz="2400" dirty="0">
                <a:cs typeface="2  Zar" pitchFamily="2" charset="-78"/>
              </a:rPr>
              <a:t>3ـ موفقيت در اجراي پروژه</a:t>
            </a:r>
            <a:endParaRPr lang="en-US" sz="2400" dirty="0">
              <a:cs typeface="2  Zar" pitchFamily="2" charset="-78"/>
            </a:endParaRPr>
          </a:p>
          <a:p>
            <a:pPr marL="137160" indent="0" algn="just" rtl="1">
              <a:lnSpc>
                <a:spcPct val="150000"/>
              </a:lnSpc>
              <a:buNone/>
            </a:pPr>
            <a:r>
              <a:rPr lang="fa-IR" sz="2400" dirty="0">
                <a:cs typeface="2  Zar" pitchFamily="2" charset="-78"/>
              </a:rPr>
              <a:t>4 موفقيت در جلب رضايت مشتريچ</a:t>
            </a:r>
            <a:endParaRPr lang="en-US" sz="2400" dirty="0">
              <a:cs typeface="2  Zar" pitchFamily="2" charset="-78"/>
            </a:endParaRPr>
          </a:p>
          <a:p>
            <a:pPr marL="137160" indent="0" algn="just" rtl="1">
              <a:lnSpc>
                <a:spcPct val="150000"/>
              </a:lnSpc>
              <a:buNone/>
            </a:pPr>
            <a:r>
              <a:rPr lang="fa-IR" sz="2400" dirty="0">
                <a:cs typeface="2  Zar" pitchFamily="2" charset="-78"/>
              </a:rPr>
              <a:t> </a:t>
            </a:r>
            <a:endParaRPr lang="en-US" sz="2400" dirty="0">
              <a:cs typeface="2  Zar" pitchFamily="2" charset="-78"/>
            </a:endParaRP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776390877"/>
      </p:ext>
    </p:extLst>
  </p:cSld>
  <p:clrMapOvr>
    <a:masterClrMapping/>
  </p:clrMapOvr>
  <p:transition spd="slow">
    <p:wheel spokes="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pPr algn="r"/>
            <a:r>
              <a:rPr lang="fa-IR" sz="2800" dirty="0">
                <a:effectLst/>
              </a:rPr>
              <a:t>تنظيمات مسير استراتژي</a:t>
            </a:r>
            <a:endParaRPr lang="en-US" sz="2800" dirty="0"/>
          </a:p>
        </p:txBody>
      </p:sp>
      <p:sp>
        <p:nvSpPr>
          <p:cNvPr id="3" name="Content Placeholder 2"/>
          <p:cNvSpPr>
            <a:spLocks noGrp="1"/>
          </p:cNvSpPr>
          <p:nvPr>
            <p:ph idx="1"/>
          </p:nvPr>
        </p:nvSpPr>
        <p:spPr>
          <a:xfrm>
            <a:off x="457200" y="1340768"/>
            <a:ext cx="8229600" cy="5256584"/>
          </a:xfrm>
        </p:spPr>
        <p:txBody>
          <a:bodyPr>
            <a:normAutofit/>
          </a:bodyPr>
          <a:lstStyle/>
          <a:p>
            <a:pPr marL="137160" indent="0" algn="just" rtl="1">
              <a:lnSpc>
                <a:spcPct val="150000"/>
              </a:lnSpc>
              <a:buNone/>
            </a:pPr>
            <a:r>
              <a:rPr lang="fa-IR" sz="2400" dirty="0">
                <a:cs typeface="2  Zar" pitchFamily="2" charset="-78"/>
              </a:rPr>
              <a:t>1ـ جلب اعتماد و احترام كسب و كار از طريق انجام پيوسته تعهدات (ارزش) كسب و كار</a:t>
            </a:r>
            <a:endParaRPr lang="en-US" sz="2400" dirty="0">
              <a:cs typeface="2  Zar" pitchFamily="2" charset="-78"/>
            </a:endParaRPr>
          </a:p>
          <a:p>
            <a:pPr marL="137160" indent="0" algn="just" rtl="1">
              <a:lnSpc>
                <a:spcPct val="150000"/>
              </a:lnSpc>
              <a:buNone/>
            </a:pPr>
            <a:r>
              <a:rPr lang="fa-IR" sz="2400" dirty="0">
                <a:cs typeface="2  Zar" pitchFamily="2" charset="-78"/>
              </a:rPr>
              <a:t>2ـ به دست آوردن جايگاه مؤثر در هيأت مديره اجرايي</a:t>
            </a:r>
            <a:endParaRPr lang="en-US" sz="2400" dirty="0">
              <a:cs typeface="2  Zar" pitchFamily="2" charset="-78"/>
            </a:endParaRPr>
          </a:p>
          <a:p>
            <a:pPr marL="137160" indent="0" algn="just" rtl="1">
              <a:lnSpc>
                <a:spcPct val="150000"/>
              </a:lnSpc>
              <a:buNone/>
            </a:pPr>
            <a:r>
              <a:rPr lang="fa-IR" sz="2400" dirty="0">
                <a:cs typeface="2  Zar" pitchFamily="2" charset="-78"/>
              </a:rPr>
              <a:t>3ـ مهارت يافتن در كسب و كار سازمان و راه‌اندازي </a:t>
            </a:r>
            <a:r>
              <a:rPr lang="en-US" sz="2400" dirty="0">
                <a:cs typeface="2  Zar" pitchFamily="2" charset="-78"/>
              </a:rPr>
              <a:t>IT</a:t>
            </a:r>
            <a:r>
              <a:rPr lang="fa-IR" sz="2400" dirty="0">
                <a:cs typeface="2  Zar" pitchFamily="2" charset="-78"/>
              </a:rPr>
              <a:t> به عنوان كسب و كار</a:t>
            </a:r>
            <a:endParaRPr lang="en-US" sz="2400" dirty="0">
              <a:cs typeface="2  Zar" pitchFamily="2" charset="-78"/>
            </a:endParaRPr>
          </a:p>
          <a:p>
            <a:pPr marL="137160" indent="0" algn="just" rtl="1">
              <a:lnSpc>
                <a:spcPct val="150000"/>
              </a:lnSpc>
              <a:buNone/>
            </a:pPr>
            <a:r>
              <a:rPr lang="fa-IR" sz="2400" dirty="0">
                <a:cs typeface="2  Zar" pitchFamily="2" charset="-78"/>
              </a:rPr>
              <a:t>4ـ به عهده گرفتن رهبري فناوري</a:t>
            </a:r>
            <a:endParaRPr lang="en-US" sz="2400" dirty="0">
              <a:cs typeface="2  Zar" pitchFamily="2" charset="-78"/>
            </a:endParaRPr>
          </a:p>
          <a:p>
            <a:pPr marL="137160" indent="0" algn="just" rtl="1">
              <a:lnSpc>
                <a:spcPct val="150000"/>
              </a:lnSpc>
              <a:buNone/>
            </a:pPr>
            <a:r>
              <a:rPr lang="fa-IR" sz="2400" dirty="0">
                <a:cs typeface="2  Zar" pitchFamily="2" charset="-78"/>
              </a:rPr>
              <a:t>5ـ انتقال نقش </a:t>
            </a:r>
            <a:r>
              <a:rPr lang="en-US" sz="2400" dirty="0">
                <a:cs typeface="2  Zar" pitchFamily="2" charset="-78"/>
              </a:rPr>
              <a:t>IT</a:t>
            </a:r>
            <a:r>
              <a:rPr lang="fa-IR" sz="2400" dirty="0">
                <a:cs typeface="2  Zar" pitchFamily="2" charset="-78"/>
              </a:rPr>
              <a:t> از مشاركت كننده عكس‌العمل‌گرا در ارزش كسب و كار</a:t>
            </a:r>
            <a:endParaRPr lang="en-US" sz="2400" dirty="0">
              <a:cs typeface="2  Zar" pitchFamily="2" charset="-78"/>
            </a:endParaRPr>
          </a:p>
          <a:p>
            <a:pPr marL="137160" indent="0" algn="just" rtl="1">
              <a:lnSpc>
                <a:spcPct val="150000"/>
              </a:lnSpc>
              <a:buNone/>
            </a:pPr>
            <a:r>
              <a:rPr lang="fa-IR" sz="2400" dirty="0">
                <a:cs typeface="2  Zar" pitchFamily="2" charset="-78"/>
              </a:rPr>
              <a:t>6ـ استفاده از كارت امتيازي متوازن</a:t>
            </a:r>
            <a:endParaRPr lang="en-US" sz="2400" dirty="0">
              <a:cs typeface="2  Zar" pitchFamily="2" charset="-78"/>
            </a:endParaRPr>
          </a:p>
          <a:p>
            <a:pPr marL="137160" indent="0" algn="just" rtl="1">
              <a:lnSpc>
                <a:spcPct val="150000"/>
              </a:lnSpc>
              <a:buNone/>
            </a:pPr>
            <a:r>
              <a:rPr lang="fa-IR" sz="2400" dirty="0">
                <a:cs typeface="2  Zar" pitchFamily="2" charset="-78"/>
              </a:rPr>
              <a:t>7ـ استفاده از حاكميت </a:t>
            </a:r>
            <a:r>
              <a:rPr lang="en-US" sz="2400" dirty="0">
                <a:cs typeface="2  Zar" pitchFamily="2" charset="-78"/>
              </a:rPr>
              <a:t>IT</a:t>
            </a:r>
            <a:r>
              <a:rPr lang="fa-IR" sz="2400" dirty="0">
                <a:cs typeface="2  Zar" pitchFamily="2" charset="-78"/>
              </a:rPr>
              <a:t> و سازمان</a:t>
            </a:r>
            <a:endParaRPr lang="en-US" sz="2400" dirty="0">
              <a:cs typeface="2  Zar" pitchFamily="2" charset="-78"/>
            </a:endParaRP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600595648"/>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864096"/>
          </a:xfrm>
        </p:spPr>
        <p:txBody>
          <a:bodyPr>
            <a:noAutofit/>
          </a:bodyPr>
          <a:lstStyle/>
          <a:p>
            <a:pPr algn="r"/>
            <a:r>
              <a:rPr lang="fa-IR" sz="2800" dirty="0">
                <a:effectLst/>
              </a:rPr>
              <a:t>برنامه‌ريزي استراتژيك</a:t>
            </a:r>
            <a:r>
              <a:rPr lang="en-US" sz="2800" dirty="0">
                <a:effectLst/>
              </a:rPr>
              <a:t/>
            </a:r>
            <a:br>
              <a:rPr lang="en-US" sz="2800" dirty="0">
                <a:effectLst/>
              </a:rPr>
            </a:br>
            <a:endParaRPr lang="en-US" sz="2800" dirty="0"/>
          </a:p>
        </p:txBody>
      </p:sp>
      <p:sp>
        <p:nvSpPr>
          <p:cNvPr id="3" name="Content Placeholder 2"/>
          <p:cNvSpPr>
            <a:spLocks noGrp="1"/>
          </p:cNvSpPr>
          <p:nvPr>
            <p:ph idx="1"/>
          </p:nvPr>
        </p:nvSpPr>
        <p:spPr>
          <a:xfrm>
            <a:off x="457200" y="1340768"/>
            <a:ext cx="8229600" cy="4968592"/>
          </a:xfrm>
        </p:spPr>
        <p:txBody>
          <a:bodyPr>
            <a:normAutofit/>
          </a:bodyPr>
          <a:lstStyle/>
          <a:p>
            <a:pPr marL="137160" indent="0" algn="r" rtl="1">
              <a:lnSpc>
                <a:spcPct val="200000"/>
              </a:lnSpc>
              <a:buNone/>
            </a:pPr>
            <a:r>
              <a:rPr lang="fa-IR" sz="2400" dirty="0">
                <a:cs typeface="2  Zar" pitchFamily="2" charset="-78"/>
              </a:rPr>
              <a:t>1ـ استفاده از برنامه‌هاي استراتژيك كسب و كار</a:t>
            </a:r>
            <a:endParaRPr lang="en-US" sz="2400" dirty="0">
              <a:cs typeface="2  Zar" pitchFamily="2" charset="-78"/>
            </a:endParaRPr>
          </a:p>
          <a:p>
            <a:pPr marL="137160" indent="0" algn="r" rtl="1">
              <a:lnSpc>
                <a:spcPct val="200000"/>
              </a:lnSpc>
              <a:buNone/>
            </a:pPr>
            <a:r>
              <a:rPr lang="fa-IR" sz="2400" dirty="0">
                <a:cs typeface="2  Zar" pitchFamily="2" charset="-78"/>
              </a:rPr>
              <a:t>2ـ استفاده از برنامه‌هاي كسب و كار متنتخب</a:t>
            </a:r>
            <a:endParaRPr lang="en-US" sz="2400" dirty="0">
              <a:cs typeface="2  Zar" pitchFamily="2" charset="-78"/>
            </a:endParaRPr>
          </a:p>
          <a:p>
            <a:pPr marL="137160" indent="0" algn="r" rtl="1">
              <a:lnSpc>
                <a:spcPct val="200000"/>
              </a:lnSpc>
              <a:buNone/>
            </a:pPr>
            <a:r>
              <a:rPr lang="fa-IR" sz="2400" dirty="0">
                <a:cs typeface="2  Zar" pitchFamily="2" charset="-78"/>
              </a:rPr>
              <a:t>3ـ به‌كارگيري متولوژي اقتصادي مورد كسب و كار</a:t>
            </a:r>
            <a:endParaRPr lang="en-US" sz="2400" dirty="0">
              <a:cs typeface="2  Zar" pitchFamily="2" charset="-78"/>
            </a:endParaRPr>
          </a:p>
          <a:p>
            <a:pPr marL="137160" indent="0" algn="r" rtl="1">
              <a:lnSpc>
                <a:spcPct val="200000"/>
              </a:lnSpc>
              <a:buNone/>
            </a:pPr>
            <a:r>
              <a:rPr lang="fa-IR" sz="2400" dirty="0">
                <a:cs typeface="2  Zar" pitchFamily="2" charset="-78"/>
              </a:rPr>
              <a:t>4ـ مطابقت دادن كسب و كار با شايستگي‌هاي كليدي </a:t>
            </a:r>
            <a:r>
              <a:rPr lang="en-US" sz="2400" dirty="0">
                <a:cs typeface="2  Zar" pitchFamily="2" charset="-78"/>
              </a:rPr>
              <a:t>IT</a:t>
            </a:r>
          </a:p>
          <a:p>
            <a:pPr marL="137160" indent="0" algn="r" rtl="1">
              <a:lnSpc>
                <a:spcPct val="200000"/>
              </a:lnSpc>
              <a:buNone/>
            </a:pPr>
            <a:r>
              <a:rPr lang="fa-IR" sz="2400" dirty="0">
                <a:cs typeface="2  Zar" pitchFamily="2" charset="-78"/>
              </a:rPr>
              <a:t>5ـ استفاده از فرآيند حاكميت </a:t>
            </a:r>
            <a:r>
              <a:rPr lang="en-US" sz="2400" dirty="0">
                <a:cs typeface="2  Zar" pitchFamily="2" charset="-78"/>
              </a:rPr>
              <a:t>IT</a:t>
            </a:r>
            <a:r>
              <a:rPr lang="fa-IR" sz="2400" dirty="0">
                <a:cs typeface="2  Zar" pitchFamily="2" charset="-78"/>
              </a:rPr>
              <a:t> </a:t>
            </a:r>
            <a:endParaRPr lang="en-US" sz="2400" dirty="0">
              <a:cs typeface="2  Zar" pitchFamily="2" charset="-78"/>
            </a:endParaRPr>
          </a:p>
          <a:p>
            <a:pPr marL="137160" indent="0" algn="r" rtl="1">
              <a:lnSpc>
                <a:spcPct val="200000"/>
              </a:lnSpc>
              <a:buNone/>
            </a:pPr>
            <a:r>
              <a:rPr lang="fa-IR" sz="2400" dirty="0">
                <a:cs typeface="2  Zar" pitchFamily="2" charset="-78"/>
              </a:rPr>
              <a:t>6ـ فعاليت توأم كسب و كار و </a:t>
            </a:r>
            <a:r>
              <a:rPr lang="en-US" sz="2400" dirty="0">
                <a:cs typeface="2  Zar" pitchFamily="2" charset="-78"/>
              </a:rPr>
              <a:t>IT</a:t>
            </a:r>
            <a:r>
              <a:rPr lang="fa-IR" sz="2400" dirty="0">
                <a:cs typeface="2  Zar" pitchFamily="2" charset="-78"/>
              </a:rPr>
              <a:t> در حوزه مديريت پورتفوليو و برنامه</a:t>
            </a:r>
            <a:endParaRPr lang="en-US" sz="2400" dirty="0">
              <a:cs typeface="2  Zar" pitchFamily="2" charset="-78"/>
            </a:endParaRPr>
          </a:p>
          <a:p>
            <a:pPr marL="137160" indent="0" algn="r">
              <a:lnSpc>
                <a:spcPct val="200000"/>
              </a:lnSpc>
              <a:buNone/>
            </a:pPr>
            <a:endParaRPr lang="en-US" sz="2400" dirty="0">
              <a:cs typeface="2  Zar" pitchFamily="2" charset="-78"/>
            </a:endParaRPr>
          </a:p>
        </p:txBody>
      </p:sp>
    </p:spTree>
    <p:extLst>
      <p:ext uri="{BB962C8B-B14F-4D97-AF65-F5344CB8AC3E}">
        <p14:creationId xmlns:p14="http://schemas.microsoft.com/office/powerpoint/2010/main" xmlns="" val="3373509798"/>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332656"/>
            <a:ext cx="8064896" cy="1008112"/>
          </a:xfrm>
        </p:spPr>
        <p:txBody>
          <a:bodyPr>
            <a:normAutofit/>
          </a:bodyPr>
          <a:lstStyle/>
          <a:p>
            <a:pPr algn="r" rtl="1"/>
            <a:r>
              <a:rPr lang="fa-IR" sz="2800" dirty="0">
                <a:solidFill>
                  <a:srgbClr val="FFC000"/>
                </a:solidFill>
                <a:effectLst/>
                <a:cs typeface="2  Zar" pitchFamily="2" charset="-78"/>
              </a:rPr>
              <a:t>هم راستايي اجراي استراتژي</a:t>
            </a:r>
            <a:r>
              <a:rPr lang="en-US" sz="2800" dirty="0">
                <a:solidFill>
                  <a:srgbClr val="FFC000"/>
                </a:solidFill>
                <a:effectLst/>
                <a:cs typeface="2  Zar" pitchFamily="2" charset="-78"/>
              </a:rPr>
              <a:t/>
            </a:r>
            <a:br>
              <a:rPr lang="en-US" sz="2800" dirty="0">
                <a:solidFill>
                  <a:srgbClr val="FFC000"/>
                </a:solidFill>
                <a:effectLst/>
                <a:cs typeface="2  Zar" pitchFamily="2" charset="-78"/>
              </a:rPr>
            </a:br>
            <a:endParaRPr lang="en-US" sz="2800" dirty="0">
              <a:solidFill>
                <a:srgbClr val="FFC000"/>
              </a:solidFill>
              <a:cs typeface="2  Zar" pitchFamily="2" charset="-78"/>
            </a:endParaRPr>
          </a:p>
        </p:txBody>
      </p:sp>
      <p:sp>
        <p:nvSpPr>
          <p:cNvPr id="3" name="Subtitle 2"/>
          <p:cNvSpPr>
            <a:spLocks noGrp="1"/>
          </p:cNvSpPr>
          <p:nvPr>
            <p:ph type="subTitle" idx="1"/>
          </p:nvPr>
        </p:nvSpPr>
        <p:spPr>
          <a:xfrm>
            <a:off x="539552" y="1313384"/>
            <a:ext cx="7992888" cy="5544616"/>
          </a:xfrm>
        </p:spPr>
        <p:txBody>
          <a:bodyPr>
            <a:normAutofit/>
          </a:bodyPr>
          <a:lstStyle/>
          <a:p>
            <a:pPr algn="just" rtl="1">
              <a:lnSpc>
                <a:spcPct val="150000"/>
              </a:lnSpc>
            </a:pPr>
            <a:r>
              <a:rPr lang="fa-IR" sz="2400" dirty="0">
                <a:cs typeface="2  Zar" pitchFamily="2" charset="-78"/>
              </a:rPr>
              <a:t>مراحل 6 و 7 مدل </a:t>
            </a:r>
            <a:r>
              <a:rPr lang="en-US" sz="2400" dirty="0">
                <a:cs typeface="2  Zar" pitchFamily="2" charset="-78"/>
              </a:rPr>
              <a:t>Y</a:t>
            </a:r>
            <a:r>
              <a:rPr lang="fa-IR" sz="2400" dirty="0">
                <a:cs typeface="2  Zar" pitchFamily="2" charset="-78"/>
              </a:rPr>
              <a:t> بيانگر پياده‌سازي استراتژي هستند. مرحله 6 با پياده‌سازي برنامه و توصيف نتايج و مرحله 7 با ارزيابي نتايج سر و كار دارد.</a:t>
            </a:r>
            <a:endParaRPr lang="en-US" sz="2400" dirty="0">
              <a:cs typeface="2  Zar" pitchFamily="2" charset="-78"/>
            </a:endParaRPr>
          </a:p>
          <a:p>
            <a:pPr algn="just" rtl="1">
              <a:lnSpc>
                <a:spcPct val="150000"/>
              </a:lnSpc>
            </a:pPr>
            <a:r>
              <a:rPr lang="fa-IR" sz="2400" dirty="0">
                <a:cs typeface="2  Zar" pitchFamily="2" charset="-78"/>
              </a:rPr>
              <a:t>ايجاد استراتژي </a:t>
            </a:r>
            <a:r>
              <a:rPr lang="en-US" sz="2400" dirty="0">
                <a:cs typeface="2  Zar" pitchFamily="2" charset="-78"/>
              </a:rPr>
              <a:t>IS/IT</a:t>
            </a:r>
            <a:r>
              <a:rPr lang="fa-IR" sz="2400" dirty="0">
                <a:cs typeface="2  Zar" pitchFamily="2" charset="-78"/>
              </a:rPr>
              <a:t> به رقابت اصلي مديران اجرايي كسب و كار و </a:t>
            </a:r>
            <a:r>
              <a:rPr lang="en-US" sz="2400" dirty="0">
                <a:cs typeface="2  Zar" pitchFamily="2" charset="-78"/>
              </a:rPr>
              <a:t>IS/IT</a:t>
            </a:r>
            <a:r>
              <a:rPr lang="fa-IR" sz="2400" dirty="0">
                <a:cs typeface="2  Zar" pitchFamily="2" charset="-78"/>
              </a:rPr>
              <a:t> در سال‌هاي اخير تبديل شده است.</a:t>
            </a:r>
            <a:endParaRPr lang="en-US" sz="2400" dirty="0">
              <a:cs typeface="2  Zar" pitchFamily="2" charset="-78"/>
            </a:endParaRPr>
          </a:p>
          <a:p>
            <a:pPr algn="just" rtl="1">
              <a:lnSpc>
                <a:spcPct val="150000"/>
              </a:lnSpc>
            </a:pPr>
            <a:r>
              <a:rPr lang="fa-IR" sz="2400" dirty="0">
                <a:cs typeface="2  Zar" pitchFamily="2" charset="-78"/>
              </a:rPr>
              <a:t>برنامه‌ريزي استراتژيك </a:t>
            </a:r>
            <a:r>
              <a:rPr lang="en-US" sz="2400" dirty="0">
                <a:cs typeface="2  Zar" pitchFamily="2" charset="-78"/>
              </a:rPr>
              <a:t>IS/IT</a:t>
            </a:r>
            <a:r>
              <a:rPr lang="fa-IR" sz="2400" dirty="0">
                <a:cs typeface="2  Zar" pitchFamily="2" charset="-78"/>
              </a:rPr>
              <a:t> مي‌تواند نقشي بحراني در كمك به سازمان‌ها براي افزايش بازدهي، تأثيرگذاري و توان رقابتي ايفا كرد.</a:t>
            </a:r>
            <a:endParaRPr lang="en-US" sz="2400" dirty="0">
              <a:cs typeface="2  Zar" pitchFamily="2" charset="-78"/>
            </a:endParaRPr>
          </a:p>
          <a:p>
            <a:pPr algn="just" rtl="1">
              <a:lnSpc>
                <a:spcPct val="150000"/>
              </a:lnSpc>
            </a:pPr>
            <a:r>
              <a:rPr lang="fa-IR" sz="2400" dirty="0">
                <a:cs typeface="2  Zar" pitchFamily="2" charset="-78"/>
              </a:rPr>
              <a:t>اهميت پياده‌سازي برنامه‌هاي استراتژيك </a:t>
            </a:r>
            <a:r>
              <a:rPr lang="en-US" sz="2400" dirty="0">
                <a:cs typeface="2  Zar" pitchFamily="2" charset="-78"/>
              </a:rPr>
              <a:t>IS/IT</a:t>
            </a:r>
            <a:r>
              <a:rPr lang="fa-IR" sz="2400" dirty="0">
                <a:cs typeface="2  Zar" pitchFamily="2" charset="-78"/>
              </a:rPr>
              <a:t> به واسطه توجه زيادي كه در سال‌هاي اخير به آن معطوف شده، نشان داده مي‌شود. </a:t>
            </a:r>
            <a:endParaRPr lang="en-US" sz="2400" dirty="0">
              <a:cs typeface="2  Zar" pitchFamily="2" charset="-78"/>
            </a:endParaRPr>
          </a:p>
        </p:txBody>
      </p:sp>
    </p:spTree>
    <p:extLst>
      <p:ext uri="{BB962C8B-B14F-4D97-AF65-F5344CB8AC3E}">
        <p14:creationId xmlns:p14="http://schemas.microsoft.com/office/powerpoint/2010/main" xmlns="" val="3907345819"/>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16632"/>
            <a:ext cx="8712968" cy="6552728"/>
          </a:xfrm>
        </p:spPr>
        <p:txBody>
          <a:bodyPr>
            <a:noAutofit/>
          </a:bodyPr>
          <a:lstStyle/>
          <a:p>
            <a:pPr marL="137160" indent="0" algn="just" rtl="1">
              <a:lnSpc>
                <a:spcPct val="150000"/>
              </a:lnSpc>
              <a:buNone/>
            </a:pPr>
            <a:r>
              <a:rPr lang="fa-IR" sz="2000" b="1" dirty="0">
                <a:solidFill>
                  <a:srgbClr val="FFC000"/>
                </a:solidFill>
                <a:cs typeface="2  Zar" pitchFamily="2" charset="-78"/>
              </a:rPr>
              <a:t>اجراي استراتژي</a:t>
            </a:r>
            <a:endParaRPr lang="en-US" sz="2000" dirty="0">
              <a:solidFill>
                <a:srgbClr val="FFC000"/>
              </a:solidFill>
              <a:cs typeface="2  Zar" pitchFamily="2" charset="-78"/>
            </a:endParaRPr>
          </a:p>
          <a:p>
            <a:pPr marL="137160" lvl="0" indent="0" algn="just" rtl="1">
              <a:lnSpc>
                <a:spcPct val="150000"/>
              </a:lnSpc>
              <a:buNone/>
            </a:pPr>
            <a:r>
              <a:rPr lang="fa-IR" sz="2000" dirty="0">
                <a:cs typeface="2  Zar" pitchFamily="2" charset="-78"/>
              </a:rPr>
              <a:t>اجراي طرح برنامه مصوب توسط كسب و كار و </a:t>
            </a:r>
            <a:r>
              <a:rPr lang="en-US" sz="2000" dirty="0">
                <a:cs typeface="2  Zar" pitchFamily="2" charset="-78"/>
              </a:rPr>
              <a:t>IT</a:t>
            </a:r>
            <a:r>
              <a:rPr lang="fa-IR" sz="2000" dirty="0">
                <a:cs typeface="2  Zar" pitchFamily="2" charset="-78"/>
              </a:rPr>
              <a:t> با تمركز هوشمندانه بر مديريت ريسك ارائه پيامد كسب و كار باتيزهوش تجاري قدرتمند</a:t>
            </a:r>
            <a:r>
              <a:rPr lang="fa-IR" sz="2000" dirty="0" smtClean="0">
                <a:cs typeface="2  Zar" pitchFamily="2" charset="-78"/>
              </a:rPr>
              <a:t>.</a:t>
            </a:r>
          </a:p>
          <a:p>
            <a:pPr marL="137160" lvl="0" indent="0" algn="just" rtl="1">
              <a:lnSpc>
                <a:spcPct val="150000"/>
              </a:lnSpc>
              <a:buNone/>
            </a:pPr>
            <a:endParaRPr lang="en-US" sz="2000" dirty="0">
              <a:cs typeface="2  Zar" pitchFamily="2" charset="-78"/>
            </a:endParaRPr>
          </a:p>
          <a:p>
            <a:pPr marL="137160" indent="0" algn="just" rtl="1">
              <a:lnSpc>
                <a:spcPct val="150000"/>
              </a:lnSpc>
              <a:buNone/>
            </a:pPr>
            <a:r>
              <a:rPr lang="fa-IR" sz="2000" b="1" dirty="0" smtClean="0">
                <a:solidFill>
                  <a:srgbClr val="FFC000"/>
                </a:solidFill>
                <a:cs typeface="2  Zar" pitchFamily="2" charset="-78"/>
              </a:rPr>
              <a:t>نظارت </a:t>
            </a:r>
            <a:r>
              <a:rPr lang="fa-IR" sz="2000" b="1" dirty="0">
                <a:solidFill>
                  <a:srgbClr val="FFC000"/>
                </a:solidFill>
                <a:cs typeface="2  Zar" pitchFamily="2" charset="-78"/>
              </a:rPr>
              <a:t>بر پيامد كسب و كار</a:t>
            </a:r>
            <a:endParaRPr lang="en-US" sz="2000" dirty="0">
              <a:solidFill>
                <a:srgbClr val="FFC000"/>
              </a:solidFill>
              <a:cs typeface="2  Zar" pitchFamily="2" charset="-78"/>
            </a:endParaRPr>
          </a:p>
          <a:p>
            <a:pPr marL="137160" lvl="0" indent="0" algn="just" rtl="1">
              <a:lnSpc>
                <a:spcPct val="150000"/>
              </a:lnSpc>
              <a:buNone/>
            </a:pPr>
            <a:r>
              <a:rPr lang="fa-IR" sz="2000" dirty="0">
                <a:cs typeface="2  Zar" pitchFamily="2" charset="-78"/>
              </a:rPr>
              <a:t>هر برنامه توسط مدير اجرايي كسب و كار (مالك) حمايت مالي مي‌شود اين فرد كسي است كه مالكيت مورد كسب و كار توجيه شده براي برنامه را كه مطابق قوانين حاكميت </a:t>
            </a:r>
            <a:r>
              <a:rPr lang="en-US" sz="2000" dirty="0">
                <a:cs typeface="2  Zar" pitchFamily="2" charset="-78"/>
              </a:rPr>
              <a:t>IT</a:t>
            </a:r>
            <a:r>
              <a:rPr lang="fa-IR" sz="2000" dirty="0">
                <a:cs typeface="2  Zar" pitchFamily="2" charset="-78"/>
              </a:rPr>
              <a:t>؛ مصوب شده، به‌عهده دارد</a:t>
            </a:r>
            <a:r>
              <a:rPr lang="fa-IR" sz="2000" dirty="0" smtClean="0">
                <a:cs typeface="2  Zar" pitchFamily="2" charset="-78"/>
              </a:rPr>
              <a:t>.</a:t>
            </a:r>
          </a:p>
          <a:p>
            <a:pPr marL="137160" lvl="0" indent="0" algn="just" rtl="1">
              <a:lnSpc>
                <a:spcPct val="150000"/>
              </a:lnSpc>
              <a:buNone/>
            </a:pPr>
            <a:endParaRPr lang="en-US" sz="2000" dirty="0">
              <a:cs typeface="2  Zar" pitchFamily="2" charset="-78"/>
            </a:endParaRPr>
          </a:p>
          <a:p>
            <a:pPr marL="137160" lvl="0" indent="0" algn="just" rtl="1">
              <a:lnSpc>
                <a:spcPct val="150000"/>
              </a:lnSpc>
              <a:buNone/>
            </a:pPr>
            <a:r>
              <a:rPr lang="fa-IR" sz="2000" dirty="0" smtClean="0">
                <a:solidFill>
                  <a:srgbClr val="FFC000"/>
                </a:solidFill>
                <a:cs typeface="2  Zar" pitchFamily="2" charset="-78"/>
                <a:sym typeface="Symbol"/>
              </a:rPr>
              <a:t></a:t>
            </a:r>
            <a:r>
              <a:rPr lang="fa-IR" sz="2000" dirty="0" smtClean="0">
                <a:cs typeface="2  Zar" pitchFamily="2" charset="-78"/>
                <a:sym typeface="Symbol"/>
              </a:rPr>
              <a:t> </a:t>
            </a:r>
            <a:r>
              <a:rPr lang="fa-IR" sz="2000" dirty="0" smtClean="0">
                <a:cs typeface="2  Zar" pitchFamily="2" charset="-78"/>
              </a:rPr>
              <a:t>مالك </a:t>
            </a:r>
            <a:r>
              <a:rPr lang="fa-IR" sz="2000" dirty="0">
                <a:cs typeface="2  Zar" pitchFamily="2" charset="-78"/>
              </a:rPr>
              <a:t>كسب و كار و حامي مالي برنامه كسب و كار، مسئوليت اجراي بازبيني‌هاي پس از پياده‌سازي و نظارت مستمر بر منافع كسب و كار جهت تأييد دستيابي به مقاصد كسب و كار را به عهده دارند. هم‌چنين جايي كه شكاف بين منافع واقعي و موردنظر وجود داشته باشد، مسئوليت انجام اقدامات صحيح كسب و كار جهت تضمين برآورده كردن مقاصد كسب و كار را عهده‌دار مي‌باشند.</a:t>
            </a:r>
            <a:endParaRPr lang="en-US" sz="2000" dirty="0">
              <a:cs typeface="2  Zar" pitchFamily="2" charset="-78"/>
            </a:endParaRPr>
          </a:p>
          <a:p>
            <a:pPr marL="137160" indent="0" algn="just">
              <a:lnSpc>
                <a:spcPct val="150000"/>
              </a:lnSpc>
              <a:buNone/>
            </a:pPr>
            <a:endParaRPr lang="en-US" sz="2000" dirty="0">
              <a:cs typeface="2  Zar" pitchFamily="2" charset="-78"/>
            </a:endParaRPr>
          </a:p>
        </p:txBody>
      </p:sp>
    </p:spTree>
    <p:extLst>
      <p:ext uri="{BB962C8B-B14F-4D97-AF65-F5344CB8AC3E}">
        <p14:creationId xmlns:p14="http://schemas.microsoft.com/office/powerpoint/2010/main" xmlns="" val="1424864483"/>
      </p:ext>
    </p:extLst>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708920"/>
            <a:ext cx="8229600" cy="1143000"/>
          </a:xfrm>
        </p:spPr>
        <p:txBody>
          <a:bodyPr/>
          <a:lstStyle/>
          <a:p>
            <a:r>
              <a:rPr lang="fa-IR" dirty="0" smtClean="0"/>
              <a:t>فصل پنجم</a:t>
            </a:r>
            <a:endParaRPr lang="en-US" dirty="0"/>
          </a:p>
        </p:txBody>
      </p:sp>
    </p:spTree>
    <p:extLst>
      <p:ext uri="{BB962C8B-B14F-4D97-AF65-F5344CB8AC3E}">
        <p14:creationId xmlns:p14="http://schemas.microsoft.com/office/powerpoint/2010/main" xmlns="" val="2995579031"/>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Autofit/>
          </a:bodyPr>
          <a:lstStyle/>
          <a:p>
            <a:r>
              <a:rPr lang="fa-IR" sz="2400" dirty="0">
                <a:effectLst/>
              </a:rPr>
              <a:t>هم راستايي استراتژيك براي ايجاد ارزش كسب و كار</a:t>
            </a:r>
            <a:r>
              <a:rPr lang="en-US" sz="2400" dirty="0">
                <a:effectLst/>
              </a:rPr>
              <a:t/>
            </a:r>
            <a:br>
              <a:rPr lang="en-US" sz="2400" dirty="0">
                <a:effectLst/>
              </a:rPr>
            </a:br>
            <a:endParaRPr lang="en-US" sz="2400" dirty="0"/>
          </a:p>
        </p:txBody>
      </p:sp>
      <p:sp>
        <p:nvSpPr>
          <p:cNvPr id="3" name="Content Placeholder 2"/>
          <p:cNvSpPr>
            <a:spLocks noGrp="1"/>
          </p:cNvSpPr>
          <p:nvPr>
            <p:ph idx="1"/>
          </p:nvPr>
        </p:nvSpPr>
        <p:spPr>
          <a:xfrm>
            <a:off x="323528" y="1052736"/>
            <a:ext cx="8496944" cy="5805264"/>
          </a:xfrm>
        </p:spPr>
        <p:txBody>
          <a:bodyPr>
            <a:normAutofit lnSpcReduction="10000"/>
          </a:bodyPr>
          <a:lstStyle/>
          <a:p>
            <a:pPr marL="137160" indent="0" algn="just" rtl="1">
              <a:lnSpc>
                <a:spcPct val="150000"/>
              </a:lnSpc>
              <a:buNone/>
            </a:pPr>
            <a:r>
              <a:rPr lang="fa-IR" sz="2400" dirty="0">
                <a:cs typeface="2  Zar" pitchFamily="2" charset="-78"/>
              </a:rPr>
              <a:t>مدل‌هاي هم‌راستايي استراتژيك با مدل پيوسته هم‌راستايي ارائه شده توسط ما براي تعريف و اجراي استراتژي هم‌راستايي </a:t>
            </a:r>
            <a:r>
              <a:rPr lang="en-US" sz="2400" dirty="0">
                <a:cs typeface="2  Zar" pitchFamily="2" charset="-78"/>
              </a:rPr>
              <a:t>IT</a:t>
            </a:r>
            <a:r>
              <a:rPr lang="fa-IR" sz="2400" dirty="0">
                <a:cs typeface="2  Zar" pitchFamily="2" charset="-78"/>
              </a:rPr>
              <a:t> با كسب و كار، مقايسه مي‌شوند. نتيجه ان كه مدل ما تمامي عنصر هم‌راستايي منفرد و غيرمتجانس پيشنهاد شده در اين مدل‌ها را يكپارچه كرده است. به‌علاوه، مدل ما بخشي از نيازمندي‌هاي كليدي را كه يا لحاظ نشده يا تنها در برخي از اين مدل‌ها به آن‌ها اشاره شده است. مورد توجه قرار داده است. </a:t>
            </a:r>
            <a:r>
              <a:rPr lang="fa-IR" sz="2400" dirty="0">
                <a:solidFill>
                  <a:srgbClr val="FFC000"/>
                </a:solidFill>
                <a:cs typeface="2  Zar" pitchFamily="2" charset="-78"/>
              </a:rPr>
              <a:t>نقاط قوت اصلي مدل</a:t>
            </a:r>
            <a:r>
              <a:rPr lang="fa-IR" sz="2400" dirty="0">
                <a:cs typeface="2  Zar" pitchFamily="2" charset="-78"/>
              </a:rPr>
              <a:t> ما در مقايسه با كارهاي ارائه شده قبلي، </a:t>
            </a:r>
            <a:r>
              <a:rPr lang="fa-IR" sz="2400" dirty="0">
                <a:solidFill>
                  <a:srgbClr val="FFC000"/>
                </a:solidFill>
                <a:cs typeface="2  Zar" pitchFamily="2" charset="-78"/>
              </a:rPr>
              <a:t>در دو بخش </a:t>
            </a:r>
            <a:r>
              <a:rPr lang="fa-IR" sz="2400" dirty="0">
                <a:cs typeface="2  Zar" pitchFamily="2" charset="-78"/>
              </a:rPr>
              <a:t>است: </a:t>
            </a:r>
            <a:r>
              <a:rPr lang="fa-IR" sz="2400" dirty="0">
                <a:solidFill>
                  <a:srgbClr val="FFC000"/>
                </a:solidFill>
                <a:cs typeface="2  Zar" pitchFamily="2" charset="-78"/>
              </a:rPr>
              <a:t>(الف) </a:t>
            </a:r>
            <a:r>
              <a:rPr lang="fa-IR" sz="2400" dirty="0">
                <a:cs typeface="2  Zar" pitchFamily="2" charset="-78"/>
              </a:rPr>
              <a:t>اين مدل تمامي عناصر هم‌راستايي را به‌طور يكپارچه مورد ملاحظه قرار مي‌دهد تا آن‌ها را براي صاحبان مشاغل، معنادار و قابل استفاده سازد. </a:t>
            </a:r>
            <a:r>
              <a:rPr lang="fa-IR" sz="2400" dirty="0">
                <a:solidFill>
                  <a:srgbClr val="FFC000"/>
                </a:solidFill>
                <a:cs typeface="2  Zar" pitchFamily="2" charset="-78"/>
              </a:rPr>
              <a:t>(ب) </a:t>
            </a:r>
            <a:r>
              <a:rPr lang="fa-IR" sz="2400" dirty="0">
                <a:cs typeface="2  Zar" pitchFamily="2" charset="-78"/>
              </a:rPr>
              <a:t>مدل مذكور سيكل كامل حيات هم‌راستايي استراتژيك، از نظارت بر نتيجه استراتژيك گرفته تا حلقه بازخوري در حال پيشرفت مربوط به خود همراست نمودن استراتژي را (به كمك اصول معماري و حاكميت </a:t>
            </a:r>
            <a:r>
              <a:rPr lang="en-US" sz="2400" dirty="0">
                <a:cs typeface="2  Zar" pitchFamily="2" charset="-78"/>
              </a:rPr>
              <a:t>IT</a:t>
            </a:r>
            <a:r>
              <a:rPr lang="fa-IR" sz="2400" dirty="0">
                <a:cs typeface="2  Zar" pitchFamily="2" charset="-78"/>
              </a:rPr>
              <a:t>) مورد ملاحظه قرار مي‌دهد.</a:t>
            </a:r>
            <a:endParaRPr lang="en-US" sz="2400" dirty="0">
              <a:cs typeface="2  Zar" pitchFamily="2" charset="-78"/>
            </a:endParaRPr>
          </a:p>
        </p:txBody>
      </p:sp>
    </p:spTree>
    <p:extLst>
      <p:ext uri="{BB962C8B-B14F-4D97-AF65-F5344CB8AC3E}">
        <p14:creationId xmlns:p14="http://schemas.microsoft.com/office/powerpoint/2010/main" xmlns="" val="3023251191"/>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fa-IR" sz="2000" dirty="0">
                <a:effectLst/>
              </a:rPr>
              <a:t>اصول هم‌راستايي استراتژيك</a:t>
            </a:r>
            <a:r>
              <a:rPr lang="en-US" sz="2000" dirty="0">
                <a:effectLst/>
              </a:rPr>
              <a:t/>
            </a:r>
            <a:br>
              <a:rPr lang="en-US" sz="2000" dirty="0">
                <a:effectLst/>
              </a:rPr>
            </a:br>
            <a:r>
              <a:rPr lang="fa-IR" sz="2000" dirty="0">
                <a:effectLst/>
              </a:rPr>
              <a:t>عناصر اصلي در هم‌راستايي استراتژيك</a:t>
            </a:r>
            <a:endParaRPr lang="en-US" sz="2000" dirty="0"/>
          </a:p>
        </p:txBody>
      </p:sp>
      <p:sp>
        <p:nvSpPr>
          <p:cNvPr id="3" name="Content Placeholder 2"/>
          <p:cNvSpPr>
            <a:spLocks noGrp="1"/>
          </p:cNvSpPr>
          <p:nvPr>
            <p:ph idx="1"/>
          </p:nvPr>
        </p:nvSpPr>
        <p:spPr/>
        <p:txBody>
          <a:bodyPr>
            <a:normAutofit/>
          </a:bodyPr>
          <a:lstStyle/>
          <a:p>
            <a:pPr algn="just" rtl="1">
              <a:lnSpc>
                <a:spcPct val="150000"/>
              </a:lnSpc>
            </a:pPr>
            <a:r>
              <a:rPr lang="en-US" sz="2400" dirty="0">
                <a:cs typeface="2  Zar" pitchFamily="2" charset="-78"/>
              </a:rPr>
              <a:t>IT</a:t>
            </a:r>
            <a:r>
              <a:rPr lang="fa-IR" sz="2400" dirty="0">
                <a:cs typeface="2  Zar" pitchFamily="2" charset="-78"/>
              </a:rPr>
              <a:t> ابزاري براي رسيدن به هدف كسب و كار است. از اين رو همان‌طور كه در فصل‌هاي گذشته مطرح گرديد، استراتژي </a:t>
            </a:r>
            <a:r>
              <a:rPr lang="en-US" sz="2400" dirty="0">
                <a:cs typeface="2  Zar" pitchFamily="2" charset="-78"/>
              </a:rPr>
              <a:t>IT</a:t>
            </a:r>
            <a:r>
              <a:rPr lang="fa-IR" sz="2400" dirty="0">
                <a:cs typeface="2  Zar" pitchFamily="2" charset="-78"/>
              </a:rPr>
              <a:t> بخشي از استراتژي كسب و كار و هم‌سو با آن بوده و در آن مسيرهايي وجود دارد كه سازمان فرآيند، سيستم‌ها و افراد </a:t>
            </a:r>
            <a:r>
              <a:rPr lang="en-US" sz="2400" dirty="0">
                <a:cs typeface="2  Zar" pitchFamily="2" charset="-78"/>
              </a:rPr>
              <a:t>IT</a:t>
            </a:r>
            <a:r>
              <a:rPr lang="fa-IR" sz="2400" dirty="0">
                <a:cs typeface="2  Zar" pitchFamily="2" charset="-78"/>
              </a:rPr>
              <a:t> بايد براي كمكم و برقراري استراتژي كسب و كار در ان گام بردارند</a:t>
            </a:r>
            <a:r>
              <a:rPr lang="fa-IR" sz="2400" dirty="0" smtClean="0">
                <a:cs typeface="2  Zar" pitchFamily="2" charset="-78"/>
              </a:rPr>
              <a:t>.</a:t>
            </a:r>
          </a:p>
          <a:p>
            <a:pPr marL="137160" indent="0" algn="just" rtl="1">
              <a:lnSpc>
                <a:spcPct val="150000"/>
              </a:lnSpc>
              <a:buNone/>
            </a:pPr>
            <a:endParaRPr lang="en-US" sz="2400" dirty="0">
              <a:cs typeface="2  Zar" pitchFamily="2" charset="-78"/>
            </a:endParaRPr>
          </a:p>
          <a:p>
            <a:pPr algn="just" rtl="1">
              <a:lnSpc>
                <a:spcPct val="150000"/>
              </a:lnSpc>
            </a:pPr>
            <a:r>
              <a:rPr lang="fa-IR" sz="2400" dirty="0">
                <a:cs typeface="2  Zar" pitchFamily="2" charset="-78"/>
              </a:rPr>
              <a:t>كليد ارائه يك استراتژي </a:t>
            </a:r>
            <a:r>
              <a:rPr lang="en-US" sz="2400" dirty="0">
                <a:cs typeface="2  Zar" pitchFamily="2" charset="-78"/>
              </a:rPr>
              <a:t>IT</a:t>
            </a:r>
            <a:r>
              <a:rPr lang="fa-IR" sz="2400" dirty="0">
                <a:cs typeface="2  Zar" pitchFamily="2" charset="-78"/>
              </a:rPr>
              <a:t> داراي كيفيت بالا و مرتبط، به هم‌راستايي هر مرحله از فرآيند استراتژي </a:t>
            </a:r>
            <a:r>
              <a:rPr lang="en-US" sz="2400" dirty="0">
                <a:cs typeface="2  Zar" pitchFamily="2" charset="-78"/>
              </a:rPr>
              <a:t>IT</a:t>
            </a:r>
            <a:r>
              <a:rPr lang="fa-IR" sz="2400" dirty="0">
                <a:cs typeface="2  Zar" pitchFamily="2" charset="-78"/>
              </a:rPr>
              <a:t> با فرآيند استراتژي كسب و كار مربوط مي‌شود.</a:t>
            </a:r>
            <a:endParaRPr lang="en-US" sz="2400" dirty="0">
              <a:cs typeface="2  Zar" pitchFamily="2" charset="-78"/>
            </a:endParaRP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342082173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476672"/>
            <a:ext cx="8496944" cy="6120680"/>
          </a:xfrm>
        </p:spPr>
        <p:txBody>
          <a:bodyPr>
            <a:normAutofit/>
          </a:bodyPr>
          <a:lstStyle/>
          <a:p>
            <a:pPr marL="137160" indent="0" algn="just" rtl="1">
              <a:lnSpc>
                <a:spcPct val="150000"/>
              </a:lnSpc>
              <a:buNone/>
            </a:pPr>
            <a:r>
              <a:rPr lang="fa-IR" sz="2400" dirty="0">
                <a:cs typeface="2  Zar" pitchFamily="2" charset="-78"/>
              </a:rPr>
              <a:t>در بررسي انجام شده توسط (</a:t>
            </a:r>
            <a:r>
              <a:rPr lang="en-US" sz="2400" dirty="0">
                <a:cs typeface="2  Zar" pitchFamily="2" charset="-78"/>
              </a:rPr>
              <a:t>1993</a:t>
            </a:r>
            <a:r>
              <a:rPr lang="fa-IR" sz="2400" dirty="0">
                <a:cs typeface="2  Zar" pitchFamily="2" charset="-78"/>
              </a:rPr>
              <a:t>) </a:t>
            </a:r>
            <a:r>
              <a:rPr lang="en-US" sz="2400" dirty="0">
                <a:cs typeface="2  Zar" pitchFamily="2" charset="-78"/>
              </a:rPr>
              <a:t>Earl</a:t>
            </a:r>
            <a:r>
              <a:rPr lang="fa-IR" sz="2400" dirty="0">
                <a:cs typeface="2  Zar" pitchFamily="2" charset="-78"/>
              </a:rPr>
              <a:t> در رابطه با برنامه‌ريزي سيستم‌هاي اطلاعاتي استراتژيك كه بر روي 27 شركت انجام گرفت مشخص شد كه برنامه‌ها و استراتژي هاي موفق </a:t>
            </a:r>
            <a:r>
              <a:rPr lang="en-US" sz="2400" dirty="0">
                <a:cs typeface="2  Zar" pitchFamily="2" charset="-78"/>
              </a:rPr>
              <a:t>IS</a:t>
            </a:r>
            <a:r>
              <a:rPr lang="fa-IR" sz="2400" dirty="0">
                <a:cs typeface="2  Zar" pitchFamily="2" charset="-78"/>
              </a:rPr>
              <a:t> بايد نيازمندي‌هاي زير را تأمين كند:</a:t>
            </a:r>
            <a:endParaRPr lang="en-US" sz="2400" dirty="0">
              <a:cs typeface="2  Zar" pitchFamily="2" charset="-78"/>
            </a:endParaRPr>
          </a:p>
          <a:p>
            <a:pPr marL="137160" indent="0" algn="just" rtl="1">
              <a:lnSpc>
                <a:spcPct val="150000"/>
              </a:lnSpc>
              <a:buNone/>
            </a:pPr>
            <a:r>
              <a:rPr lang="fa-IR" sz="2400" b="1" dirty="0">
                <a:cs typeface="2  Zar" pitchFamily="2" charset="-78"/>
              </a:rPr>
              <a:t>1ـ سه شرط ضروري براي موفقيت:</a:t>
            </a:r>
            <a:r>
              <a:rPr lang="fa-IR" sz="2400" dirty="0">
                <a:cs typeface="2  Zar" pitchFamily="2" charset="-78"/>
              </a:rPr>
              <a:t> روش ياتكنيك برنامه‌ريزي استراتژيك، فرآيندي براي مشاركت افراد ذينفع (به‌خصوص مديريت صفي و كاربراننهايي)؛ و پياده‌سازي براي انجام مقاصد عنوان شده و استراتژيك كسب و كار.</a:t>
            </a:r>
            <a:endParaRPr lang="en-US" sz="2400" dirty="0">
              <a:cs typeface="2  Zar" pitchFamily="2" charset="-78"/>
            </a:endParaRPr>
          </a:p>
          <a:p>
            <a:pPr marL="137160" indent="0" algn="just" rtl="1">
              <a:lnSpc>
                <a:spcPct val="150000"/>
              </a:lnSpc>
              <a:buNone/>
            </a:pPr>
            <a:r>
              <a:rPr lang="fa-IR" sz="2400" b="1" dirty="0">
                <a:cs typeface="2  Zar" pitchFamily="2" charset="-78"/>
              </a:rPr>
              <a:t>2ـ پنج عامل بحراني موفقيت:</a:t>
            </a:r>
            <a:r>
              <a:rPr lang="fa-IR" sz="2400" dirty="0">
                <a:cs typeface="2  Zar" pitchFamily="2" charset="-78"/>
              </a:rPr>
              <a:t> مشاركت درگيرانه مديريت ارشد، پشتيباني مديريت ارشد، استراتژي كسب و كار موجود، بررسي كسب وكارم پيش از فناوري و مديريت مطلوب </a:t>
            </a:r>
            <a:r>
              <a:rPr lang="en-US" sz="2400" dirty="0">
                <a:cs typeface="2  Zar" pitchFamily="2" charset="-78"/>
              </a:rPr>
              <a:t>IS</a:t>
            </a:r>
            <a:r>
              <a:rPr lang="fa-IR" sz="2400" dirty="0">
                <a:cs typeface="2  Zar" pitchFamily="2" charset="-78"/>
              </a:rPr>
              <a:t>.</a:t>
            </a:r>
            <a:endParaRPr lang="en-US" sz="2400" dirty="0">
              <a:cs typeface="2  Zar" pitchFamily="2" charset="-78"/>
            </a:endParaRP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876443207"/>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692696"/>
            <a:ext cx="7632848" cy="5904656"/>
          </a:xfrm>
        </p:spPr>
        <p:txBody>
          <a:bodyPr>
            <a:normAutofit/>
          </a:bodyPr>
          <a:lstStyle/>
          <a:p>
            <a:pPr marL="137160" indent="0" algn="just" rtl="1">
              <a:lnSpc>
                <a:spcPct val="150000"/>
              </a:lnSpc>
              <a:buNone/>
            </a:pPr>
            <a:r>
              <a:rPr lang="fa-IR" sz="2400" dirty="0">
                <a:cs typeface="2  Zar" pitchFamily="2" charset="-78"/>
              </a:rPr>
              <a:t>هم‌چنين وي دريافت كه از بين پنج روش مورد استفاده توسط اين 27 شركت براي توسعه استراتژي </a:t>
            </a:r>
            <a:r>
              <a:rPr lang="en-US" sz="2400" dirty="0">
                <a:cs typeface="2  Zar" pitchFamily="2" charset="-78"/>
              </a:rPr>
              <a:t>IS</a:t>
            </a:r>
            <a:r>
              <a:rPr lang="fa-IR" sz="2400" dirty="0">
                <a:cs typeface="2  Zar" pitchFamily="2" charset="-78"/>
              </a:rPr>
              <a:t> و برنامه استراتژيك، رويكرد كل‌نگر سازماني، بهترين نتيجه را به دنبال دارد.</a:t>
            </a:r>
            <a:endParaRPr lang="en-US" sz="2400" dirty="0">
              <a:cs typeface="2  Zar" pitchFamily="2" charset="-78"/>
            </a:endParaRPr>
          </a:p>
          <a:p>
            <a:pPr marL="137160" indent="0" algn="just" rtl="1">
              <a:lnSpc>
                <a:spcPct val="150000"/>
              </a:lnSpc>
              <a:buNone/>
            </a:pPr>
            <a:r>
              <a:rPr lang="fa-IR" sz="2400" dirty="0">
                <a:cs typeface="2  Zar" pitchFamily="2" charset="-78"/>
              </a:rPr>
              <a:t>اين رويكرد، برنامه‌ريزي را به صورت كسب و كار معمول در نظر مي‌گيرد كه در آن تمامي ذينفعان مشاركت دارند (كه اين كار همراهي و توافق سازماني را نسبت به استراتژي تضمين مي كند.) در فرآيند استراتژي، از روش متمر و تكراري يادگيري براي «كشف» بهترين روش در مطابقت </a:t>
            </a:r>
            <a:r>
              <a:rPr lang="en-US" sz="2400" dirty="0">
                <a:cs typeface="2  Zar" pitchFamily="2" charset="-78"/>
              </a:rPr>
              <a:t>IT</a:t>
            </a:r>
            <a:r>
              <a:rPr lang="fa-IR" sz="2400" dirty="0">
                <a:cs typeface="2  Zar" pitchFamily="2" charset="-78"/>
              </a:rPr>
              <a:t> با كسب و كار استفاده مي‌شود و آن‌ها به صورت يك تيم به شناسايي روش‌هاي علمي مي‌پردازند تا براي حصول بهترين نتايج، تلاش كنند. درضمن مؤلفه رفتاري اجتماعي فرآيند، به اندازه داشتن روشي بي‌نقص و عملي، حياتی است.</a:t>
            </a:r>
            <a:endParaRPr lang="en-US" sz="2400" dirty="0">
              <a:cs typeface="2  Zar" pitchFamily="2" charset="-78"/>
            </a:endParaRP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4025897036"/>
      </p:ext>
    </p:ext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04664"/>
            <a:ext cx="8219256" cy="5976664"/>
          </a:xfrm>
        </p:spPr>
        <p:txBody>
          <a:bodyPr>
            <a:noAutofit/>
          </a:bodyPr>
          <a:lstStyle/>
          <a:p>
            <a:pPr marL="137160" indent="0" algn="just" rtl="1">
              <a:lnSpc>
                <a:spcPct val="160000"/>
              </a:lnSpc>
              <a:buNone/>
            </a:pPr>
            <a:r>
              <a:rPr lang="fa-IR" sz="2400" dirty="0">
                <a:cs typeface="2  Zar" pitchFamily="2" charset="-78"/>
              </a:rPr>
              <a:t>يك سزمان، زماني هم‌راستايي ضعيف كسب و كار و </a:t>
            </a:r>
            <a:r>
              <a:rPr lang="en-US" sz="2400" dirty="0">
                <a:cs typeface="2  Zar" pitchFamily="2" charset="-78"/>
              </a:rPr>
              <a:t>IT</a:t>
            </a:r>
            <a:r>
              <a:rPr lang="fa-IR" sz="2400" dirty="0">
                <a:cs typeface="2  Zar" pitchFamily="2" charset="-78"/>
              </a:rPr>
              <a:t> را تجربه مي‌كند كه مسئولين اجرايي نتوانند به‌طور آشكار نيازهاي </a:t>
            </a:r>
            <a:r>
              <a:rPr lang="en-US" sz="2400" dirty="0">
                <a:cs typeface="2  Zar" pitchFamily="2" charset="-78"/>
              </a:rPr>
              <a:t>IT</a:t>
            </a:r>
            <a:r>
              <a:rPr lang="fa-IR" sz="2400" dirty="0">
                <a:cs typeface="2  Zar" pitchFamily="2" charset="-78"/>
              </a:rPr>
              <a:t> خود را بيان كنند و يا وقتي متصديان </a:t>
            </a:r>
            <a:r>
              <a:rPr lang="en-US" sz="2400" dirty="0">
                <a:cs typeface="2  Zar" pitchFamily="2" charset="-78"/>
              </a:rPr>
              <a:t>IT</a:t>
            </a:r>
            <a:r>
              <a:rPr lang="fa-IR" sz="2400" dirty="0">
                <a:cs typeface="2  Zar" pitchFamily="2" charset="-78"/>
              </a:rPr>
              <a:t>، درك محدودي از كسب وكار، هدف كسب و كار و استراتژي داشته باشند (</a:t>
            </a:r>
            <a:r>
              <a:rPr lang="en-US" sz="2400" dirty="0">
                <a:cs typeface="2  Zar" pitchFamily="2" charset="-78"/>
              </a:rPr>
              <a:t>Chan,2002</a:t>
            </a:r>
            <a:r>
              <a:rPr lang="fa-IR" sz="2400" dirty="0">
                <a:cs typeface="2  Zar" pitchFamily="2" charset="-78"/>
              </a:rPr>
              <a:t>).</a:t>
            </a:r>
            <a:endParaRPr lang="en-US" sz="2400" dirty="0">
              <a:cs typeface="2  Zar" pitchFamily="2" charset="-78"/>
            </a:endParaRPr>
          </a:p>
          <a:p>
            <a:pPr marL="137160" indent="0" algn="just" rtl="1">
              <a:lnSpc>
                <a:spcPct val="160000"/>
              </a:lnSpc>
              <a:buNone/>
            </a:pPr>
            <a:r>
              <a:rPr lang="fa-IR" sz="2400" dirty="0">
                <a:cs typeface="2  Zar" pitchFamily="2" charset="-78"/>
              </a:rPr>
              <a:t>فقدان هم‌راستايي كسب و كار سبب كاهش و يا حتي از بين رفتن توانمندي سازمان </a:t>
            </a:r>
            <a:r>
              <a:rPr lang="en-US" sz="2400" dirty="0">
                <a:cs typeface="2  Zar" pitchFamily="2" charset="-78"/>
              </a:rPr>
              <a:t>IT</a:t>
            </a:r>
            <a:r>
              <a:rPr lang="fa-IR" sz="2400" dirty="0">
                <a:cs typeface="2  Zar" pitchFamily="2" charset="-78"/>
              </a:rPr>
              <a:t> در ارائه ارزش كسب و كار شده و بازده كلي شركت را به مخاطره مي‌اندازد.</a:t>
            </a:r>
            <a:endParaRPr lang="en-US" sz="2400" dirty="0">
              <a:cs typeface="2  Zar" pitchFamily="2" charset="-78"/>
            </a:endParaRPr>
          </a:p>
          <a:p>
            <a:pPr marL="137160" indent="0" algn="just" rtl="1">
              <a:lnSpc>
                <a:spcPct val="160000"/>
              </a:lnSpc>
              <a:buNone/>
            </a:pPr>
            <a:r>
              <a:rPr lang="fa-IR" sz="2400" dirty="0">
                <a:cs typeface="2  Zar" pitchFamily="2" charset="-78"/>
              </a:rPr>
              <a:t>(</a:t>
            </a:r>
            <a:r>
              <a:rPr lang="en-US" sz="2400" dirty="0">
                <a:cs typeface="2  Zar" pitchFamily="2" charset="-78"/>
              </a:rPr>
              <a:t>2002</a:t>
            </a:r>
            <a:r>
              <a:rPr lang="fa-IR" sz="2400" dirty="0">
                <a:cs typeface="2  Zar" pitchFamily="2" charset="-78"/>
              </a:rPr>
              <a:t>) </a:t>
            </a:r>
            <a:r>
              <a:rPr lang="en-US" sz="2400" dirty="0">
                <a:cs typeface="2  Zar" pitchFamily="2" charset="-78"/>
              </a:rPr>
              <a:t>Chan</a:t>
            </a:r>
            <a:r>
              <a:rPr lang="fa-IR" sz="2400" dirty="0">
                <a:cs typeface="2  Zar" pitchFamily="2" charset="-78"/>
              </a:rPr>
              <a:t>، هم‌راستايي كسب و كار و </a:t>
            </a:r>
            <a:r>
              <a:rPr lang="en-US" sz="2400" dirty="0">
                <a:cs typeface="2  Zar" pitchFamily="2" charset="-78"/>
              </a:rPr>
              <a:t>IT</a:t>
            </a:r>
            <a:r>
              <a:rPr lang="fa-IR" sz="2400" dirty="0">
                <a:cs typeface="2  Zar" pitchFamily="2" charset="-78"/>
              </a:rPr>
              <a:t> را متشكل از دو جزء مي‌داند: هم‌راستايي استراتژيك كه بر مطابقت دادن اولويت‌هاي كسب و كار و </a:t>
            </a:r>
            <a:r>
              <a:rPr lang="en-US" sz="2400" dirty="0">
                <a:cs typeface="2  Zar" pitchFamily="2" charset="-78"/>
              </a:rPr>
              <a:t>IT</a:t>
            </a:r>
            <a:r>
              <a:rPr lang="fa-IR" sz="2400" dirty="0">
                <a:cs typeface="2  Zar" pitchFamily="2" charset="-78"/>
              </a:rPr>
              <a:t> و فعاليت‌ها تمركز دارد و هم‌راستايي ساختاري كه بر تطابق ساختاري بين كسب و كار </a:t>
            </a:r>
            <a:r>
              <a:rPr lang="en-US" sz="2400" dirty="0">
                <a:cs typeface="2  Zar" pitchFamily="2" charset="-78"/>
              </a:rPr>
              <a:t>IT</a:t>
            </a:r>
            <a:r>
              <a:rPr lang="fa-IR" sz="2400" dirty="0">
                <a:cs typeface="2  Zar" pitchFamily="2" charset="-78"/>
              </a:rPr>
              <a:t> در حوزه ساختار سازماني، روئابط گزارش‌دهي بين كاركنان، چيدمان پرسنل </a:t>
            </a:r>
            <a:r>
              <a:rPr lang="en-US" sz="2400" dirty="0">
                <a:cs typeface="2  Zar" pitchFamily="2" charset="-78"/>
              </a:rPr>
              <a:t>IT</a:t>
            </a:r>
            <a:r>
              <a:rPr lang="fa-IR" sz="2400" dirty="0">
                <a:cs typeface="2  Zar" pitchFamily="2" charset="-78"/>
              </a:rPr>
              <a:t> و حقوق مربوط به تصميم‌گيري متمركز است.</a:t>
            </a:r>
            <a:endParaRPr lang="en-US" sz="2400" dirty="0">
              <a:cs typeface="2  Zar" pitchFamily="2" charset="-78"/>
            </a:endParaRPr>
          </a:p>
          <a:p>
            <a:pPr marL="137160" indent="0" algn="just">
              <a:lnSpc>
                <a:spcPct val="160000"/>
              </a:lnSpc>
              <a:buNone/>
            </a:pPr>
            <a:endParaRPr lang="en-US" sz="2400" dirty="0">
              <a:cs typeface="2  Zar" pitchFamily="2" charset="-78"/>
            </a:endParaRPr>
          </a:p>
        </p:txBody>
      </p:sp>
    </p:spTree>
    <p:extLst>
      <p:ext uri="{BB962C8B-B14F-4D97-AF65-F5344CB8AC3E}">
        <p14:creationId xmlns:p14="http://schemas.microsoft.com/office/powerpoint/2010/main" xmlns="" val="4150152119"/>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137160" indent="0" algn="just" rtl="1">
              <a:lnSpc>
                <a:spcPct val="150000"/>
              </a:lnSpc>
              <a:buNone/>
            </a:pPr>
            <a:r>
              <a:rPr lang="en-US" sz="2400" dirty="0"/>
              <a:t>Chan</a:t>
            </a:r>
            <a:r>
              <a:rPr lang="fa-IR" sz="2400" dirty="0"/>
              <a:t> مشاهده كرد كه چهار پيش‌شرط براي </a:t>
            </a:r>
            <a:r>
              <a:rPr lang="fa-IR" sz="2400" dirty="0" smtClean="0"/>
              <a:t>موفقيت </a:t>
            </a:r>
            <a:r>
              <a:rPr lang="fa-IR" sz="2400" dirty="0"/>
              <a:t>در هم‌راستايي استراتژيك وجود دارد:</a:t>
            </a:r>
            <a:endParaRPr lang="en-US" sz="2400" dirty="0"/>
          </a:p>
          <a:p>
            <a:pPr marL="137160" indent="0" algn="just" rtl="1">
              <a:lnSpc>
                <a:spcPct val="150000"/>
              </a:lnSpc>
              <a:buNone/>
            </a:pPr>
            <a:r>
              <a:rPr lang="fa-IR" sz="2400" dirty="0"/>
              <a:t>1) ارتباط و در ك بين مسئولين اجراي صف و </a:t>
            </a:r>
            <a:r>
              <a:rPr lang="en-US" sz="2400" dirty="0"/>
              <a:t>IT</a:t>
            </a:r>
            <a:r>
              <a:rPr lang="fa-IR" sz="2400" dirty="0"/>
              <a:t>.</a:t>
            </a:r>
            <a:endParaRPr lang="en-US" sz="2400" dirty="0"/>
          </a:p>
          <a:p>
            <a:pPr marL="137160" indent="0" algn="just" rtl="1">
              <a:lnSpc>
                <a:spcPct val="150000"/>
              </a:lnSpc>
              <a:buNone/>
            </a:pPr>
            <a:r>
              <a:rPr lang="fa-IR" sz="2400" dirty="0"/>
              <a:t>2) مدموريت‌هاي مرتبط كسب و كار و </a:t>
            </a:r>
            <a:r>
              <a:rPr lang="en-US" sz="2400" dirty="0"/>
              <a:t>IT</a:t>
            </a:r>
            <a:r>
              <a:rPr lang="fa-IR" sz="2400" dirty="0"/>
              <a:t>، اولويت و استراتژي‌ها.</a:t>
            </a:r>
            <a:endParaRPr lang="en-US" sz="2400" dirty="0"/>
          </a:p>
          <a:p>
            <a:pPr marL="137160" indent="0" algn="just" rtl="1">
              <a:lnSpc>
                <a:spcPct val="150000"/>
              </a:lnSpc>
              <a:buNone/>
            </a:pPr>
            <a:r>
              <a:rPr lang="fa-IR" sz="2400" dirty="0"/>
              <a:t>3) فرآيندهاي برنامه‌ريزي بين كسب و كار و </a:t>
            </a:r>
            <a:r>
              <a:rPr lang="en-US" sz="2400" dirty="0"/>
              <a:t>IT</a:t>
            </a:r>
            <a:r>
              <a:rPr lang="fa-IR" sz="2400" dirty="0"/>
              <a:t> مرتبط با يكديگر.</a:t>
            </a:r>
            <a:endParaRPr lang="en-US" sz="2400" dirty="0"/>
          </a:p>
          <a:p>
            <a:pPr marL="137160" indent="0" algn="just" rtl="1">
              <a:lnSpc>
                <a:spcPct val="150000"/>
              </a:lnSpc>
              <a:buNone/>
            </a:pPr>
            <a:r>
              <a:rPr lang="fa-IR" sz="2400" dirty="0"/>
              <a:t>4) و تعهد مسئولين اجرايي به موضوعات و ابتكارات </a:t>
            </a:r>
            <a:r>
              <a:rPr lang="en-US" sz="2400" dirty="0"/>
              <a:t>IT</a:t>
            </a:r>
            <a:r>
              <a:rPr lang="fa-IR" sz="2400" dirty="0"/>
              <a:t>.</a:t>
            </a:r>
            <a:endParaRPr lang="en-US" sz="2400" dirty="0"/>
          </a:p>
          <a:p>
            <a:pPr marL="137160" indent="0" algn="just">
              <a:lnSpc>
                <a:spcPct val="150000"/>
              </a:lnSpc>
              <a:buNone/>
            </a:pPr>
            <a:endParaRPr lang="en-US" sz="2400" dirty="0"/>
          </a:p>
        </p:txBody>
      </p:sp>
    </p:spTree>
    <p:extLst>
      <p:ext uri="{BB962C8B-B14F-4D97-AF65-F5344CB8AC3E}">
        <p14:creationId xmlns:p14="http://schemas.microsoft.com/office/powerpoint/2010/main" xmlns="" val="693527509"/>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404664"/>
            <a:ext cx="8363272" cy="5904696"/>
          </a:xfrm>
        </p:spPr>
        <p:txBody>
          <a:bodyPr>
            <a:normAutofit/>
          </a:bodyPr>
          <a:lstStyle/>
          <a:p>
            <a:pPr marL="137160" indent="0" algn="just" rtl="1">
              <a:lnSpc>
                <a:spcPct val="150000"/>
              </a:lnSpc>
              <a:buNone/>
            </a:pPr>
            <a:r>
              <a:rPr lang="en-US" sz="2400" dirty="0">
                <a:cs typeface="2  Zar" pitchFamily="2" charset="-78"/>
              </a:rPr>
              <a:t>Chan</a:t>
            </a:r>
            <a:r>
              <a:rPr lang="fa-IR" sz="2400" dirty="0">
                <a:cs typeface="2  Zar" pitchFamily="2" charset="-78"/>
              </a:rPr>
              <a:t>، ضرورت برخورداري از شش پيش‌شرط را براي موفقيت در هم‌راستايي ساختاري شناسايي كرد:</a:t>
            </a:r>
            <a:endParaRPr lang="en-US" sz="2400" dirty="0">
              <a:cs typeface="2  Zar" pitchFamily="2" charset="-78"/>
            </a:endParaRPr>
          </a:p>
          <a:p>
            <a:pPr marL="137160" indent="0" algn="just" rtl="1">
              <a:lnSpc>
                <a:spcPct val="150000"/>
              </a:lnSpc>
              <a:buNone/>
            </a:pPr>
            <a:r>
              <a:rPr lang="fa-IR" sz="2400" dirty="0">
                <a:cs typeface="2  Zar" pitchFamily="2" charset="-78"/>
              </a:rPr>
              <a:t>1) پرسنل صفي داراي مهارت‌هاي مناسب در زمينه </a:t>
            </a:r>
            <a:r>
              <a:rPr lang="en-US" sz="2400" dirty="0">
                <a:cs typeface="2  Zar" pitchFamily="2" charset="-78"/>
              </a:rPr>
              <a:t>IT</a:t>
            </a:r>
            <a:r>
              <a:rPr lang="fa-IR" sz="2400" dirty="0">
                <a:cs typeface="2  Zar" pitchFamily="2" charset="-78"/>
              </a:rPr>
              <a:t> و پرسنل </a:t>
            </a:r>
            <a:r>
              <a:rPr lang="en-US" sz="2400" dirty="0">
                <a:cs typeface="2  Zar" pitchFamily="2" charset="-78"/>
              </a:rPr>
              <a:t>IT</a:t>
            </a:r>
            <a:r>
              <a:rPr lang="fa-IR" sz="2400" dirty="0">
                <a:cs typeface="2  Zar" pitchFamily="2" charset="-78"/>
              </a:rPr>
              <a:t> داراي مهارت‌هاي كسب و كار.</a:t>
            </a:r>
            <a:endParaRPr lang="en-US" sz="2400" dirty="0">
              <a:cs typeface="2  Zar" pitchFamily="2" charset="-78"/>
            </a:endParaRPr>
          </a:p>
          <a:p>
            <a:pPr marL="137160" indent="0" algn="just" rtl="1">
              <a:lnSpc>
                <a:spcPct val="150000"/>
              </a:lnSpc>
              <a:buNone/>
            </a:pPr>
            <a:r>
              <a:rPr lang="fa-IR" sz="2400" dirty="0">
                <a:cs typeface="2  Zar" pitchFamily="2" charset="-78"/>
              </a:rPr>
              <a:t>2) روابط و كميته‌هاي گزارش‌دهي نامتمركز.</a:t>
            </a:r>
            <a:endParaRPr lang="en-US" sz="2400" dirty="0">
              <a:cs typeface="2  Zar" pitchFamily="2" charset="-78"/>
            </a:endParaRPr>
          </a:p>
          <a:p>
            <a:pPr marL="137160" indent="0" algn="just" rtl="1">
              <a:lnSpc>
                <a:spcPct val="150000"/>
              </a:lnSpc>
              <a:buNone/>
            </a:pPr>
            <a:r>
              <a:rPr lang="fa-IR" sz="2400" dirty="0">
                <a:cs typeface="2  Zar" pitchFamily="2" charset="-78"/>
              </a:rPr>
              <a:t>3) شبكه‌ها و روابط غيررسمي</a:t>
            </a:r>
            <a:endParaRPr lang="en-US" sz="2400" dirty="0">
              <a:cs typeface="2  Zar" pitchFamily="2" charset="-78"/>
            </a:endParaRPr>
          </a:p>
          <a:p>
            <a:pPr marL="137160" indent="0" algn="just" rtl="1">
              <a:lnSpc>
                <a:spcPct val="150000"/>
              </a:lnSpc>
              <a:buNone/>
            </a:pPr>
            <a:r>
              <a:rPr lang="fa-IR" sz="2400" dirty="0">
                <a:cs typeface="2  Zar" pitchFamily="2" charset="-78"/>
              </a:rPr>
              <a:t>4) مسيرهاي كسب و كار و ارتباطات چند وظيفه‌اي.</a:t>
            </a:r>
            <a:endParaRPr lang="en-US" sz="2400" dirty="0">
              <a:cs typeface="2  Zar" pitchFamily="2" charset="-78"/>
            </a:endParaRPr>
          </a:p>
          <a:p>
            <a:pPr marL="137160" indent="0" algn="just" rtl="1">
              <a:lnSpc>
                <a:spcPct val="150000"/>
              </a:lnSpc>
              <a:buNone/>
            </a:pPr>
            <a:r>
              <a:rPr lang="fa-IR" sz="2400" dirty="0">
                <a:cs typeface="2  Zar" pitchFamily="2" charset="-78"/>
              </a:rPr>
              <a:t>5) عوامل انگيزشي و پاداش‌ها و</a:t>
            </a:r>
            <a:endParaRPr lang="en-US" sz="2400" dirty="0">
              <a:cs typeface="2  Zar" pitchFamily="2" charset="-78"/>
            </a:endParaRPr>
          </a:p>
          <a:p>
            <a:pPr marL="137160" indent="0" algn="just" rtl="1">
              <a:lnSpc>
                <a:spcPct val="150000"/>
              </a:lnSpc>
              <a:buNone/>
            </a:pPr>
            <a:r>
              <a:rPr lang="fa-IR" sz="2400" dirty="0">
                <a:cs typeface="2  Zar" pitchFamily="2" charset="-78"/>
              </a:rPr>
              <a:t>6) معيار و ارزيابي عملكرد.</a:t>
            </a:r>
            <a:endParaRPr lang="en-US" sz="2400" dirty="0">
              <a:cs typeface="2  Zar" pitchFamily="2" charset="-78"/>
            </a:endParaRP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1238160556"/>
      </p:ext>
    </p:extLst>
  </p:cSld>
  <p:clrMapOvr>
    <a:masterClrMapping/>
  </p:clrMapOvr>
  <p:transition spd="slow">
    <p:randomBar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764704"/>
            <a:ext cx="8424936" cy="5544656"/>
          </a:xfrm>
        </p:spPr>
        <p:txBody>
          <a:bodyPr>
            <a:noAutofit/>
          </a:bodyPr>
          <a:lstStyle/>
          <a:p>
            <a:pPr marL="137160" indent="0" algn="just" rtl="1">
              <a:lnSpc>
                <a:spcPct val="150000"/>
              </a:lnSpc>
              <a:buNone/>
            </a:pPr>
            <a:r>
              <a:rPr lang="fa-IR" sz="2000" dirty="0">
                <a:cs typeface="2  Zar" pitchFamily="2" charset="-78"/>
              </a:rPr>
              <a:t>(</a:t>
            </a:r>
            <a:r>
              <a:rPr lang="en-US" sz="2000" dirty="0">
                <a:cs typeface="2  Zar" pitchFamily="2" charset="-78"/>
              </a:rPr>
              <a:t>2002</a:t>
            </a:r>
            <a:r>
              <a:rPr lang="fa-IR" sz="2000" dirty="0">
                <a:cs typeface="2  Zar" pitchFamily="2" charset="-78"/>
              </a:rPr>
              <a:t>) </a:t>
            </a:r>
            <a:r>
              <a:rPr lang="en-US" sz="2000" dirty="0">
                <a:cs typeface="2  Zar" pitchFamily="2" charset="-78"/>
              </a:rPr>
              <a:t>Chan</a:t>
            </a:r>
            <a:r>
              <a:rPr lang="fa-IR" sz="2000" dirty="0">
                <a:cs typeface="2  Zar" pitchFamily="2" charset="-78"/>
              </a:rPr>
              <a:t> در مطالعه تجربي به عمل آمده از هشت شركت واقع در آمريكاي شمالي، دريافت كه:</a:t>
            </a:r>
            <a:endParaRPr lang="en-US" sz="2000" dirty="0">
              <a:cs typeface="2  Zar" pitchFamily="2" charset="-78"/>
            </a:endParaRPr>
          </a:p>
          <a:p>
            <a:pPr marL="137160" lvl="0" indent="0" algn="just" rtl="1">
              <a:lnSpc>
                <a:spcPct val="150000"/>
              </a:lnSpc>
              <a:buNone/>
            </a:pPr>
            <a:r>
              <a:rPr lang="fa-IR" sz="2000" dirty="0">
                <a:cs typeface="2  Zar" pitchFamily="2" charset="-78"/>
              </a:rPr>
              <a:t>تئوري و عمل هم‌راستايي استراتژيك، با يكديگر هماهنگي دارند.</a:t>
            </a:r>
            <a:endParaRPr lang="en-US" sz="2000" dirty="0">
              <a:cs typeface="2  Zar" pitchFamily="2" charset="-78"/>
            </a:endParaRPr>
          </a:p>
          <a:p>
            <a:pPr marL="137160" lvl="0" indent="0" algn="just" rtl="1">
              <a:lnSpc>
                <a:spcPct val="150000"/>
              </a:lnSpc>
              <a:buNone/>
            </a:pPr>
            <a:r>
              <a:rPr lang="fa-IR" sz="2000" dirty="0">
                <a:cs typeface="2  Zar" pitchFamily="2" charset="-78"/>
              </a:rPr>
              <a:t>هم‌راستايي ساختاري از يك سازمان به سازمان ديگر متفاوت است. (يك راه درست وجود ندارد).</a:t>
            </a:r>
            <a:endParaRPr lang="en-US" sz="2000" dirty="0">
              <a:cs typeface="2  Zar" pitchFamily="2" charset="-78"/>
            </a:endParaRPr>
          </a:p>
          <a:p>
            <a:pPr marL="137160" lvl="0" indent="0" algn="just" rtl="1">
              <a:lnSpc>
                <a:spcPct val="150000"/>
              </a:lnSpc>
              <a:buNone/>
            </a:pPr>
            <a:r>
              <a:rPr lang="fa-IR" sz="2000" dirty="0">
                <a:cs typeface="2  Zar" pitchFamily="2" charset="-78"/>
              </a:rPr>
              <a:t>هم‌راستايي استراتژيك </a:t>
            </a:r>
            <a:r>
              <a:rPr lang="en-US" sz="2000" dirty="0">
                <a:cs typeface="2  Zar" pitchFamily="2" charset="-78"/>
              </a:rPr>
              <a:t>IS</a:t>
            </a:r>
            <a:r>
              <a:rPr lang="fa-IR" sz="2000" dirty="0">
                <a:cs typeface="2  Zar" pitchFamily="2" charset="-78"/>
              </a:rPr>
              <a:t> نسبت به هم‌راستايي ساختاري رسمي </a:t>
            </a:r>
            <a:r>
              <a:rPr lang="en-US" sz="2000" dirty="0">
                <a:cs typeface="2  Zar" pitchFamily="2" charset="-78"/>
              </a:rPr>
              <a:t>IS</a:t>
            </a:r>
            <a:r>
              <a:rPr lang="fa-IR" sz="2000" dirty="0">
                <a:cs typeface="2  Zar" pitchFamily="2" charset="-78"/>
              </a:rPr>
              <a:t> از اهميت بيشتري برخوردار است.</a:t>
            </a:r>
            <a:endParaRPr lang="en-US" sz="2000" dirty="0">
              <a:cs typeface="2  Zar" pitchFamily="2" charset="-78"/>
            </a:endParaRPr>
          </a:p>
          <a:p>
            <a:pPr marL="137160" lvl="0" indent="0" algn="just" rtl="1">
              <a:lnSpc>
                <a:spcPct val="150000"/>
              </a:lnSpc>
              <a:buNone/>
            </a:pPr>
            <a:r>
              <a:rPr lang="fa-IR" sz="2000" dirty="0">
                <a:cs typeface="2  Zar" pitchFamily="2" charset="-78"/>
              </a:rPr>
              <a:t>انعطاف‌پذيري ساختاري </a:t>
            </a:r>
            <a:r>
              <a:rPr lang="en-US" sz="2000" dirty="0">
                <a:cs typeface="2  Zar" pitchFamily="2" charset="-78"/>
              </a:rPr>
              <a:t>IT</a:t>
            </a:r>
            <a:r>
              <a:rPr lang="fa-IR" sz="2000" dirty="0">
                <a:cs typeface="2  Zar" pitchFamily="2" charset="-78"/>
              </a:rPr>
              <a:t> بسيار مهم است.</a:t>
            </a:r>
            <a:endParaRPr lang="en-US" sz="2000" dirty="0">
              <a:cs typeface="2  Zar" pitchFamily="2" charset="-78"/>
            </a:endParaRPr>
          </a:p>
          <a:p>
            <a:pPr marL="137160" lvl="0" indent="0" algn="just" rtl="1">
              <a:lnSpc>
                <a:spcPct val="150000"/>
              </a:lnSpc>
              <a:buNone/>
            </a:pPr>
            <a:r>
              <a:rPr lang="fa-IR" sz="2000" dirty="0">
                <a:cs typeface="2  Zar" pitchFamily="2" charset="-78"/>
              </a:rPr>
              <a:t>ساختار، ابزاري براي رسيدن به هدف است.</a:t>
            </a:r>
            <a:endParaRPr lang="en-US" sz="2000" dirty="0">
              <a:cs typeface="2  Zar" pitchFamily="2" charset="-78"/>
            </a:endParaRPr>
          </a:p>
          <a:p>
            <a:pPr marL="137160" lvl="0" indent="0" algn="just" rtl="1">
              <a:lnSpc>
                <a:spcPct val="150000"/>
              </a:lnSpc>
              <a:buNone/>
            </a:pPr>
            <a:r>
              <a:rPr lang="fa-IR" sz="2000" dirty="0">
                <a:cs typeface="2  Zar" pitchFamily="2" charset="-78"/>
              </a:rPr>
              <a:t>ساختار غيررسمي سازماني در مقايسه با هم‌راستايي </a:t>
            </a:r>
            <a:r>
              <a:rPr lang="en-US" sz="2000" dirty="0">
                <a:cs typeface="2  Zar" pitchFamily="2" charset="-78"/>
              </a:rPr>
              <a:t>IS</a:t>
            </a:r>
            <a:r>
              <a:rPr lang="fa-IR" sz="2000" dirty="0">
                <a:cs typeface="2  Zar" pitchFamily="2" charset="-78"/>
              </a:rPr>
              <a:t> نسبت به ساختاري كه به‌طور نتعارف شناخته شده است، اهميت بيشتري دارد.</a:t>
            </a:r>
            <a:endParaRPr lang="en-US" sz="2000" dirty="0">
              <a:cs typeface="2  Zar" pitchFamily="2" charset="-78"/>
            </a:endParaRPr>
          </a:p>
          <a:p>
            <a:pPr marL="137160" lvl="0" indent="0" algn="just" rtl="1">
              <a:lnSpc>
                <a:spcPct val="150000"/>
              </a:lnSpc>
              <a:buNone/>
            </a:pPr>
            <a:r>
              <a:rPr lang="fa-IR" sz="2000" dirty="0">
                <a:cs typeface="2  Zar" pitchFamily="2" charset="-78"/>
              </a:rPr>
              <a:t>فرهنگ قوي شركت ممكن است پيش‌شرطي براي ساختار غيررسمي باشد؛ كه به ايجاد هم‌راستايي مي‌پردازد.</a:t>
            </a:r>
            <a:endParaRPr lang="en-US" sz="2000" dirty="0">
              <a:cs typeface="2  Zar" pitchFamily="2" charset="-78"/>
            </a:endParaRPr>
          </a:p>
          <a:p>
            <a:pPr marL="137160" lvl="0" indent="0" algn="just" rtl="1">
              <a:lnSpc>
                <a:spcPct val="150000"/>
              </a:lnSpc>
              <a:buNone/>
            </a:pPr>
            <a:r>
              <a:rPr lang="fa-IR" sz="2000" dirty="0">
                <a:cs typeface="2  Zar" pitchFamily="2" charset="-78"/>
              </a:rPr>
              <a:t>هم‌راستايي ساختار غيررسمي به توجه بيشتري نياز دارد.</a:t>
            </a:r>
            <a:endParaRPr lang="en-US" sz="2000" dirty="0">
              <a:cs typeface="2  Zar" pitchFamily="2" charset="-78"/>
            </a:endParaRPr>
          </a:p>
          <a:p>
            <a:pPr marL="137160" indent="0" algn="just">
              <a:lnSpc>
                <a:spcPct val="150000"/>
              </a:lnSpc>
              <a:buNone/>
            </a:pPr>
            <a:endParaRPr lang="en-US" sz="2000" dirty="0">
              <a:cs typeface="2  Zar" pitchFamily="2" charset="-78"/>
            </a:endParaRPr>
          </a:p>
        </p:txBody>
      </p:sp>
    </p:spTree>
    <p:extLst>
      <p:ext uri="{BB962C8B-B14F-4D97-AF65-F5344CB8AC3E}">
        <p14:creationId xmlns:p14="http://schemas.microsoft.com/office/powerpoint/2010/main" xmlns="" val="4178393075"/>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76672"/>
            <a:ext cx="8136904" cy="6048672"/>
          </a:xfrm>
        </p:spPr>
        <p:txBody>
          <a:bodyPr>
            <a:normAutofit/>
          </a:bodyPr>
          <a:lstStyle/>
          <a:p>
            <a:pPr marL="137160" indent="0" algn="just" rtl="1">
              <a:lnSpc>
                <a:spcPct val="150000"/>
              </a:lnSpc>
              <a:buNone/>
            </a:pPr>
            <a:r>
              <a:rPr lang="fa-IR" sz="2400" dirty="0">
                <a:cs typeface="2  Zar" pitchFamily="2" charset="-78"/>
              </a:rPr>
              <a:t>مطالعات نشان مي‌دهد كه پياده‌سازي اين برنامه‌ها به چهار دليل مهم است. اول، شكست در انجام برنامه استراتژيك </a:t>
            </a:r>
            <a:r>
              <a:rPr lang="en-US" sz="2400" dirty="0">
                <a:cs typeface="2  Zar" pitchFamily="2" charset="-78"/>
              </a:rPr>
              <a:t>IS/IT</a:t>
            </a:r>
            <a:r>
              <a:rPr lang="fa-IR" sz="2400" dirty="0">
                <a:cs typeface="2  Zar" pitchFamily="2" charset="-78"/>
              </a:rPr>
              <a:t> مي‌تواند به از دست دادن فرصت‌ها، دو برابر شدن تلاش‌ها، سيستم‌هاي ناسازگار و به هدر رفتن منابع منجر شود. دوم، تعيين اندازه‌اي كه برنامه‌ريزي استراتژيك </a:t>
            </a:r>
            <a:r>
              <a:rPr lang="en-US" sz="2400" dirty="0">
                <a:cs typeface="2  Zar" pitchFamily="2" charset="-78"/>
              </a:rPr>
              <a:t>IS/IT</a:t>
            </a:r>
            <a:r>
              <a:rPr lang="fa-IR" sz="2400" dirty="0">
                <a:cs typeface="2  Zar" pitchFamily="2" charset="-78"/>
              </a:rPr>
              <a:t> به مقاصد خود مي‌رسد از طريق پياده‌سازي معين مي‌شود. سوم، فقدان پياده‌سازي نيز، سازمان‌ها را نسبت به ادامه برنامه‌ريزي استراتژيك بي‌ميل و ناراضي مي‌كند. چهارم، فقدان پياده‌سازي مشكلاتي را ايجاد مي‌كند كه اولويت‌ها را در برنامه‌ريزي استراتژيك </a:t>
            </a:r>
            <a:r>
              <a:rPr lang="en-US" sz="2400" dirty="0">
                <a:cs typeface="2  Zar" pitchFamily="2" charset="-78"/>
              </a:rPr>
              <a:t>IS/IT</a:t>
            </a:r>
            <a:r>
              <a:rPr lang="fa-IR" sz="2400" dirty="0">
                <a:cs typeface="2  Zar" pitchFamily="2" charset="-78"/>
              </a:rPr>
              <a:t> آتي سازمان حفظ و تنظيم مي‌كند.</a:t>
            </a:r>
            <a:endParaRPr lang="en-US" sz="2400" dirty="0">
              <a:cs typeface="2  Zar" pitchFamily="2" charset="-78"/>
            </a:endParaRPr>
          </a:p>
          <a:p>
            <a:pPr marL="137160" indent="0" algn="just" rtl="1">
              <a:lnSpc>
                <a:spcPct val="150000"/>
              </a:lnSpc>
              <a:buNone/>
            </a:pPr>
            <a:r>
              <a:rPr lang="fa-IR" sz="2400" dirty="0">
                <a:cs typeface="2  Zar" pitchFamily="2" charset="-78"/>
              </a:rPr>
              <a:t>پياده‌سازي استراتژي </a:t>
            </a:r>
            <a:r>
              <a:rPr lang="en-US" sz="2400" dirty="0">
                <a:cs typeface="2  Zar" pitchFamily="2" charset="-78"/>
              </a:rPr>
              <a:t>IS/IT</a:t>
            </a:r>
            <a:r>
              <a:rPr lang="fa-IR" sz="2400" dirty="0">
                <a:cs typeface="2  Zar" pitchFamily="2" charset="-78"/>
              </a:rPr>
              <a:t> مي‌تواند به‌عنوان فرآيند تكميل پروژه‌ها براي برنامه كاربردي در زمينه فناوري اطلاعات به‌منظور همكاري با سازمان در تحقق بخشي به اهداف سازمان تعريف شود.</a:t>
            </a:r>
            <a:endParaRPr lang="en-US" sz="2400" dirty="0">
              <a:cs typeface="2  Zar" pitchFamily="2" charset="-78"/>
            </a:endParaRPr>
          </a:p>
          <a:p>
            <a:pPr marL="137160" indent="0" algn="just" rtl="1">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402756607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147248" cy="5616664"/>
          </a:xfrm>
        </p:spPr>
        <p:txBody>
          <a:bodyPr>
            <a:normAutofit/>
          </a:bodyPr>
          <a:lstStyle/>
          <a:p>
            <a:pPr marL="137160" indent="0" algn="just" rtl="1">
              <a:lnSpc>
                <a:spcPct val="150000"/>
              </a:lnSpc>
              <a:buNone/>
            </a:pPr>
            <a:r>
              <a:rPr lang="fa-IR" sz="2400" dirty="0">
                <a:cs typeface="2  Zar" pitchFamily="2" charset="-78"/>
              </a:rPr>
              <a:t>براي بهبود عملكرد و هم‌راستايي كلي </a:t>
            </a:r>
            <a:r>
              <a:rPr lang="en-US" sz="2400" dirty="0">
                <a:cs typeface="2  Zar" pitchFamily="2" charset="-78"/>
              </a:rPr>
              <a:t>IS</a:t>
            </a:r>
            <a:r>
              <a:rPr lang="fa-IR" sz="2400" dirty="0">
                <a:cs typeface="2  Zar" pitchFamily="2" charset="-78"/>
              </a:rPr>
              <a:t>، زمان و منابع مديريتي كميابي بايد براي بهبود استحكام سازمان غيررسمي (ساختارهاي مبتني بر روابطي كه از شاخه رسمي كار و هماهنگي امور فراتر مي‌روند) و هم‌راستايي واحدهاي كسب و كار و استراتژي‌هاي </a:t>
            </a:r>
            <a:r>
              <a:rPr lang="en-US" sz="2400" dirty="0">
                <a:cs typeface="2  Zar" pitchFamily="2" charset="-78"/>
              </a:rPr>
              <a:t>IS</a:t>
            </a:r>
            <a:r>
              <a:rPr lang="fa-IR" sz="2400" dirty="0">
                <a:cs typeface="2  Zar" pitchFamily="2" charset="-78"/>
              </a:rPr>
              <a:t>، اما نه ضرورتاً روي هم‌راستايي ساختارهاي رسمي به‌كار گرفته شوند.</a:t>
            </a:r>
            <a:endParaRPr lang="en-US" sz="2400" dirty="0">
              <a:cs typeface="2  Zar" pitchFamily="2" charset="-78"/>
            </a:endParaRPr>
          </a:p>
          <a:p>
            <a:pPr marL="137160" indent="0" algn="just" rtl="1">
              <a:lnSpc>
                <a:spcPct val="150000"/>
              </a:lnSpc>
              <a:buNone/>
            </a:pPr>
            <a:r>
              <a:rPr lang="fa-IR" sz="2400" dirty="0">
                <a:cs typeface="2  Zar" pitchFamily="2" charset="-78"/>
              </a:rPr>
              <a:t>هم‌راستايي استراتژيك را مي‌توان از دو جنبه فرآيند يا پيامد مورد مطالعه قرار داد. جنبه فرآيند بر فعاليت‌هاي برنامه‌ريزي و جنبه پيامد بر استراتژي هاي ايجاد شده تمركز دارد.</a:t>
            </a:r>
            <a:endParaRPr lang="en-US" sz="2400" dirty="0">
              <a:cs typeface="2  Zar" pitchFamily="2" charset="-78"/>
            </a:endParaRPr>
          </a:p>
          <a:p>
            <a:pPr marL="137160" indent="0" algn="just" rtl="1">
              <a:lnSpc>
                <a:spcPct val="150000"/>
              </a:lnSpc>
              <a:buNone/>
            </a:pPr>
            <a:r>
              <a:rPr lang="fa-IR" sz="2400" dirty="0">
                <a:cs typeface="2  Zar" pitchFamily="2" charset="-78"/>
              </a:rPr>
              <a:t>توسعه استراتژي </a:t>
            </a:r>
            <a:r>
              <a:rPr lang="en-US" sz="2400" dirty="0">
                <a:cs typeface="2  Zar" pitchFamily="2" charset="-78"/>
              </a:rPr>
              <a:t>IT</a:t>
            </a:r>
            <a:r>
              <a:rPr lang="fa-IR" sz="2400" dirty="0">
                <a:cs typeface="2  Zar" pitchFamily="2" charset="-78"/>
              </a:rPr>
              <a:t> هم‌راستاي كسب و كار نه تنها لازم است كه نتيجه (برنامه‌هاي استراتژيك) و فرآيند (مراحل و فعاليت‌هاي برنامه‌ريزي را درنظر داشته باشد بلكه جنبه اجتماعي مربوط به افراد دخيل در </a:t>
            </a:r>
            <a:r>
              <a:rPr lang="fa-IR" sz="2400" dirty="0" smtClean="0">
                <a:cs typeface="2  Zar" pitchFamily="2" charset="-78"/>
              </a:rPr>
              <a:t>فرآيند </a:t>
            </a:r>
            <a:r>
              <a:rPr lang="fa-IR" sz="2400" dirty="0">
                <a:cs typeface="2  Zar" pitchFamily="2" charset="-78"/>
              </a:rPr>
              <a:t>نيز بايد مورد توجه قرار دهد.</a:t>
            </a:r>
            <a:endParaRPr lang="en-US" sz="2400" dirty="0">
              <a:cs typeface="2  Zar" pitchFamily="2" charset="-78"/>
            </a:endParaRP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1280041958"/>
      </p:ext>
    </p:extLst>
  </p:cSld>
  <p:clrMapOvr>
    <a:masterClrMapping/>
  </p:clrMapOvr>
  <p:transition spd="slow">
    <p:pull/>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908720"/>
            <a:ext cx="7776864" cy="5400640"/>
          </a:xfrm>
        </p:spPr>
        <p:txBody>
          <a:bodyPr>
            <a:normAutofit/>
          </a:bodyPr>
          <a:lstStyle/>
          <a:p>
            <a:pPr marL="137160" indent="0" algn="just" rtl="1">
              <a:lnSpc>
                <a:spcPct val="150000"/>
              </a:lnSpc>
              <a:buNone/>
            </a:pPr>
            <a:r>
              <a:rPr lang="fa-IR" sz="2400" dirty="0">
                <a:solidFill>
                  <a:srgbClr val="FFC000"/>
                </a:solidFill>
                <a:cs typeface="2  Zar" pitchFamily="2" charset="-78"/>
              </a:rPr>
              <a:t>هم‌راستايي كوتاه مدت را هم مي‌توان از طريق پنج عامل زير به دست آورد:</a:t>
            </a:r>
            <a:endParaRPr lang="en-US" sz="2400" dirty="0">
              <a:solidFill>
                <a:srgbClr val="FFC000"/>
              </a:solidFill>
              <a:cs typeface="2  Zar" pitchFamily="2" charset="-78"/>
            </a:endParaRPr>
          </a:p>
          <a:p>
            <a:pPr algn="just" rtl="1">
              <a:lnSpc>
                <a:spcPct val="150000"/>
              </a:lnSpc>
              <a:buFont typeface="Courier New" pitchFamily="49" charset="0"/>
              <a:buChar char="o"/>
            </a:pPr>
            <a:r>
              <a:rPr lang="fa-IR" sz="2400" dirty="0">
                <a:cs typeface="2  Zar" pitchFamily="2" charset="-78"/>
              </a:rPr>
              <a:t>دانش حوزه اشتراكي بين </a:t>
            </a:r>
            <a:r>
              <a:rPr lang="en-US" sz="2400" dirty="0">
                <a:cs typeface="2  Zar" pitchFamily="2" charset="-78"/>
              </a:rPr>
              <a:t>IT</a:t>
            </a:r>
            <a:r>
              <a:rPr lang="fa-IR" sz="2400" dirty="0">
                <a:cs typeface="2  Zar" pitchFamily="2" charset="-78"/>
              </a:rPr>
              <a:t> و حوزه كسب و كار (دانش و مهارت‌هاي كسب و كار)</a:t>
            </a:r>
            <a:endParaRPr lang="en-US" sz="2400" dirty="0">
              <a:cs typeface="2  Zar" pitchFamily="2" charset="-78"/>
            </a:endParaRPr>
          </a:p>
          <a:p>
            <a:pPr algn="just" rtl="1">
              <a:lnSpc>
                <a:spcPct val="150000"/>
              </a:lnSpc>
              <a:buFont typeface="Courier New" pitchFamily="49" charset="0"/>
              <a:buChar char="o"/>
            </a:pPr>
            <a:r>
              <a:rPr lang="fa-IR" sz="2400" dirty="0">
                <a:cs typeface="2  Zar" pitchFamily="2" charset="-78"/>
              </a:rPr>
              <a:t>مسير كسب و كار</a:t>
            </a:r>
            <a:endParaRPr lang="en-US" sz="2400" dirty="0">
              <a:cs typeface="2  Zar" pitchFamily="2" charset="-78"/>
            </a:endParaRPr>
          </a:p>
          <a:p>
            <a:pPr algn="just" rtl="1">
              <a:lnSpc>
                <a:spcPct val="150000"/>
              </a:lnSpc>
              <a:buFont typeface="Courier New" pitchFamily="49" charset="0"/>
              <a:buChar char="o"/>
            </a:pPr>
            <a:r>
              <a:rPr lang="fa-IR" sz="2400" dirty="0">
                <a:cs typeface="2  Zar" pitchFamily="2" charset="-78"/>
              </a:rPr>
              <a:t>ارتباطات برنامه‌ريزي بين </a:t>
            </a:r>
            <a:r>
              <a:rPr lang="en-US" sz="2400" dirty="0">
                <a:cs typeface="2  Zar" pitchFamily="2" charset="-78"/>
              </a:rPr>
              <a:t>IT</a:t>
            </a:r>
            <a:r>
              <a:rPr lang="fa-IR" sz="2400" dirty="0">
                <a:cs typeface="2  Zar" pitchFamily="2" charset="-78"/>
              </a:rPr>
              <a:t> و كسب و كار</a:t>
            </a:r>
            <a:endParaRPr lang="en-US" sz="2400" dirty="0">
              <a:cs typeface="2  Zar" pitchFamily="2" charset="-78"/>
            </a:endParaRPr>
          </a:p>
          <a:p>
            <a:pPr lvl="0" algn="just" rtl="1">
              <a:lnSpc>
                <a:spcPct val="150000"/>
              </a:lnSpc>
              <a:buFont typeface="Courier New" pitchFamily="49" charset="0"/>
              <a:buChar char="o"/>
            </a:pPr>
            <a:r>
              <a:rPr lang="fa-IR" sz="2400" dirty="0">
                <a:cs typeface="2  Zar" pitchFamily="2" charset="-78"/>
              </a:rPr>
              <a:t>موفقيت در پياده‌سازي </a:t>
            </a:r>
            <a:r>
              <a:rPr lang="en-US" sz="2400" dirty="0">
                <a:cs typeface="2  Zar" pitchFamily="2" charset="-78"/>
              </a:rPr>
              <a:t>IT</a:t>
            </a:r>
            <a:r>
              <a:rPr lang="fa-IR" sz="2400" dirty="0">
                <a:cs typeface="2  Zar" pitchFamily="2" charset="-78"/>
              </a:rPr>
              <a:t> (افزايش اطمينان كسب و كار در توانايي ارائه </a:t>
            </a:r>
            <a:r>
              <a:rPr lang="en-US" sz="2400" dirty="0">
                <a:cs typeface="2  Zar" pitchFamily="2" charset="-78"/>
              </a:rPr>
              <a:t>IT</a:t>
            </a:r>
            <a:r>
              <a:rPr lang="fa-IR" sz="2400" dirty="0">
                <a:cs typeface="2  Zar" pitchFamily="2" charset="-78"/>
              </a:rPr>
              <a:t>)</a:t>
            </a:r>
            <a:endParaRPr lang="en-US" sz="2400" dirty="0">
              <a:cs typeface="2  Zar" pitchFamily="2" charset="-78"/>
            </a:endParaRPr>
          </a:p>
          <a:p>
            <a:pPr lvl="0" algn="just" rtl="1">
              <a:lnSpc>
                <a:spcPct val="150000"/>
              </a:lnSpc>
              <a:buFont typeface="Courier New" pitchFamily="49" charset="0"/>
              <a:buChar char="o"/>
            </a:pPr>
            <a:r>
              <a:rPr lang="fa-IR" sz="2400" dirty="0">
                <a:cs typeface="2  Zar" pitchFamily="2" charset="-78"/>
              </a:rPr>
              <a:t>ارتباط (به‌ويژه در شرايط مربوط به كسب و كار)</a:t>
            </a:r>
            <a:endParaRPr lang="en-US" sz="2400" dirty="0">
              <a:cs typeface="2  Zar" pitchFamily="2" charset="-78"/>
            </a:endParaRPr>
          </a:p>
          <a:p>
            <a:pPr marL="137160" indent="0" algn="just">
              <a:lnSpc>
                <a:spcPct val="150000"/>
              </a:lnSpc>
              <a:buNone/>
            </a:pPr>
            <a:endParaRPr lang="en-US" dirty="0">
              <a:cs typeface="2  Zar" pitchFamily="2" charset="-78"/>
            </a:endParaRPr>
          </a:p>
        </p:txBody>
      </p:sp>
    </p:spTree>
    <p:extLst>
      <p:ext uri="{BB962C8B-B14F-4D97-AF65-F5344CB8AC3E}">
        <p14:creationId xmlns:p14="http://schemas.microsoft.com/office/powerpoint/2010/main" xmlns="" val="3842752569"/>
      </p:ext>
    </p:extLst>
  </p:cSld>
  <p:clrMapOvr>
    <a:masterClrMapping/>
  </p:clrMapOvr>
  <mc:AlternateContent xmlns:mc="http://schemas.openxmlformats.org/markup-compatibility/2006">
    <mc:Choice xmlns:p14="http://schemas.microsoft.com/office/powerpoint/2010/main" xmlns=""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88640"/>
            <a:ext cx="8363272" cy="6525344"/>
          </a:xfrm>
        </p:spPr>
        <p:txBody>
          <a:bodyPr>
            <a:normAutofit/>
          </a:bodyPr>
          <a:lstStyle/>
          <a:p>
            <a:pPr marL="137160" indent="0" algn="just" rtl="1">
              <a:lnSpc>
                <a:spcPct val="150000"/>
              </a:lnSpc>
              <a:buNone/>
            </a:pPr>
            <a:r>
              <a:rPr lang="fa-IR" sz="2400" dirty="0">
                <a:cs typeface="2  Zar" pitchFamily="2" charset="-78"/>
              </a:rPr>
              <a:t>در هم‌راستايي بلندمدت، دانش حوزه اشتراكي با كسب و كار و مسير كسب و كار، حياتي‌ترين عوامل به شمار مي‌آيند</a:t>
            </a:r>
            <a:r>
              <a:rPr lang="fa-IR" sz="2400" dirty="0" smtClean="0">
                <a:cs typeface="2  Zar" pitchFamily="2" charset="-78"/>
              </a:rPr>
              <a:t>.</a:t>
            </a:r>
          </a:p>
          <a:p>
            <a:pPr marL="137160" indent="0" algn="just" rtl="1">
              <a:lnSpc>
                <a:spcPct val="150000"/>
              </a:lnSpc>
              <a:buNone/>
            </a:pPr>
            <a:endParaRPr lang="en-US" sz="2000" dirty="0">
              <a:cs typeface="2  Zar" pitchFamily="2" charset="-78"/>
            </a:endParaRPr>
          </a:p>
          <a:p>
            <a:pPr marL="137160" indent="0" algn="just" rtl="1">
              <a:lnSpc>
                <a:spcPct val="150000"/>
              </a:lnSpc>
              <a:buNone/>
            </a:pPr>
            <a:r>
              <a:rPr lang="fa-IR" sz="2400" dirty="0">
                <a:cs typeface="2  Zar" pitchFamily="2" charset="-78"/>
              </a:rPr>
              <a:t>با روش هم‌راستايي سرتاسري مسير استراتژي كه براي پياده‌سازي و نظارت بر نتايج حاصله به‌‌كار گرفته شده است، مي‌توان با استفاده از فرآيندي تكراري، نسبت به حصول هم‌راستايي كوتاه‌مدت و طولاني مدت اقدام كرد</a:t>
            </a:r>
            <a:r>
              <a:rPr lang="fa-IR" sz="2400" dirty="0" smtClean="0">
                <a:cs typeface="2  Zar" pitchFamily="2" charset="-78"/>
              </a:rPr>
              <a:t>.</a:t>
            </a:r>
          </a:p>
          <a:p>
            <a:pPr marL="137160" indent="0" algn="just" rtl="1">
              <a:lnSpc>
                <a:spcPct val="150000"/>
              </a:lnSpc>
              <a:buNone/>
            </a:pPr>
            <a:endParaRPr lang="en-US" sz="2000" dirty="0">
              <a:cs typeface="2  Zar" pitchFamily="2" charset="-78"/>
            </a:endParaRPr>
          </a:p>
          <a:p>
            <a:pPr marL="137160" indent="0" algn="just" rtl="1">
              <a:lnSpc>
                <a:spcPct val="150000"/>
              </a:lnSpc>
              <a:buNone/>
            </a:pPr>
            <a:r>
              <a:rPr lang="fa-IR" sz="2400" dirty="0">
                <a:cs typeface="2  Zar" pitchFamily="2" charset="-78"/>
              </a:rPr>
              <a:t>توسعه تكراري هم‌راستايي استراتژيك براي مديريت تحول كسب و كار (و استراتژي وابسته پديده آمده) موضوعي حياتي است، اين موضوع به آن دليل است كه دنياي كسب و كار، پويا بوده و دائماً دستخوش تغيير و تحول است. فرآيند هم‌راستايي تكراري، اين تغيير و تحول را مديريت كرده و </a:t>
            </a:r>
            <a:r>
              <a:rPr lang="en-US" sz="2400" dirty="0">
                <a:cs typeface="2  Zar" pitchFamily="2" charset="-78"/>
              </a:rPr>
              <a:t>IT</a:t>
            </a:r>
            <a:r>
              <a:rPr lang="fa-IR" sz="2400" dirty="0">
                <a:cs typeface="2  Zar" pitchFamily="2" charset="-78"/>
              </a:rPr>
              <a:t> و كسب و كار را با يكديگر هماهنگ مي‌كند.</a:t>
            </a:r>
            <a:endParaRPr lang="en-US" sz="2400" dirty="0">
              <a:cs typeface="2  Zar" pitchFamily="2" charset="-78"/>
            </a:endParaRP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1409826796"/>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836712"/>
            <a:ext cx="8291264" cy="5688672"/>
          </a:xfrm>
        </p:spPr>
        <p:txBody>
          <a:bodyPr>
            <a:normAutofit/>
          </a:bodyPr>
          <a:lstStyle/>
          <a:p>
            <a:pPr marL="137160" indent="0" algn="just" rtl="1">
              <a:lnSpc>
                <a:spcPct val="150000"/>
              </a:lnSpc>
              <a:buNone/>
            </a:pPr>
            <a:r>
              <a:rPr lang="en-US" sz="2400" dirty="0" err="1">
                <a:cs typeface="2  Zar" pitchFamily="2" charset="-78"/>
              </a:rPr>
              <a:t>Zahr</a:t>
            </a:r>
            <a:r>
              <a:rPr lang="en-US" sz="2400" dirty="0">
                <a:cs typeface="2  Zar" pitchFamily="2" charset="-78"/>
              </a:rPr>
              <a:t> , Das</a:t>
            </a:r>
            <a:r>
              <a:rPr lang="fa-IR" sz="2400" dirty="0">
                <a:cs typeface="2  Zar" pitchFamily="2" charset="-78"/>
              </a:rPr>
              <a:t> و </a:t>
            </a:r>
            <a:r>
              <a:rPr lang="en-US" sz="2400" dirty="0" err="1">
                <a:cs typeface="2  Zar" pitchFamily="2" charset="-78"/>
              </a:rPr>
              <a:t>Warkenting</a:t>
            </a:r>
            <a:r>
              <a:rPr lang="fa-IR" sz="2400" dirty="0">
                <a:cs typeface="2  Zar" pitchFamily="2" charset="-78"/>
              </a:rPr>
              <a:t> (</a:t>
            </a:r>
            <a:r>
              <a:rPr lang="en-US" sz="2400" dirty="0">
                <a:cs typeface="2  Zar" pitchFamily="2" charset="-78"/>
              </a:rPr>
              <a:t>1991</a:t>
            </a:r>
            <a:r>
              <a:rPr lang="fa-IR" sz="2400" dirty="0">
                <a:cs typeface="2  Zar" pitchFamily="2" charset="-78"/>
              </a:rPr>
              <a:t>) </a:t>
            </a:r>
            <a:r>
              <a:rPr lang="fa-IR" sz="2400" b="1" dirty="0">
                <a:solidFill>
                  <a:srgbClr val="FFC000"/>
                </a:solidFill>
                <a:cs typeface="2  Zar" pitchFamily="2" charset="-78"/>
              </a:rPr>
              <a:t>پنج بعد فرآيند هم‌راستايي </a:t>
            </a:r>
            <a:r>
              <a:rPr lang="fa-IR" sz="2400" dirty="0">
                <a:cs typeface="2  Zar" pitchFamily="2" charset="-78"/>
              </a:rPr>
              <a:t>را به شرح زير شناسايي مي‌كنند</a:t>
            </a:r>
            <a:r>
              <a:rPr lang="fa-IR" sz="2400" dirty="0" smtClean="0">
                <a:cs typeface="2  Zar" pitchFamily="2" charset="-78"/>
              </a:rPr>
              <a:t>:</a:t>
            </a:r>
          </a:p>
          <a:p>
            <a:pPr marL="137160" indent="0" algn="just" rtl="1">
              <a:lnSpc>
                <a:spcPct val="150000"/>
              </a:lnSpc>
              <a:buNone/>
            </a:pPr>
            <a:endParaRPr lang="en-US" sz="2000" dirty="0">
              <a:cs typeface="2  Zar" pitchFamily="2" charset="-78"/>
            </a:endParaRPr>
          </a:p>
          <a:p>
            <a:pPr lvl="0" algn="just" rtl="1">
              <a:lnSpc>
                <a:spcPct val="150000"/>
              </a:lnSpc>
            </a:pPr>
            <a:r>
              <a:rPr lang="fa-IR" sz="2400" b="1" dirty="0">
                <a:solidFill>
                  <a:srgbClr val="FFC000"/>
                </a:solidFill>
                <a:cs typeface="2  Zar" pitchFamily="2" charset="-78"/>
              </a:rPr>
              <a:t>رسميت</a:t>
            </a:r>
            <a:r>
              <a:rPr lang="fa-IR" sz="2400" b="1" dirty="0">
                <a:cs typeface="2  Zar" pitchFamily="2" charset="-78"/>
              </a:rPr>
              <a:t>: </a:t>
            </a:r>
            <a:r>
              <a:rPr lang="fa-IR" sz="2400" dirty="0">
                <a:cs typeface="2  Zar" pitchFamily="2" charset="-78"/>
              </a:rPr>
              <a:t>مسائل مربوط به ساختار فرآيند برنامه‌ريزي</a:t>
            </a:r>
            <a:endParaRPr lang="en-US" sz="2400" dirty="0">
              <a:cs typeface="2  Zar" pitchFamily="2" charset="-78"/>
            </a:endParaRPr>
          </a:p>
          <a:p>
            <a:pPr lvl="0" algn="just" rtl="1">
              <a:lnSpc>
                <a:spcPct val="150000"/>
              </a:lnSpc>
            </a:pPr>
            <a:r>
              <a:rPr lang="fa-IR" sz="2400" b="1" dirty="0">
                <a:solidFill>
                  <a:srgbClr val="FFC000"/>
                </a:solidFill>
                <a:cs typeface="2  Zar" pitchFamily="2" charset="-78"/>
              </a:rPr>
              <a:t>گسترده</a:t>
            </a:r>
            <a:r>
              <a:rPr lang="fa-IR" sz="2400" b="1" dirty="0">
                <a:cs typeface="2  Zar" pitchFamily="2" charset="-78"/>
              </a:rPr>
              <a:t>: </a:t>
            </a:r>
            <a:r>
              <a:rPr lang="fa-IR" sz="2400" dirty="0">
                <a:cs typeface="2  Zar" pitchFamily="2" charset="-78"/>
              </a:rPr>
              <a:t>ارزيابي جامعيت</a:t>
            </a:r>
            <a:endParaRPr lang="en-US" sz="2400" dirty="0">
              <a:cs typeface="2  Zar" pitchFamily="2" charset="-78"/>
            </a:endParaRPr>
          </a:p>
          <a:p>
            <a:pPr lvl="0" algn="just" rtl="1">
              <a:lnSpc>
                <a:spcPct val="150000"/>
              </a:lnSpc>
            </a:pPr>
            <a:r>
              <a:rPr lang="fa-IR" sz="2400" b="1" dirty="0">
                <a:solidFill>
                  <a:srgbClr val="FFC000"/>
                </a:solidFill>
                <a:cs typeface="2  Zar" pitchFamily="2" charset="-78"/>
              </a:rPr>
              <a:t>مشاركت</a:t>
            </a:r>
            <a:r>
              <a:rPr lang="fa-IR" sz="2400" b="1" dirty="0">
                <a:cs typeface="2  Zar" pitchFamily="2" charset="-78"/>
              </a:rPr>
              <a:t>: </a:t>
            </a:r>
            <a:r>
              <a:rPr lang="fa-IR" sz="2400" dirty="0">
                <a:cs typeface="2  Zar" pitchFamily="2" charset="-78"/>
              </a:rPr>
              <a:t>مستلزم درگير شدن مديران (مديريت ارشد) در امور است.</a:t>
            </a:r>
            <a:endParaRPr lang="en-US" sz="2400" dirty="0">
              <a:cs typeface="2  Zar" pitchFamily="2" charset="-78"/>
            </a:endParaRPr>
          </a:p>
          <a:p>
            <a:pPr lvl="0" algn="just" rtl="1">
              <a:lnSpc>
                <a:spcPct val="150000"/>
              </a:lnSpc>
            </a:pPr>
            <a:r>
              <a:rPr lang="fa-IR" sz="2400" b="1" dirty="0">
                <a:solidFill>
                  <a:srgbClr val="FFC000"/>
                </a:solidFill>
                <a:cs typeface="2  Zar" pitchFamily="2" charset="-78"/>
              </a:rPr>
              <a:t>نفوذ</a:t>
            </a:r>
            <a:r>
              <a:rPr lang="fa-IR" sz="2400" b="1" dirty="0">
                <a:cs typeface="2  Zar" pitchFamily="2" charset="-78"/>
              </a:rPr>
              <a:t>:</a:t>
            </a:r>
            <a:r>
              <a:rPr lang="fa-IR" sz="2400" dirty="0">
                <a:cs typeface="2  Zar" pitchFamily="2" charset="-78"/>
              </a:rPr>
              <a:t> به قدرت ذينفعان مربوط مي‌شود.</a:t>
            </a:r>
            <a:endParaRPr lang="en-US" sz="2400" dirty="0">
              <a:cs typeface="2  Zar" pitchFamily="2" charset="-78"/>
            </a:endParaRPr>
          </a:p>
          <a:p>
            <a:pPr lvl="0" algn="just" rtl="1">
              <a:lnSpc>
                <a:spcPct val="150000"/>
              </a:lnSpc>
            </a:pPr>
            <a:r>
              <a:rPr lang="fa-IR" sz="2400" b="1" dirty="0">
                <a:solidFill>
                  <a:srgbClr val="FFC000"/>
                </a:solidFill>
                <a:cs typeface="2  Zar" pitchFamily="2" charset="-78"/>
              </a:rPr>
              <a:t>هماهنگي و انطباق</a:t>
            </a:r>
            <a:r>
              <a:rPr lang="fa-IR" sz="2400" b="1" dirty="0">
                <a:cs typeface="2  Zar" pitchFamily="2" charset="-78"/>
              </a:rPr>
              <a:t>: </a:t>
            </a:r>
            <a:r>
              <a:rPr lang="fa-IR" sz="2400" dirty="0">
                <a:cs typeface="2  Zar" pitchFamily="2" charset="-78"/>
              </a:rPr>
              <a:t>اصلاحات مربوط به فرآيند برنامه‌ريزي را بررسي مي‌كند.</a:t>
            </a:r>
            <a:endParaRPr lang="en-US" sz="2400" dirty="0">
              <a:cs typeface="2  Zar" pitchFamily="2" charset="-78"/>
            </a:endParaRP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3510067543"/>
      </p:ext>
    </p:extLst>
  </p:cSld>
  <p:clrMapOvr>
    <a:masterClrMapping/>
  </p:clrMapOvr>
  <mc:AlternateContent xmlns:mc="http://schemas.openxmlformats.org/markup-compatibility/2006">
    <mc:Choice xmlns:p14="http://schemas.microsoft.com/office/powerpoint/2010/main" xmlns=""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908720"/>
            <a:ext cx="7992888" cy="5400640"/>
          </a:xfrm>
        </p:spPr>
        <p:txBody>
          <a:bodyPr>
            <a:normAutofit/>
          </a:bodyPr>
          <a:lstStyle/>
          <a:p>
            <a:pPr marL="137160" indent="0" algn="just" rtl="1">
              <a:lnSpc>
                <a:spcPct val="150000"/>
              </a:lnSpc>
              <a:buNone/>
            </a:pPr>
            <a:r>
              <a:rPr lang="en-US" sz="2400" dirty="0">
                <a:cs typeface="2  Zar" pitchFamily="2" charset="-78"/>
              </a:rPr>
              <a:t>Henderson</a:t>
            </a:r>
            <a:r>
              <a:rPr lang="fa-IR" sz="2400" dirty="0">
                <a:cs typeface="2  Zar" pitchFamily="2" charset="-78"/>
              </a:rPr>
              <a:t> و </a:t>
            </a:r>
            <a:r>
              <a:rPr lang="en-US" sz="2400" dirty="0" err="1">
                <a:cs typeface="2  Zar" pitchFamily="2" charset="-78"/>
              </a:rPr>
              <a:t>Venkatraman</a:t>
            </a:r>
            <a:r>
              <a:rPr lang="fa-IR" sz="2400" dirty="0">
                <a:cs typeface="2  Zar" pitchFamily="2" charset="-78"/>
              </a:rPr>
              <a:t> (</a:t>
            </a:r>
            <a:r>
              <a:rPr lang="en-US" sz="2400" dirty="0">
                <a:cs typeface="2  Zar" pitchFamily="2" charset="-78"/>
              </a:rPr>
              <a:t>1993</a:t>
            </a:r>
            <a:r>
              <a:rPr lang="fa-IR" sz="2400" dirty="0">
                <a:cs typeface="2  Zar" pitchFamily="2" charset="-78"/>
              </a:rPr>
              <a:t>) مدل هم‌راستايي استراتژيك (</a:t>
            </a:r>
            <a:r>
              <a:rPr lang="en-US" sz="2400" dirty="0">
                <a:cs typeface="2  Zar" pitchFamily="2" charset="-78"/>
              </a:rPr>
              <a:t>SAM</a:t>
            </a:r>
            <a:r>
              <a:rPr lang="fa-IR" sz="2400" dirty="0">
                <a:cs typeface="2  Zar" pitchFamily="2" charset="-78"/>
              </a:rPr>
              <a:t>) را به‌عنوان چارچوبي براي توصيف و توسعه هم‌راستايي كسب و كار و </a:t>
            </a:r>
            <a:r>
              <a:rPr lang="en-US" sz="2400" dirty="0">
                <a:cs typeface="2  Zar" pitchFamily="2" charset="-78"/>
              </a:rPr>
              <a:t>IT</a:t>
            </a:r>
            <a:r>
              <a:rPr lang="fa-IR" sz="2400" dirty="0">
                <a:cs typeface="2  Zar" pitchFamily="2" charset="-78"/>
              </a:rPr>
              <a:t> تعريف مي‌كنند. همان‌طور كه در شكل 1-5 نشان داده شد، </a:t>
            </a:r>
            <a:r>
              <a:rPr lang="en-US" sz="2400" dirty="0">
                <a:cs typeface="2  Zar" pitchFamily="2" charset="-78"/>
              </a:rPr>
              <a:t>SAM</a:t>
            </a:r>
            <a:r>
              <a:rPr lang="fa-IR" sz="2400" dirty="0">
                <a:cs typeface="2  Zar" pitchFamily="2" charset="-78"/>
              </a:rPr>
              <a:t>، كسب و كار را در جايي و </a:t>
            </a:r>
            <a:r>
              <a:rPr lang="en-US" sz="2400" dirty="0">
                <a:cs typeface="2  Zar" pitchFamily="2" charset="-78"/>
              </a:rPr>
              <a:t>IT</a:t>
            </a:r>
            <a:r>
              <a:rPr lang="fa-IR" sz="2400" dirty="0">
                <a:cs typeface="2  Zar" pitchFamily="2" charset="-78"/>
              </a:rPr>
              <a:t> را در جايي ديگر بيان مي‌كند. هر ناحيه عملكردي داراي دو حوزه است كه در آن هر يك از حوزه‌هاي كسب و كار منعكس كننده تناظري يك به يك در طرف </a:t>
            </a:r>
            <a:r>
              <a:rPr lang="en-US" sz="2400" dirty="0">
                <a:cs typeface="2  Zar" pitchFamily="2" charset="-78"/>
              </a:rPr>
              <a:t>IT</a:t>
            </a:r>
            <a:r>
              <a:rPr lang="fa-IR" sz="2400" dirty="0">
                <a:cs typeface="2  Zar" pitchFamily="2" charset="-78"/>
              </a:rPr>
              <a:t> است. اين حوزه‌ها به اين شرح مي‌باشند:</a:t>
            </a:r>
            <a:endParaRPr lang="en-US" sz="2400" dirty="0">
              <a:cs typeface="2  Zar" pitchFamily="2" charset="-78"/>
            </a:endParaRPr>
          </a:p>
          <a:p>
            <a:pPr marL="137160" indent="0" algn="just" rtl="1">
              <a:lnSpc>
                <a:spcPct val="150000"/>
              </a:lnSpc>
              <a:buNone/>
            </a:pPr>
            <a:r>
              <a:rPr lang="fa-IR" sz="2400" dirty="0">
                <a:cs typeface="2  Zar" pitchFamily="2" charset="-78"/>
              </a:rPr>
              <a:t>در زمينه‌ي كسب و كار؛ بالاترين سطح در كسب و كار، استراتژي كسب و كار، يعني حوزه خارجي كسب و كار را توصيف مي‌كند.</a:t>
            </a:r>
            <a:endParaRPr lang="en-US" sz="2400" dirty="0">
              <a:cs typeface="2  Zar" pitchFamily="2" charset="-78"/>
            </a:endParaRPr>
          </a:p>
        </p:txBody>
      </p:sp>
    </p:spTree>
    <p:extLst>
      <p:ext uri="{BB962C8B-B14F-4D97-AF65-F5344CB8AC3E}">
        <p14:creationId xmlns:p14="http://schemas.microsoft.com/office/powerpoint/2010/main" xmlns="" val="2515090268"/>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850106"/>
          </a:xfrm>
        </p:spPr>
        <p:txBody>
          <a:bodyPr>
            <a:noAutofit/>
          </a:bodyPr>
          <a:lstStyle/>
          <a:p>
            <a:pPr algn="just"/>
            <a:r>
              <a:rPr lang="fa-IR" sz="2800" dirty="0">
                <a:solidFill>
                  <a:srgbClr val="FFC000"/>
                </a:solidFill>
                <a:effectLst/>
                <a:cs typeface="2  Zar" pitchFamily="2" charset="-78"/>
              </a:rPr>
              <a:t>حوزه استراتژي كسب و كار از سه عنصر اصلي تشكيل شده است:</a:t>
            </a:r>
            <a:r>
              <a:rPr lang="en-US" sz="2800" dirty="0">
                <a:solidFill>
                  <a:srgbClr val="FFC000"/>
                </a:solidFill>
                <a:effectLst/>
                <a:cs typeface="2  Zar" pitchFamily="2" charset="-78"/>
              </a:rPr>
              <a:t/>
            </a:r>
            <a:br>
              <a:rPr lang="en-US" sz="2800" dirty="0">
                <a:solidFill>
                  <a:srgbClr val="FFC000"/>
                </a:solidFill>
                <a:effectLst/>
                <a:cs typeface="2  Zar" pitchFamily="2" charset="-78"/>
              </a:rPr>
            </a:br>
            <a:endParaRPr lang="en-US" sz="2800" dirty="0">
              <a:solidFill>
                <a:srgbClr val="FFC000"/>
              </a:solidFill>
              <a:cs typeface="2  Zar" pitchFamily="2" charset="-78"/>
            </a:endParaRPr>
          </a:p>
        </p:txBody>
      </p:sp>
      <p:sp>
        <p:nvSpPr>
          <p:cNvPr id="3" name="Content Placeholder 2"/>
          <p:cNvSpPr>
            <a:spLocks noGrp="1"/>
          </p:cNvSpPr>
          <p:nvPr>
            <p:ph idx="1"/>
          </p:nvPr>
        </p:nvSpPr>
        <p:spPr>
          <a:xfrm>
            <a:off x="107504" y="1268760"/>
            <a:ext cx="8856984" cy="5400600"/>
          </a:xfrm>
        </p:spPr>
        <p:txBody>
          <a:bodyPr>
            <a:normAutofit/>
          </a:bodyPr>
          <a:lstStyle/>
          <a:p>
            <a:pPr marL="137160" indent="0" algn="just" rtl="1">
              <a:lnSpc>
                <a:spcPct val="150000"/>
              </a:lnSpc>
              <a:buNone/>
            </a:pPr>
            <a:r>
              <a:rPr lang="fa-IR" sz="2400" b="1" dirty="0">
                <a:cs typeface="2  Zar" pitchFamily="2" charset="-78"/>
              </a:rPr>
              <a:t>الف) </a:t>
            </a:r>
            <a:r>
              <a:rPr lang="fa-IR" sz="2400" b="1" dirty="0">
                <a:solidFill>
                  <a:srgbClr val="FFC000"/>
                </a:solidFill>
                <a:cs typeface="2  Zar" pitchFamily="2" charset="-78"/>
              </a:rPr>
              <a:t>گسترده كسب و كار </a:t>
            </a:r>
            <a:r>
              <a:rPr lang="fa-IR" sz="2400" b="1" dirty="0">
                <a:cs typeface="2  Zar" pitchFamily="2" charset="-78"/>
              </a:rPr>
              <a:t>ـ</a:t>
            </a:r>
            <a:r>
              <a:rPr lang="fa-IR" sz="2400" dirty="0">
                <a:cs typeface="2  Zar" pitchFamily="2" charset="-78"/>
              </a:rPr>
              <a:t> يعني حوزه‌اي كه مسيرهاي استراتژيك كسب و كار، به آن مربوط مي‌شود</a:t>
            </a:r>
            <a:r>
              <a:rPr lang="fa-IR" sz="2400" dirty="0" smtClean="0">
                <a:cs typeface="2  Zar" pitchFamily="2" charset="-78"/>
              </a:rPr>
              <a:t>.</a:t>
            </a:r>
          </a:p>
          <a:p>
            <a:pPr marL="137160" indent="0" algn="just" rtl="1">
              <a:lnSpc>
                <a:spcPct val="150000"/>
              </a:lnSpc>
              <a:buNone/>
            </a:pPr>
            <a:endParaRPr lang="en-US" sz="2400" dirty="0">
              <a:cs typeface="2  Zar" pitchFamily="2" charset="-78"/>
            </a:endParaRPr>
          </a:p>
          <a:p>
            <a:pPr marL="137160" indent="0" algn="just" rtl="1">
              <a:lnSpc>
                <a:spcPct val="150000"/>
              </a:lnSpc>
              <a:buNone/>
            </a:pPr>
            <a:r>
              <a:rPr lang="fa-IR" sz="2400" b="1" dirty="0">
                <a:cs typeface="2  Zar" pitchFamily="2" charset="-78"/>
              </a:rPr>
              <a:t>ب) </a:t>
            </a:r>
            <a:r>
              <a:rPr lang="fa-IR" sz="2400" b="1" dirty="0">
                <a:solidFill>
                  <a:srgbClr val="FFC000"/>
                </a:solidFill>
                <a:cs typeface="2  Zar" pitchFamily="2" charset="-78"/>
              </a:rPr>
              <a:t>شايستگي‌هاي ممتاز </a:t>
            </a:r>
            <a:r>
              <a:rPr lang="fa-IR" sz="2400" b="1" dirty="0">
                <a:cs typeface="2  Zar" pitchFamily="2" charset="-78"/>
              </a:rPr>
              <a:t>ـ</a:t>
            </a:r>
            <a:r>
              <a:rPr lang="fa-IR" sz="2400" dirty="0">
                <a:cs typeface="2  Zar" pitchFamily="2" charset="-78"/>
              </a:rPr>
              <a:t> توانايي‌هاي منحصربه‌فرد شركت كه به‌وسيله آن‌ها شركت در ارائه خدمات به مشتريانش، برتري دارد</a:t>
            </a:r>
            <a:r>
              <a:rPr lang="fa-IR" sz="2400" dirty="0" smtClean="0">
                <a:cs typeface="2  Zar" pitchFamily="2" charset="-78"/>
              </a:rPr>
              <a:t>.</a:t>
            </a:r>
          </a:p>
          <a:p>
            <a:pPr marL="137160" indent="0" algn="just" rtl="1">
              <a:lnSpc>
                <a:spcPct val="150000"/>
              </a:lnSpc>
              <a:buNone/>
            </a:pPr>
            <a:endParaRPr lang="en-US" sz="2400" dirty="0">
              <a:cs typeface="2  Zar" pitchFamily="2" charset="-78"/>
            </a:endParaRPr>
          </a:p>
          <a:p>
            <a:pPr marL="137160" indent="0" algn="just" rtl="1">
              <a:lnSpc>
                <a:spcPct val="150000"/>
              </a:lnSpc>
              <a:buNone/>
            </a:pPr>
            <a:r>
              <a:rPr lang="fa-IR" sz="2400" b="1" dirty="0">
                <a:cs typeface="2  Zar" pitchFamily="2" charset="-78"/>
              </a:rPr>
              <a:t>ج) </a:t>
            </a:r>
            <a:r>
              <a:rPr lang="fa-IR" sz="2400" b="1" dirty="0">
                <a:solidFill>
                  <a:srgbClr val="FFC000"/>
                </a:solidFill>
                <a:cs typeface="2  Zar" pitchFamily="2" charset="-78"/>
              </a:rPr>
              <a:t>حاكميت كسب و كار </a:t>
            </a:r>
            <a:r>
              <a:rPr lang="fa-IR" sz="2400" b="1" dirty="0">
                <a:cs typeface="2  Zar" pitchFamily="2" charset="-78"/>
              </a:rPr>
              <a:t>ـ</a:t>
            </a:r>
            <a:r>
              <a:rPr lang="fa-IR" sz="2400" dirty="0">
                <a:cs typeface="2  Zar" pitchFamily="2" charset="-78"/>
              </a:rPr>
              <a:t> كسب و كار و قوانين نظم دهنده‌اي كه شركت براي اخذ تصميم هاي استراتژيك از آن‌ها استفاده مي‌كند.</a:t>
            </a:r>
            <a:endParaRPr lang="en-US" sz="2400" dirty="0">
              <a:cs typeface="2  Zar" pitchFamily="2" charset="-78"/>
            </a:endParaRP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2424530156"/>
      </p:ext>
    </p:extLst>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noAutofit/>
          </a:bodyPr>
          <a:lstStyle/>
          <a:p>
            <a:pPr algn="r" rtl="1">
              <a:lnSpc>
                <a:spcPct val="150000"/>
              </a:lnSpc>
            </a:pPr>
            <a:r>
              <a:rPr lang="fa-IR" sz="2400" dirty="0">
                <a:effectLst/>
                <a:cs typeface="2  Zar" pitchFamily="2" charset="-78"/>
              </a:rPr>
              <a:t>در مورد </a:t>
            </a:r>
            <a:r>
              <a:rPr lang="en-US" sz="2400" dirty="0">
                <a:effectLst/>
                <a:cs typeface="2  Zar" pitchFamily="2" charset="-78"/>
              </a:rPr>
              <a:t>IT</a:t>
            </a:r>
            <a:r>
              <a:rPr lang="fa-IR" sz="2400" dirty="0">
                <a:effectLst/>
                <a:cs typeface="2  Zar" pitchFamily="2" charset="-78"/>
              </a:rPr>
              <a:t>؛ استراتژي </a:t>
            </a:r>
            <a:r>
              <a:rPr lang="en-US" sz="2400" dirty="0">
                <a:effectLst/>
                <a:cs typeface="2  Zar" pitchFamily="2" charset="-78"/>
              </a:rPr>
              <a:t>IT</a:t>
            </a:r>
            <a:r>
              <a:rPr lang="fa-IR" sz="2400" dirty="0">
                <a:effectLst/>
                <a:cs typeface="2  Zar" pitchFamily="2" charset="-78"/>
              </a:rPr>
              <a:t>، قرينه سازي حوزه سطح بالا يعني حوزه خارجي را توصيف مي‌كند. همچنين داراي سه مؤلفه قرينه‌سازي مي‌باشد:</a:t>
            </a:r>
            <a:r>
              <a:rPr lang="en-US" sz="2400" dirty="0">
                <a:effectLst/>
                <a:cs typeface="2  Zar" pitchFamily="2" charset="-78"/>
              </a:rPr>
              <a:t/>
            </a:r>
            <a:br>
              <a:rPr lang="en-US" sz="2400" dirty="0">
                <a:effectLst/>
                <a:cs typeface="2  Zar" pitchFamily="2" charset="-78"/>
              </a:rPr>
            </a:br>
            <a:endParaRPr lang="en-US" sz="2400" dirty="0">
              <a:cs typeface="2  Zar" pitchFamily="2" charset="-78"/>
            </a:endParaRPr>
          </a:p>
        </p:txBody>
      </p:sp>
      <p:sp>
        <p:nvSpPr>
          <p:cNvPr id="3" name="Content Placeholder 2"/>
          <p:cNvSpPr>
            <a:spLocks noGrp="1"/>
          </p:cNvSpPr>
          <p:nvPr>
            <p:ph idx="1"/>
          </p:nvPr>
        </p:nvSpPr>
        <p:spPr>
          <a:xfrm>
            <a:off x="457200" y="1600200"/>
            <a:ext cx="8229600" cy="5257800"/>
          </a:xfrm>
        </p:spPr>
        <p:txBody>
          <a:bodyPr>
            <a:normAutofit/>
          </a:bodyPr>
          <a:lstStyle/>
          <a:p>
            <a:pPr marL="137160" indent="0" algn="just" rtl="1">
              <a:lnSpc>
                <a:spcPct val="150000"/>
              </a:lnSpc>
              <a:buNone/>
            </a:pPr>
            <a:r>
              <a:rPr lang="fa-IR" sz="2400" b="1" dirty="0">
                <a:solidFill>
                  <a:srgbClr val="FFC000"/>
                </a:solidFill>
                <a:cs typeface="2  Zar" pitchFamily="2" charset="-78"/>
              </a:rPr>
              <a:t>الف) محدوده فناوري </a:t>
            </a:r>
            <a:r>
              <a:rPr lang="fa-IR" sz="2400" b="1" dirty="0">
                <a:cs typeface="2  Zar" pitchFamily="2" charset="-78"/>
              </a:rPr>
              <a:t>ـ</a:t>
            </a:r>
            <a:r>
              <a:rPr lang="fa-IR" sz="2400" dirty="0">
                <a:cs typeface="2  Zar" pitchFamily="2" charset="-78"/>
              </a:rPr>
              <a:t> فناوري‌هاي حياتي يا برنامه‌هايي كه ابتكارات استراتژي كسب و كار را پشتيباني مي‌كنند</a:t>
            </a:r>
            <a:r>
              <a:rPr lang="fa-IR" sz="2400" dirty="0" smtClean="0">
                <a:cs typeface="2  Zar" pitchFamily="2" charset="-78"/>
              </a:rPr>
              <a:t>.</a:t>
            </a:r>
          </a:p>
          <a:p>
            <a:pPr marL="137160" indent="0" algn="just" rtl="1">
              <a:lnSpc>
                <a:spcPct val="150000"/>
              </a:lnSpc>
              <a:buNone/>
            </a:pPr>
            <a:endParaRPr lang="en-US" sz="2400" dirty="0">
              <a:cs typeface="2  Zar" pitchFamily="2" charset="-78"/>
            </a:endParaRPr>
          </a:p>
          <a:p>
            <a:pPr marL="137160" indent="0" algn="just" rtl="1">
              <a:lnSpc>
                <a:spcPct val="150000"/>
              </a:lnSpc>
              <a:buNone/>
            </a:pPr>
            <a:r>
              <a:rPr lang="fa-IR" sz="2400" b="1" dirty="0">
                <a:solidFill>
                  <a:srgbClr val="FFC000"/>
                </a:solidFill>
                <a:cs typeface="2  Zar" pitchFamily="2" charset="-78"/>
              </a:rPr>
              <a:t>ب) شايستگي‌هاي سيستماتيك </a:t>
            </a:r>
            <a:r>
              <a:rPr lang="fa-IR" sz="2400" b="1" dirty="0">
                <a:cs typeface="2  Zar" pitchFamily="2" charset="-78"/>
              </a:rPr>
              <a:t>ـ</a:t>
            </a:r>
            <a:r>
              <a:rPr lang="fa-IR" sz="2400" dirty="0">
                <a:cs typeface="2  Zar" pitchFamily="2" charset="-78"/>
              </a:rPr>
              <a:t> قابليت‌هاي منحصربه‌فرد فناوري كه به متمايز شدن بنگاه كمك مي‌كند</a:t>
            </a:r>
            <a:r>
              <a:rPr lang="fa-IR" sz="2400" dirty="0" smtClean="0">
                <a:cs typeface="2  Zar" pitchFamily="2" charset="-78"/>
              </a:rPr>
              <a:t>.</a:t>
            </a:r>
          </a:p>
          <a:p>
            <a:pPr marL="137160" indent="0" algn="just" rtl="1">
              <a:lnSpc>
                <a:spcPct val="150000"/>
              </a:lnSpc>
              <a:buNone/>
            </a:pPr>
            <a:endParaRPr lang="en-US" sz="2400" dirty="0">
              <a:cs typeface="2  Zar" pitchFamily="2" charset="-78"/>
            </a:endParaRPr>
          </a:p>
          <a:p>
            <a:pPr marL="137160" indent="0" algn="just" rtl="1">
              <a:lnSpc>
                <a:spcPct val="150000"/>
              </a:lnSpc>
              <a:buNone/>
            </a:pPr>
            <a:r>
              <a:rPr lang="fa-IR" sz="2400" b="1" dirty="0">
                <a:solidFill>
                  <a:srgbClr val="FFC000"/>
                </a:solidFill>
                <a:cs typeface="2  Zar" pitchFamily="2" charset="-78"/>
              </a:rPr>
              <a:t>ج) حاكميت </a:t>
            </a:r>
            <a:r>
              <a:rPr lang="en-US" sz="2400" b="1" dirty="0">
                <a:solidFill>
                  <a:srgbClr val="FFC000"/>
                </a:solidFill>
                <a:cs typeface="2  Zar" pitchFamily="2" charset="-78"/>
              </a:rPr>
              <a:t>IT </a:t>
            </a:r>
            <a:r>
              <a:rPr lang="fa-IR" sz="2400" b="1" dirty="0">
                <a:cs typeface="2  Zar" pitchFamily="2" charset="-78"/>
              </a:rPr>
              <a:t>ـ</a:t>
            </a:r>
            <a:r>
              <a:rPr lang="fa-IR" sz="2400" dirty="0">
                <a:cs typeface="2  Zar" pitchFamily="2" charset="-78"/>
              </a:rPr>
              <a:t> قوانيني كه </a:t>
            </a:r>
            <a:r>
              <a:rPr lang="en-US" sz="2400" dirty="0">
                <a:cs typeface="2  Zar" pitchFamily="2" charset="-78"/>
              </a:rPr>
              <a:t>IT</a:t>
            </a:r>
            <a:r>
              <a:rPr lang="fa-IR" sz="2400" dirty="0">
                <a:cs typeface="2  Zar" pitchFamily="2" charset="-78"/>
              </a:rPr>
              <a:t> و كسب و كار براي تصميم‌گيري در خصوص اولويت </a:t>
            </a:r>
            <a:r>
              <a:rPr lang="en-US" sz="2400" dirty="0">
                <a:cs typeface="2  Zar" pitchFamily="2" charset="-78"/>
              </a:rPr>
              <a:t>IT</a:t>
            </a:r>
            <a:r>
              <a:rPr lang="fa-IR" sz="2400" dirty="0">
                <a:cs typeface="2  Zar" pitchFamily="2" charset="-78"/>
              </a:rPr>
              <a:t> و سرمايه‌گذاري از آن‌ها استفاده مي‌كنند.</a:t>
            </a:r>
            <a:endParaRPr lang="en-US" sz="2400" dirty="0">
              <a:cs typeface="2  Zar" pitchFamily="2" charset="-78"/>
            </a:endParaRP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780020569"/>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332656"/>
            <a:ext cx="8496944" cy="6525344"/>
          </a:xfrm>
        </p:spPr>
        <p:txBody>
          <a:bodyPr>
            <a:normAutofit/>
          </a:bodyPr>
          <a:lstStyle/>
          <a:p>
            <a:pPr marL="137160" indent="0" algn="just" rtl="1">
              <a:lnSpc>
                <a:spcPct val="150000"/>
              </a:lnSpc>
              <a:buNone/>
            </a:pPr>
            <a:r>
              <a:rPr lang="fa-IR" sz="2400" dirty="0">
                <a:cs typeface="2  Zar" pitchFamily="2" charset="-78"/>
              </a:rPr>
              <a:t>در مورد كسب و كار، </a:t>
            </a:r>
            <a:r>
              <a:rPr lang="fa-IR" sz="2400" dirty="0">
                <a:solidFill>
                  <a:srgbClr val="FFC000"/>
                </a:solidFill>
                <a:cs typeface="2  Zar" pitchFamily="2" charset="-78"/>
              </a:rPr>
              <a:t>حوزه داخلي سطح پايين‌تر</a:t>
            </a:r>
            <a:r>
              <a:rPr lang="fa-IR" sz="2400" dirty="0">
                <a:cs typeface="2  Zar" pitchFamily="2" charset="-78"/>
              </a:rPr>
              <a:t>، به زيرساخت و فرآيندها اشاره دارد. اين‌ها مواردي هستند كه </a:t>
            </a:r>
            <a:r>
              <a:rPr lang="en-US" sz="2400" dirty="0">
                <a:cs typeface="2  Zar" pitchFamily="2" charset="-78"/>
              </a:rPr>
              <a:t>Kaplan</a:t>
            </a:r>
            <a:r>
              <a:rPr lang="fa-IR" sz="2400" dirty="0">
                <a:cs typeface="2  Zar" pitchFamily="2" charset="-78"/>
              </a:rPr>
              <a:t> و (</a:t>
            </a:r>
            <a:r>
              <a:rPr lang="en-US" sz="2400" dirty="0">
                <a:cs typeface="2  Zar" pitchFamily="2" charset="-78"/>
              </a:rPr>
              <a:t>2004</a:t>
            </a:r>
            <a:r>
              <a:rPr lang="fa-IR" sz="2400" dirty="0">
                <a:cs typeface="2  Zar" pitchFamily="2" charset="-78"/>
              </a:rPr>
              <a:t>) </a:t>
            </a:r>
            <a:r>
              <a:rPr lang="en-US" sz="2400" dirty="0">
                <a:cs typeface="2  Zar" pitchFamily="2" charset="-78"/>
              </a:rPr>
              <a:t>Norton</a:t>
            </a:r>
            <a:r>
              <a:rPr lang="fa-IR" sz="2400" dirty="0">
                <a:cs typeface="2  Zar" pitchFamily="2" charset="-78"/>
              </a:rPr>
              <a:t> از آن‌ها به عنوان سرمايه‌هاي ناملموس ياد مي‌كنند و از </a:t>
            </a:r>
            <a:r>
              <a:rPr lang="fa-IR" sz="2400" dirty="0">
                <a:solidFill>
                  <a:srgbClr val="FFC000"/>
                </a:solidFill>
                <a:cs typeface="2  Zar" pitchFamily="2" charset="-78"/>
              </a:rPr>
              <a:t>سه مؤلفه </a:t>
            </a:r>
            <a:r>
              <a:rPr lang="fa-IR" sz="2400" dirty="0">
                <a:cs typeface="2  Zar" pitchFamily="2" charset="-78"/>
              </a:rPr>
              <a:t>تشكيل شده‌اند:</a:t>
            </a:r>
            <a:endParaRPr lang="en-US" sz="2400" dirty="0">
              <a:cs typeface="2  Zar" pitchFamily="2" charset="-78"/>
            </a:endParaRPr>
          </a:p>
          <a:p>
            <a:pPr marL="137160" indent="0" algn="just" rtl="1">
              <a:lnSpc>
                <a:spcPct val="150000"/>
              </a:lnSpc>
              <a:buNone/>
            </a:pPr>
            <a:r>
              <a:rPr lang="fa-IR" sz="2400" b="1" dirty="0">
                <a:cs typeface="2  Zar" pitchFamily="2" charset="-78"/>
              </a:rPr>
              <a:t>الف) </a:t>
            </a:r>
            <a:r>
              <a:rPr lang="fa-IR" sz="2400" b="1" dirty="0">
                <a:solidFill>
                  <a:srgbClr val="FFC000"/>
                </a:solidFill>
                <a:cs typeface="2  Zar" pitchFamily="2" charset="-78"/>
              </a:rPr>
              <a:t>زيرساخت اجرايي </a:t>
            </a:r>
            <a:r>
              <a:rPr lang="fa-IR" sz="2400" b="1" dirty="0">
                <a:cs typeface="2  Zar" pitchFamily="2" charset="-78"/>
              </a:rPr>
              <a:t>ـ </a:t>
            </a:r>
            <a:r>
              <a:rPr lang="fa-IR" sz="2400" dirty="0">
                <a:cs typeface="2  Zar" pitchFamily="2" charset="-78"/>
              </a:rPr>
              <a:t>تشكيل سازماني كه شركت به‌وسيله آن بع پيكربندي شايستگي هاي ممتاز پرداخته و استراتژي كسب و كار را اجرايي مي‌كند</a:t>
            </a:r>
            <a:r>
              <a:rPr lang="fa-IR" sz="2400" dirty="0" smtClean="0">
                <a:cs typeface="2  Zar" pitchFamily="2" charset="-78"/>
              </a:rPr>
              <a:t>.</a:t>
            </a:r>
          </a:p>
          <a:p>
            <a:pPr marL="137160" indent="0" algn="just" rtl="1">
              <a:lnSpc>
                <a:spcPct val="150000"/>
              </a:lnSpc>
              <a:buNone/>
            </a:pPr>
            <a:endParaRPr lang="en-US" sz="1600" dirty="0">
              <a:cs typeface="2  Zar" pitchFamily="2" charset="-78"/>
            </a:endParaRPr>
          </a:p>
          <a:p>
            <a:pPr marL="137160" indent="0" algn="just" rtl="1">
              <a:lnSpc>
                <a:spcPct val="150000"/>
              </a:lnSpc>
              <a:buNone/>
            </a:pPr>
            <a:r>
              <a:rPr lang="fa-IR" sz="2400" b="1" dirty="0">
                <a:cs typeface="2  Zar" pitchFamily="2" charset="-78"/>
              </a:rPr>
              <a:t>ب) </a:t>
            </a:r>
            <a:r>
              <a:rPr lang="fa-IR" sz="2400" b="1" dirty="0">
                <a:solidFill>
                  <a:srgbClr val="FFC000"/>
                </a:solidFill>
                <a:cs typeface="2  Zar" pitchFamily="2" charset="-78"/>
              </a:rPr>
              <a:t>فرآيندهاي حياتي كسب و كار </a:t>
            </a:r>
            <a:r>
              <a:rPr lang="fa-IR" sz="2400" b="1" dirty="0">
                <a:cs typeface="2  Zar" pitchFamily="2" charset="-78"/>
              </a:rPr>
              <a:t>ـ </a:t>
            </a:r>
            <a:r>
              <a:rPr lang="fa-IR" sz="2400" dirty="0">
                <a:cs typeface="2  Zar" pitchFamily="2" charset="-78"/>
              </a:rPr>
              <a:t>حياتي‌ترين فرآيندهايي كه شركت براي ايجاد ارزشي ممتاز براي مشتريان خود از آن‌ها استفاده مي‌كند</a:t>
            </a:r>
            <a:r>
              <a:rPr lang="fa-IR" sz="2400" dirty="0" smtClean="0">
                <a:cs typeface="2  Zar" pitchFamily="2" charset="-78"/>
              </a:rPr>
              <a:t>.</a:t>
            </a:r>
          </a:p>
          <a:p>
            <a:pPr marL="137160" indent="0" algn="just" rtl="1">
              <a:lnSpc>
                <a:spcPct val="150000"/>
              </a:lnSpc>
              <a:buNone/>
            </a:pPr>
            <a:endParaRPr lang="en-US" sz="1600" dirty="0">
              <a:cs typeface="2  Zar" pitchFamily="2" charset="-78"/>
            </a:endParaRPr>
          </a:p>
          <a:p>
            <a:pPr marL="137160" indent="0" algn="just" rtl="1">
              <a:lnSpc>
                <a:spcPct val="150000"/>
              </a:lnSpc>
              <a:buNone/>
            </a:pPr>
            <a:r>
              <a:rPr lang="fa-IR" sz="2400" b="1" dirty="0">
                <a:cs typeface="2  Zar" pitchFamily="2" charset="-78"/>
              </a:rPr>
              <a:t>ج) </a:t>
            </a:r>
            <a:r>
              <a:rPr lang="fa-IR" sz="2400" b="1" dirty="0">
                <a:solidFill>
                  <a:srgbClr val="FFC000"/>
                </a:solidFill>
                <a:cs typeface="2  Zar" pitchFamily="2" charset="-78"/>
              </a:rPr>
              <a:t>مهارت‌ها</a:t>
            </a:r>
            <a:r>
              <a:rPr lang="fa-IR" sz="2400" b="1" dirty="0">
                <a:cs typeface="2  Zar" pitchFamily="2" charset="-78"/>
              </a:rPr>
              <a:t> ـ </a:t>
            </a:r>
            <a:r>
              <a:rPr lang="fa-IR" sz="2400" dirty="0">
                <a:cs typeface="2  Zar" pitchFamily="2" charset="-78"/>
              </a:rPr>
              <a:t>مهارت‌هاي منحصربه‌فرد كه بايد كاركنان شركت براي اجراي استراتژي كسب و كار، در اختيار داشته باشند</a:t>
            </a:r>
            <a:endParaRPr lang="en-US" sz="2400" dirty="0">
              <a:cs typeface="2  Zar" pitchFamily="2" charset="-78"/>
            </a:endParaRPr>
          </a:p>
        </p:txBody>
      </p:sp>
    </p:spTree>
    <p:extLst>
      <p:ext uri="{BB962C8B-B14F-4D97-AF65-F5344CB8AC3E}">
        <p14:creationId xmlns:p14="http://schemas.microsoft.com/office/powerpoint/2010/main" xmlns="" val="615571063"/>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404664"/>
            <a:ext cx="8363272" cy="6336704"/>
          </a:xfrm>
        </p:spPr>
        <p:txBody>
          <a:bodyPr>
            <a:normAutofit/>
          </a:bodyPr>
          <a:lstStyle/>
          <a:p>
            <a:pPr marL="137160" indent="0" algn="just" rtl="1">
              <a:lnSpc>
                <a:spcPct val="150000"/>
              </a:lnSpc>
              <a:buNone/>
            </a:pPr>
            <a:r>
              <a:rPr lang="fa-IR" sz="2400" dirty="0">
                <a:cs typeface="2  Zar" pitchFamily="2" charset="-78"/>
              </a:rPr>
              <a:t>به‌طور مشابه در مورد </a:t>
            </a:r>
            <a:r>
              <a:rPr lang="en-US" sz="2400" dirty="0">
                <a:cs typeface="2  Zar" pitchFamily="2" charset="-78"/>
              </a:rPr>
              <a:t>IT</a:t>
            </a:r>
            <a:r>
              <a:rPr lang="fa-IR" sz="2400" dirty="0">
                <a:cs typeface="2  Zar" pitchFamily="2" charset="-78"/>
              </a:rPr>
              <a:t>، </a:t>
            </a:r>
            <a:r>
              <a:rPr lang="fa-IR" sz="2400" dirty="0">
                <a:solidFill>
                  <a:srgbClr val="FFC000"/>
                </a:solidFill>
                <a:cs typeface="2  Zar" pitchFamily="2" charset="-78"/>
              </a:rPr>
              <a:t>حوزه سطح پايين داخلي به زيرساخت </a:t>
            </a:r>
            <a:r>
              <a:rPr lang="en-US" sz="2400" dirty="0">
                <a:solidFill>
                  <a:srgbClr val="FFC000"/>
                </a:solidFill>
                <a:cs typeface="2  Zar" pitchFamily="2" charset="-78"/>
              </a:rPr>
              <a:t>IT</a:t>
            </a:r>
            <a:r>
              <a:rPr lang="fa-IR" sz="2400" dirty="0">
                <a:solidFill>
                  <a:srgbClr val="FFC000"/>
                </a:solidFill>
                <a:cs typeface="2  Zar" pitchFamily="2" charset="-78"/>
              </a:rPr>
              <a:t> </a:t>
            </a:r>
            <a:r>
              <a:rPr lang="fa-IR" sz="2400" dirty="0">
                <a:cs typeface="2  Zar" pitchFamily="2" charset="-78"/>
              </a:rPr>
              <a:t>و فرآيندها مربوط مي‌شود و از </a:t>
            </a:r>
            <a:r>
              <a:rPr lang="fa-IR" sz="2400" dirty="0">
                <a:solidFill>
                  <a:srgbClr val="FFC000"/>
                </a:solidFill>
                <a:cs typeface="2  Zar" pitchFamily="2" charset="-78"/>
              </a:rPr>
              <a:t>سه مؤلفه </a:t>
            </a:r>
            <a:r>
              <a:rPr lang="fa-IR" sz="2400" dirty="0">
                <a:cs typeface="2  Zar" pitchFamily="2" charset="-78"/>
              </a:rPr>
              <a:t>تشكيل شده است:</a:t>
            </a:r>
            <a:endParaRPr lang="en-US" sz="2400" dirty="0">
              <a:cs typeface="2  Zar" pitchFamily="2" charset="-78"/>
            </a:endParaRPr>
          </a:p>
          <a:p>
            <a:pPr marL="137160" indent="0" algn="just" rtl="1">
              <a:lnSpc>
                <a:spcPct val="150000"/>
              </a:lnSpc>
              <a:buNone/>
            </a:pPr>
            <a:r>
              <a:rPr lang="fa-IR" sz="2400" b="1" dirty="0">
                <a:solidFill>
                  <a:srgbClr val="FFC000"/>
                </a:solidFill>
                <a:cs typeface="2  Zar" pitchFamily="2" charset="-78"/>
              </a:rPr>
              <a:t>الف) معماري </a:t>
            </a:r>
            <a:r>
              <a:rPr lang="en-US" sz="2400" b="1" dirty="0">
                <a:solidFill>
                  <a:srgbClr val="FFC000"/>
                </a:solidFill>
                <a:cs typeface="2  Zar" pitchFamily="2" charset="-78"/>
              </a:rPr>
              <a:t>IT</a:t>
            </a:r>
            <a:r>
              <a:rPr lang="fa-IR" sz="2400" b="1" dirty="0">
                <a:cs typeface="2  Zar" pitchFamily="2" charset="-78"/>
              </a:rPr>
              <a:t> ـ </a:t>
            </a:r>
            <a:r>
              <a:rPr lang="fa-IR" sz="2400" dirty="0">
                <a:cs typeface="2  Zar" pitchFamily="2" charset="-78"/>
              </a:rPr>
              <a:t>چارچوبي كه به‌طور منطقي تمامي محصولات فني حاصل از فرآيندها، اطلاعات، برنامه‌ها، سيستم و زيرساخت شبكه را يكپارچه كرده و استانداردهاي فني و اصول عملياتي براي راهنمايي و هدايت طرح مربوط به راه‌حل كسب و كار را تعريف مي‌كند</a:t>
            </a:r>
            <a:r>
              <a:rPr lang="fa-IR" sz="2400" dirty="0" smtClean="0">
                <a:cs typeface="2  Zar" pitchFamily="2" charset="-78"/>
              </a:rPr>
              <a:t>.</a:t>
            </a:r>
          </a:p>
          <a:p>
            <a:pPr marL="137160" indent="0" algn="just" rtl="1">
              <a:lnSpc>
                <a:spcPct val="150000"/>
              </a:lnSpc>
              <a:buNone/>
            </a:pPr>
            <a:endParaRPr lang="en-US" sz="1600" dirty="0">
              <a:cs typeface="2  Zar" pitchFamily="2" charset="-78"/>
            </a:endParaRPr>
          </a:p>
          <a:p>
            <a:pPr marL="137160" indent="0" algn="just" rtl="1">
              <a:lnSpc>
                <a:spcPct val="150000"/>
              </a:lnSpc>
              <a:buNone/>
            </a:pPr>
            <a:r>
              <a:rPr lang="fa-IR" sz="2400" b="1" dirty="0">
                <a:solidFill>
                  <a:srgbClr val="FFC000"/>
                </a:solidFill>
                <a:cs typeface="2  Zar" pitchFamily="2" charset="-78"/>
              </a:rPr>
              <a:t>ب) فرآيندهاي </a:t>
            </a:r>
            <a:r>
              <a:rPr lang="en-US" sz="2400" b="1" dirty="0">
                <a:solidFill>
                  <a:srgbClr val="FFC000"/>
                </a:solidFill>
                <a:cs typeface="2  Zar" pitchFamily="2" charset="-78"/>
              </a:rPr>
              <a:t>IT</a:t>
            </a:r>
            <a:r>
              <a:rPr lang="fa-IR" sz="2400" b="1" dirty="0">
                <a:solidFill>
                  <a:srgbClr val="FFC000"/>
                </a:solidFill>
                <a:cs typeface="2  Zar" pitchFamily="2" charset="-78"/>
              </a:rPr>
              <a:t> </a:t>
            </a:r>
            <a:r>
              <a:rPr lang="fa-IR" sz="2400" b="1" dirty="0">
                <a:cs typeface="2  Zar" pitchFamily="2" charset="-78"/>
              </a:rPr>
              <a:t>ـ </a:t>
            </a:r>
            <a:r>
              <a:rPr lang="fa-IR" sz="2400" dirty="0">
                <a:cs typeface="2  Zar" pitchFamily="2" charset="-78"/>
              </a:rPr>
              <a:t>فرآيندهاي داخلي مورد استفاده در ارائه خدمات </a:t>
            </a:r>
            <a:r>
              <a:rPr lang="en-US" sz="2400" dirty="0">
                <a:cs typeface="2  Zar" pitchFamily="2" charset="-78"/>
              </a:rPr>
              <a:t>IT</a:t>
            </a:r>
            <a:r>
              <a:rPr lang="fa-IR" sz="2400" dirty="0">
                <a:cs typeface="2  Zar" pitchFamily="2" charset="-78"/>
              </a:rPr>
              <a:t> (همچون مورد تعريف شده توسط </a:t>
            </a:r>
            <a:r>
              <a:rPr lang="en-US" sz="2400" dirty="0">
                <a:cs typeface="2  Zar" pitchFamily="2" charset="-78"/>
              </a:rPr>
              <a:t>ITIL</a:t>
            </a:r>
            <a:r>
              <a:rPr lang="fa-IR" sz="2400" dirty="0" smtClean="0">
                <a:cs typeface="2  Zar" pitchFamily="2" charset="-78"/>
              </a:rPr>
              <a:t>).</a:t>
            </a:r>
          </a:p>
          <a:p>
            <a:pPr marL="137160" indent="0" algn="just" rtl="1">
              <a:lnSpc>
                <a:spcPct val="150000"/>
              </a:lnSpc>
              <a:buNone/>
            </a:pPr>
            <a:endParaRPr lang="en-US" sz="1600" dirty="0">
              <a:cs typeface="2  Zar" pitchFamily="2" charset="-78"/>
            </a:endParaRPr>
          </a:p>
          <a:p>
            <a:pPr marL="137160" indent="0" algn="just" rtl="1">
              <a:lnSpc>
                <a:spcPct val="150000"/>
              </a:lnSpc>
              <a:buNone/>
            </a:pPr>
            <a:r>
              <a:rPr lang="fa-IR" sz="2400" b="1" dirty="0">
                <a:solidFill>
                  <a:srgbClr val="FFC000"/>
                </a:solidFill>
                <a:cs typeface="2  Zar" pitchFamily="2" charset="-78"/>
              </a:rPr>
              <a:t>ج) مهارت‌هاي </a:t>
            </a:r>
            <a:r>
              <a:rPr lang="en-US" sz="2400" b="1" dirty="0">
                <a:solidFill>
                  <a:srgbClr val="FFC000"/>
                </a:solidFill>
                <a:cs typeface="2  Zar" pitchFamily="2" charset="-78"/>
              </a:rPr>
              <a:t>IT</a:t>
            </a:r>
            <a:r>
              <a:rPr lang="fa-IR" sz="2400" b="1" dirty="0">
                <a:cs typeface="2  Zar" pitchFamily="2" charset="-78"/>
              </a:rPr>
              <a:t> ـ </a:t>
            </a:r>
            <a:r>
              <a:rPr lang="fa-IR" sz="2400" dirty="0">
                <a:cs typeface="2  Zar" pitchFamily="2" charset="-78"/>
              </a:rPr>
              <a:t>مهارت‌هاي (منحصربه‌فرد) مورد نياز براي اجراي استراتژي </a:t>
            </a:r>
            <a:r>
              <a:rPr lang="en-US" sz="2400" dirty="0">
                <a:cs typeface="2  Zar" pitchFamily="2" charset="-78"/>
              </a:rPr>
              <a:t>IT</a:t>
            </a:r>
            <a:r>
              <a:rPr lang="fa-IR" sz="2400" dirty="0">
                <a:cs typeface="2  Zar" pitchFamily="2" charset="-78"/>
              </a:rPr>
              <a:t>.</a:t>
            </a:r>
            <a:endParaRPr lang="en-US" sz="2400" dirty="0">
              <a:cs typeface="2  Zar" pitchFamily="2" charset="-78"/>
            </a:endParaRP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3528841702"/>
      </p:ext>
    </p:extLst>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548680"/>
            <a:ext cx="8208912" cy="5760680"/>
          </a:xfrm>
        </p:spPr>
        <p:txBody>
          <a:bodyPr>
            <a:normAutofit/>
          </a:bodyPr>
          <a:lstStyle/>
          <a:p>
            <a:pPr marL="137160" indent="0" algn="just" rtl="1">
              <a:lnSpc>
                <a:spcPct val="150000"/>
              </a:lnSpc>
              <a:buNone/>
            </a:pPr>
            <a:r>
              <a:rPr lang="fa-IR" sz="2400" b="1" dirty="0">
                <a:solidFill>
                  <a:srgbClr val="FFC000"/>
                </a:solidFill>
                <a:cs typeface="2  Zar" pitchFamily="2" charset="-78"/>
              </a:rPr>
              <a:t>دو بعد براي هم‌راستايي استراتژيك </a:t>
            </a:r>
            <a:r>
              <a:rPr lang="fa-IR" sz="2400" dirty="0">
                <a:cs typeface="2  Zar" pitchFamily="2" charset="-78"/>
              </a:rPr>
              <a:t>در اين مدل وجود دارد.</a:t>
            </a:r>
            <a:r>
              <a:rPr lang="fa-IR" sz="2400" dirty="0">
                <a:solidFill>
                  <a:srgbClr val="FFC000"/>
                </a:solidFill>
                <a:cs typeface="2  Zar" pitchFamily="2" charset="-78"/>
              </a:rPr>
              <a:t> </a:t>
            </a:r>
            <a:r>
              <a:rPr lang="fa-IR" sz="2400" b="1" dirty="0">
                <a:solidFill>
                  <a:srgbClr val="FFC000"/>
                </a:solidFill>
                <a:cs typeface="2  Zar" pitchFamily="2" charset="-78"/>
              </a:rPr>
              <a:t>اولين بعد </a:t>
            </a:r>
            <a:r>
              <a:rPr lang="fa-IR" sz="2400" dirty="0">
                <a:cs typeface="2  Zar" pitchFamily="2" charset="-78"/>
              </a:rPr>
              <a:t>به </a:t>
            </a:r>
            <a:r>
              <a:rPr lang="fa-IR" sz="2400" dirty="0" smtClean="0">
                <a:cs typeface="2  Zar" pitchFamily="2" charset="-78"/>
              </a:rPr>
              <a:t>تناسب </a:t>
            </a:r>
            <a:r>
              <a:rPr lang="fa-IR" sz="2400" dirty="0">
                <a:cs typeface="2  Zar" pitchFamily="2" charset="-78"/>
              </a:rPr>
              <a:t>استراتژيك (هم‌راستايي عمودي) حوزه داخلي (دارايي‌هاي ناملموس) با حوزه خارجي (استراتژي) مربوط مي‌شود. به عنوان مثال فرآيندها و زيرساخت سازماني براي به‌وجود آمدن تناسب استراتژيك با استراتژي كسب و كار در سمت چپ آن طراحي مي‌شوند و به‌طور مشابه، هم‌راستايي آن‌ها توسط استراتژي </a:t>
            </a:r>
            <a:r>
              <a:rPr lang="en-US" sz="2400" dirty="0">
                <a:cs typeface="2  Zar" pitchFamily="2" charset="-78"/>
              </a:rPr>
              <a:t>IT</a:t>
            </a:r>
            <a:r>
              <a:rPr lang="fa-IR" sz="2400" dirty="0">
                <a:cs typeface="2  Zar" pitchFamily="2" charset="-78"/>
              </a:rPr>
              <a:t> كه در سمت راست آن قرار دارد، مورد پشتيباني قرار گيرد.</a:t>
            </a:r>
            <a:r>
              <a:rPr lang="fa-IR" sz="2400" dirty="0">
                <a:solidFill>
                  <a:srgbClr val="FFC000"/>
                </a:solidFill>
                <a:cs typeface="2  Zar" pitchFamily="2" charset="-78"/>
              </a:rPr>
              <a:t> </a:t>
            </a:r>
            <a:r>
              <a:rPr lang="fa-IR" sz="2400" b="1" dirty="0">
                <a:solidFill>
                  <a:srgbClr val="FFC000"/>
                </a:solidFill>
                <a:cs typeface="2  Zar" pitchFamily="2" charset="-78"/>
              </a:rPr>
              <a:t>بعد دوم </a:t>
            </a:r>
            <a:r>
              <a:rPr lang="fa-IR" sz="2400" dirty="0">
                <a:cs typeface="2  Zar" pitchFamily="2" charset="-78"/>
              </a:rPr>
              <a:t>به هم‌راستايي حوزه </a:t>
            </a:r>
            <a:r>
              <a:rPr lang="en-US" sz="2400" dirty="0">
                <a:cs typeface="2  Zar" pitchFamily="2" charset="-78"/>
              </a:rPr>
              <a:t>IT</a:t>
            </a:r>
            <a:r>
              <a:rPr lang="fa-IR" sz="2400" dirty="0">
                <a:cs typeface="2  Zar" pitchFamily="2" charset="-78"/>
              </a:rPr>
              <a:t> (در سمت راست) و حوزه كسب و كار (در سمت چپ) مربوط مي‌شود:</a:t>
            </a:r>
            <a:endParaRPr lang="en-US" sz="2400" dirty="0">
              <a:cs typeface="2  Zar" pitchFamily="2" charset="-78"/>
            </a:endParaRPr>
          </a:p>
          <a:p>
            <a:pPr marL="137160" indent="0" algn="just" rtl="1">
              <a:lnSpc>
                <a:spcPct val="150000"/>
              </a:lnSpc>
              <a:buNone/>
            </a:pPr>
            <a:r>
              <a:rPr lang="fa-IR" sz="2400" dirty="0">
                <a:solidFill>
                  <a:srgbClr val="FFC000"/>
                </a:solidFill>
                <a:cs typeface="2  Zar" pitchFamily="2" charset="-78"/>
              </a:rPr>
              <a:t>الف) </a:t>
            </a:r>
            <a:r>
              <a:rPr lang="fa-IR" sz="2400" dirty="0">
                <a:cs typeface="2  Zar" pitchFamily="2" charset="-78"/>
              </a:rPr>
              <a:t>استراتژي </a:t>
            </a:r>
            <a:r>
              <a:rPr lang="en-US" sz="2400" dirty="0">
                <a:cs typeface="2  Zar" pitchFamily="2" charset="-78"/>
              </a:rPr>
              <a:t>IT</a:t>
            </a:r>
            <a:r>
              <a:rPr lang="fa-IR" sz="2400" dirty="0">
                <a:cs typeface="2  Zar" pitchFamily="2" charset="-78"/>
              </a:rPr>
              <a:t> در حوزه‌هاي خارجي مربوطه با استراتژي كسب وكار (مزيت رقابتي كه در آن انتقال فناوري يا رقابتي كه در آن فناوري، فعال شده است.) هم‌راستا خواهد شد</a:t>
            </a:r>
            <a:r>
              <a:rPr lang="fa-IR" sz="2400" dirty="0" smtClean="0">
                <a:cs typeface="2  Zar" pitchFamily="2" charset="-78"/>
              </a:rPr>
              <a:t>.</a:t>
            </a:r>
            <a:endParaRPr lang="en-US" sz="2400" dirty="0">
              <a:cs typeface="2  Zar" pitchFamily="2" charset="-78"/>
            </a:endParaRPr>
          </a:p>
        </p:txBody>
      </p:sp>
    </p:spTree>
    <p:extLst>
      <p:ext uri="{BB962C8B-B14F-4D97-AF65-F5344CB8AC3E}">
        <p14:creationId xmlns:p14="http://schemas.microsoft.com/office/powerpoint/2010/main" xmlns="" val="70319145"/>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404664"/>
            <a:ext cx="7992888" cy="6192688"/>
          </a:xfrm>
        </p:spPr>
        <p:txBody>
          <a:bodyPr>
            <a:normAutofit/>
          </a:bodyPr>
          <a:lstStyle/>
          <a:p>
            <a:pPr marL="137160" indent="0" algn="just" rtl="1">
              <a:lnSpc>
                <a:spcPct val="150000"/>
              </a:lnSpc>
              <a:buNone/>
            </a:pPr>
            <a:r>
              <a:rPr lang="fa-IR" sz="2400" dirty="0">
                <a:cs typeface="2  Zar" pitchFamily="2" charset="-78"/>
              </a:rPr>
              <a:t>موفقيت استراتژي </a:t>
            </a:r>
            <a:r>
              <a:rPr lang="en-US" sz="2400" dirty="0">
                <a:cs typeface="2  Zar" pitchFamily="2" charset="-78"/>
              </a:rPr>
              <a:t>IT</a:t>
            </a:r>
            <a:r>
              <a:rPr lang="fa-IR" sz="2400" dirty="0">
                <a:cs typeface="2  Zar" pitchFamily="2" charset="-78"/>
              </a:rPr>
              <a:t> به صورت بحراني به توانايي تيم كسب و كار و </a:t>
            </a:r>
            <a:r>
              <a:rPr lang="en-US" sz="2400" dirty="0">
                <a:cs typeface="2  Zar" pitchFamily="2" charset="-78"/>
              </a:rPr>
              <a:t>IT</a:t>
            </a:r>
            <a:r>
              <a:rPr lang="fa-IR" sz="2400" dirty="0">
                <a:cs typeface="2  Zar" pitchFamily="2" charset="-78"/>
              </a:rPr>
              <a:t> در اجراي برنامه استراتژيك بستگي دارد. اجراي كامل و جوامع به (الف) توانايي به كارگيري برنامه كسب و كار به‌طور همه‌جانبه در زمينه برنامه‌هاي كلي كسب و كار و (ب) متمركز شدن تيم برنامه بر شرح جزئيات برنامه كسب و كار در چرخه حيات اجراي برنامه بستگي دارد.</a:t>
            </a:r>
            <a:endParaRPr lang="en-US" sz="2400" dirty="0">
              <a:cs typeface="2  Zar" pitchFamily="2" charset="-78"/>
            </a:endParaRPr>
          </a:p>
          <a:p>
            <a:pPr marL="137160" indent="0" algn="just" rtl="1">
              <a:lnSpc>
                <a:spcPct val="150000"/>
              </a:lnSpc>
              <a:buNone/>
            </a:pPr>
            <a:r>
              <a:rPr lang="fa-IR" sz="2400" dirty="0">
                <a:cs typeface="2  Zar" pitchFamily="2" charset="-78"/>
              </a:rPr>
              <a:t>اجراي همه‌جانبه، استراتژي، توسط اصول مديريت پورتفوليو ياري مي‌شود.</a:t>
            </a:r>
            <a:endParaRPr lang="en-US" sz="2400" dirty="0">
              <a:cs typeface="2  Zar" pitchFamily="2" charset="-78"/>
            </a:endParaRPr>
          </a:p>
          <a:p>
            <a:pPr marL="137160" indent="0" algn="just" rtl="1">
              <a:lnSpc>
                <a:spcPct val="150000"/>
              </a:lnSpc>
              <a:buNone/>
            </a:pPr>
            <a:r>
              <a:rPr lang="fa-IR" sz="2400" dirty="0">
                <a:cs typeface="2  Zar" pitchFamily="2" charset="-78"/>
              </a:rPr>
              <a:t>زمينه مديريت پورتفوليو تضمين خواهد كرد كه استراتژي تخصيص منابع (معيار تصميم در سرمايه‌گذاري) توليد متعادل در بلندمدت و كوتاه مدت و نتايج رشد براي رساندن مزيت رقابتي با ثبات به سازمان را ارائه خواهد كرد</a:t>
            </a:r>
            <a:r>
              <a:rPr lang="fa-IR" sz="2400" dirty="0" smtClean="0">
                <a:cs typeface="2  Zar" pitchFamily="2" charset="-78"/>
              </a:rPr>
              <a:t>.</a:t>
            </a:r>
          </a:p>
          <a:p>
            <a:pPr marL="137160" indent="0" algn="just" rtl="1">
              <a:lnSpc>
                <a:spcPct val="150000"/>
              </a:lnSpc>
              <a:buNone/>
            </a:pPr>
            <a:r>
              <a:rPr lang="fa-IR" sz="2400" dirty="0">
                <a:cs typeface="2  Zar" pitchFamily="2" charset="-78"/>
              </a:rPr>
              <a:t>هم راستايي كسب و كار و </a:t>
            </a:r>
            <a:r>
              <a:rPr lang="en-US" sz="2400" dirty="0">
                <a:cs typeface="2  Zar" pitchFamily="2" charset="-78"/>
              </a:rPr>
              <a:t>IT</a:t>
            </a:r>
            <a:r>
              <a:rPr lang="fa-IR" sz="2400" dirty="0">
                <a:cs typeface="2  Zar" pitchFamily="2" charset="-78"/>
              </a:rPr>
              <a:t> از طريق تسخير و مستندسازي نيازمندي‌هاي كسب و كار توسط </a:t>
            </a:r>
            <a:r>
              <a:rPr lang="en-US" sz="2400" dirty="0">
                <a:cs typeface="2  Zar" pitchFamily="2" charset="-78"/>
              </a:rPr>
              <a:t>IT</a:t>
            </a:r>
            <a:r>
              <a:rPr lang="fa-IR" sz="2400" dirty="0">
                <a:cs typeface="2  Zar" pitchFamily="2" charset="-78"/>
              </a:rPr>
              <a:t>، با تعامل نزديك با مالك كسب و كار برنامه ميسر مي‌شود.</a:t>
            </a:r>
            <a:endParaRPr lang="en-US" sz="2400" dirty="0">
              <a:cs typeface="2  Zar" pitchFamily="2" charset="-78"/>
            </a:endParaRP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1975352529"/>
      </p:ext>
    </p:extLst>
  </p:cSld>
  <p:clrMapOvr>
    <a:masterClrMapping/>
  </p:clrMapOvr>
  <p:transition spd="slow">
    <p:push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836712"/>
            <a:ext cx="8291264" cy="5760640"/>
          </a:xfrm>
        </p:spPr>
        <p:txBody>
          <a:bodyPr>
            <a:normAutofit/>
          </a:bodyPr>
          <a:lstStyle/>
          <a:p>
            <a:pPr marL="137160" indent="0" algn="just" rtl="1">
              <a:lnSpc>
                <a:spcPct val="200000"/>
              </a:lnSpc>
              <a:buNone/>
            </a:pPr>
            <a:r>
              <a:rPr lang="fa-IR" sz="2400" b="1" dirty="0">
                <a:solidFill>
                  <a:srgbClr val="FFC000"/>
                </a:solidFill>
                <a:cs typeface="2  Zar" pitchFamily="2" charset="-78"/>
              </a:rPr>
              <a:t>ب) </a:t>
            </a:r>
            <a:r>
              <a:rPr lang="fa-IR" sz="2400" dirty="0">
                <a:cs typeface="2  Zar" pitchFamily="2" charset="-78"/>
              </a:rPr>
              <a:t>زيرساخت </a:t>
            </a:r>
            <a:r>
              <a:rPr lang="en-US" sz="2400" dirty="0">
                <a:cs typeface="2  Zar" pitchFamily="2" charset="-78"/>
              </a:rPr>
              <a:t>IT</a:t>
            </a:r>
            <a:r>
              <a:rPr lang="fa-IR" sz="2400" dirty="0">
                <a:cs typeface="2  Zar" pitchFamily="2" charset="-78"/>
              </a:rPr>
              <a:t> و فرآيندها در حوزه داخلي مربوطه با زيرساخت سازمان كسب و كار و فرآيندهاي كسب وكار، هم‌راستا خواهد شد (اجراي استراتژي يا برتري خدمات</a:t>
            </a:r>
            <a:r>
              <a:rPr lang="fa-IR" sz="2400" dirty="0" smtClean="0">
                <a:cs typeface="2  Zar" pitchFamily="2" charset="-78"/>
              </a:rPr>
              <a:t>) .</a:t>
            </a:r>
          </a:p>
          <a:p>
            <a:pPr marL="137160" indent="0" algn="just" rtl="1">
              <a:lnSpc>
                <a:spcPct val="200000"/>
              </a:lnSpc>
              <a:buNone/>
            </a:pPr>
            <a:endParaRPr lang="en-US" sz="2400" dirty="0">
              <a:cs typeface="2  Zar" pitchFamily="2" charset="-78"/>
            </a:endParaRPr>
          </a:p>
          <a:p>
            <a:pPr marL="137160" indent="0" algn="just" rtl="1">
              <a:lnSpc>
                <a:spcPct val="200000"/>
              </a:lnSpc>
              <a:buNone/>
            </a:pPr>
            <a:r>
              <a:rPr lang="fa-IR" sz="2400" dirty="0">
                <a:cs typeface="2  Zar" pitchFamily="2" charset="-78"/>
              </a:rPr>
              <a:t>فرآيند همر‌استايي حوزه‌هاي كسب و كار و </a:t>
            </a:r>
            <a:r>
              <a:rPr lang="en-US" sz="2400" dirty="0">
                <a:cs typeface="2  Zar" pitchFamily="2" charset="-78"/>
              </a:rPr>
              <a:t>IT</a:t>
            </a:r>
            <a:r>
              <a:rPr lang="fa-IR" sz="2400" dirty="0">
                <a:cs typeface="2  Zar" pitchFamily="2" charset="-78"/>
              </a:rPr>
              <a:t> را يكپارچه‌سازي كاركردي مي‌نامند. اين مسأله به بنگاه اجازه مي‌دهد محصولات و خدمات خود را متمايز كند.</a:t>
            </a:r>
            <a:endParaRPr lang="en-US" sz="2400" dirty="0">
              <a:cs typeface="2  Zar" pitchFamily="2" charset="-78"/>
            </a:endParaRPr>
          </a:p>
          <a:p>
            <a:pPr marL="137160" indent="0" algn="just" rtl="1">
              <a:lnSpc>
                <a:spcPct val="200000"/>
              </a:lnSpc>
              <a:buNone/>
            </a:pPr>
            <a:r>
              <a:rPr lang="fa-IR" sz="2400" dirty="0">
                <a:cs typeface="2  Zar" pitchFamily="2" charset="-78"/>
              </a:rPr>
              <a:t>هم‌راستايي استراتژيك، يك رويداد نيست؛ بلكه فرآيندي از انطباق و تغيير مستمر است.</a:t>
            </a:r>
            <a:endParaRPr lang="en-US" sz="2400" dirty="0">
              <a:cs typeface="2  Zar" pitchFamily="2" charset="-78"/>
            </a:endParaRPr>
          </a:p>
          <a:p>
            <a:pPr marL="137160" indent="0" algn="just" rtl="1">
              <a:lnSpc>
                <a:spcPct val="200000"/>
              </a:lnSpc>
              <a:buNone/>
            </a:pPr>
            <a:r>
              <a:rPr lang="fa-IR" sz="2400" dirty="0">
                <a:cs typeface="2  Zar" pitchFamily="2" charset="-78"/>
              </a:rPr>
              <a:t> </a:t>
            </a:r>
            <a:endParaRPr lang="en-US" sz="2400" dirty="0">
              <a:cs typeface="2  Zar" pitchFamily="2" charset="-78"/>
            </a:endParaRPr>
          </a:p>
          <a:p>
            <a:pPr marL="137160" indent="0" algn="just">
              <a:lnSpc>
                <a:spcPct val="200000"/>
              </a:lnSpc>
              <a:buNone/>
            </a:pPr>
            <a:endParaRPr lang="en-US" sz="2400" dirty="0">
              <a:cs typeface="2  Zar" pitchFamily="2" charset="-78"/>
            </a:endParaRPr>
          </a:p>
        </p:txBody>
      </p:sp>
    </p:spTree>
    <p:extLst>
      <p:ext uri="{BB962C8B-B14F-4D97-AF65-F5344CB8AC3E}">
        <p14:creationId xmlns:p14="http://schemas.microsoft.com/office/powerpoint/2010/main" xmlns="" val="3158077735"/>
      </p:ext>
    </p:extLst>
  </p:cSld>
  <p:clrMapOvr>
    <a:masterClrMapping/>
  </p:clrMapOvr>
  <mc:AlternateContent xmlns:mc="http://schemas.openxmlformats.org/markup-compatibility/2006">
    <mc:Choice xmlns:p14="http://schemas.microsoft.com/office/powerpoint/2010/main" xmlns=""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76672"/>
            <a:ext cx="8229600" cy="994122"/>
          </a:xfrm>
        </p:spPr>
        <p:txBody>
          <a:bodyPr>
            <a:normAutofit fontScale="90000"/>
          </a:bodyPr>
          <a:lstStyle/>
          <a:p>
            <a:pPr algn="r"/>
            <a:r>
              <a:rPr lang="fa-IR" sz="2400" dirty="0">
                <a:solidFill>
                  <a:srgbClr val="FFC000"/>
                </a:solidFill>
                <a:effectLst/>
                <a:cs typeface="2  Zar" pitchFamily="2" charset="-78"/>
              </a:rPr>
              <a:t>ماهيت پوياي هم‌راستايي استراتژيك</a:t>
            </a:r>
            <a:r>
              <a:rPr lang="en-US" dirty="0">
                <a:effectLst/>
              </a:rPr>
              <a:t/>
            </a:r>
            <a:br>
              <a:rPr lang="en-US" dirty="0">
                <a:effectLst/>
              </a:rPr>
            </a:br>
            <a:endParaRPr lang="en-US" dirty="0"/>
          </a:p>
        </p:txBody>
      </p:sp>
      <p:sp>
        <p:nvSpPr>
          <p:cNvPr id="3" name="Content Placeholder 2"/>
          <p:cNvSpPr>
            <a:spLocks noGrp="1"/>
          </p:cNvSpPr>
          <p:nvPr>
            <p:ph idx="1"/>
          </p:nvPr>
        </p:nvSpPr>
        <p:spPr>
          <a:xfrm>
            <a:off x="395536" y="1196752"/>
            <a:ext cx="8291264" cy="5112608"/>
          </a:xfrm>
        </p:spPr>
        <p:txBody>
          <a:bodyPr>
            <a:normAutofit/>
          </a:bodyPr>
          <a:lstStyle/>
          <a:p>
            <a:pPr marL="137160" indent="0" algn="just" rtl="1">
              <a:lnSpc>
                <a:spcPct val="150000"/>
              </a:lnSpc>
              <a:buNone/>
            </a:pPr>
            <a:r>
              <a:rPr lang="fa-IR" sz="2400" dirty="0">
                <a:cs typeface="2  Zar" pitchFamily="2" charset="-78"/>
              </a:rPr>
              <a:t>عدم انطباق با تغييرات دائمي، دليل اصلي ناكارآمدي هم‌راستايي استراتژيك مي‌باشد علت اين امر عدم درك مناسب از ويژگي‌هاي پوياي هم‌راستايي استراتژيك و مديريت آن‌هاست.</a:t>
            </a:r>
            <a:endParaRPr lang="en-US" sz="2400" dirty="0">
              <a:cs typeface="2  Zar" pitchFamily="2" charset="-78"/>
            </a:endParaRPr>
          </a:p>
          <a:p>
            <a:pPr marL="137160" indent="0" algn="just" rtl="1">
              <a:lnSpc>
                <a:spcPct val="150000"/>
              </a:lnSpc>
              <a:buNone/>
            </a:pPr>
            <a:r>
              <a:rPr lang="fa-IR" sz="2400" dirty="0">
                <a:solidFill>
                  <a:srgbClr val="FFC000"/>
                </a:solidFill>
                <a:cs typeface="2  Zar" pitchFamily="2" charset="-78"/>
              </a:rPr>
              <a:t>سه مرحله از هم‌راستايي استراتژيك </a:t>
            </a:r>
            <a:r>
              <a:rPr lang="fa-IR" sz="2400" dirty="0">
                <a:cs typeface="2  Zar" pitchFamily="2" charset="-78"/>
              </a:rPr>
              <a:t>را نام ببريد:</a:t>
            </a:r>
            <a:endParaRPr lang="en-US" sz="2400" dirty="0">
              <a:cs typeface="2  Zar" pitchFamily="2" charset="-78"/>
            </a:endParaRPr>
          </a:p>
          <a:p>
            <a:pPr marL="137160" lvl="0" indent="0" algn="just" rtl="1">
              <a:lnSpc>
                <a:spcPct val="150000"/>
              </a:lnSpc>
              <a:buNone/>
            </a:pPr>
            <a:r>
              <a:rPr lang="fa-IR" sz="2400" b="1" dirty="0">
                <a:solidFill>
                  <a:srgbClr val="FFC000"/>
                </a:solidFill>
                <a:cs typeface="2  Zar" pitchFamily="2" charset="-78"/>
              </a:rPr>
              <a:t>سطح انفرادي</a:t>
            </a:r>
            <a:r>
              <a:rPr lang="fa-IR" sz="2400" b="1" dirty="0">
                <a:cs typeface="2  Zar" pitchFamily="2" charset="-78"/>
              </a:rPr>
              <a:t>: </a:t>
            </a:r>
            <a:r>
              <a:rPr lang="fa-IR" sz="2400" dirty="0">
                <a:cs typeface="2  Zar" pitchFamily="2" charset="-78"/>
              </a:rPr>
              <a:t>هم‌راستا كردن زيرساخت </a:t>
            </a:r>
            <a:r>
              <a:rPr lang="en-US" sz="2400" dirty="0">
                <a:cs typeface="2  Zar" pitchFamily="2" charset="-78"/>
              </a:rPr>
              <a:t>IT</a:t>
            </a:r>
            <a:r>
              <a:rPr lang="fa-IR" sz="2400" dirty="0">
                <a:cs typeface="2  Zar" pitchFamily="2" charset="-78"/>
              </a:rPr>
              <a:t> با نيازهاي كاربرد نهايي</a:t>
            </a:r>
            <a:endParaRPr lang="en-US" sz="2400" dirty="0">
              <a:cs typeface="2  Zar" pitchFamily="2" charset="-78"/>
            </a:endParaRPr>
          </a:p>
          <a:p>
            <a:pPr marL="137160" lvl="0" indent="0" algn="just" rtl="1">
              <a:lnSpc>
                <a:spcPct val="150000"/>
              </a:lnSpc>
              <a:buNone/>
            </a:pPr>
            <a:r>
              <a:rPr lang="fa-IR" sz="2400" b="1" dirty="0">
                <a:solidFill>
                  <a:srgbClr val="FFC000"/>
                </a:solidFill>
                <a:cs typeface="2  Zar" pitchFamily="2" charset="-78"/>
              </a:rPr>
              <a:t>سطح عملياتي</a:t>
            </a:r>
            <a:r>
              <a:rPr lang="fa-IR" sz="2400" b="1" dirty="0">
                <a:cs typeface="2  Zar" pitchFamily="2" charset="-78"/>
              </a:rPr>
              <a:t>:</a:t>
            </a:r>
            <a:r>
              <a:rPr lang="fa-IR" sz="2400" dirty="0">
                <a:cs typeface="2  Zar" pitchFamily="2" charset="-78"/>
              </a:rPr>
              <a:t> هم‌راستا كردن</a:t>
            </a:r>
            <a:r>
              <a:rPr lang="fa-IR" sz="2400" b="1" dirty="0">
                <a:cs typeface="2  Zar" pitchFamily="2" charset="-78"/>
              </a:rPr>
              <a:t> </a:t>
            </a:r>
            <a:r>
              <a:rPr lang="fa-IR" sz="2400" dirty="0">
                <a:cs typeface="2  Zar" pitchFamily="2" charset="-78"/>
              </a:rPr>
              <a:t>فرآيندهاي كسب و كار و </a:t>
            </a:r>
            <a:r>
              <a:rPr lang="en-US" sz="2400" dirty="0">
                <a:cs typeface="2  Zar" pitchFamily="2" charset="-78"/>
              </a:rPr>
              <a:t>IT</a:t>
            </a:r>
          </a:p>
          <a:p>
            <a:pPr marL="137160" lvl="0" indent="0" algn="just" rtl="1">
              <a:lnSpc>
                <a:spcPct val="150000"/>
              </a:lnSpc>
              <a:buNone/>
            </a:pPr>
            <a:r>
              <a:rPr lang="fa-IR" sz="2400" b="1" dirty="0">
                <a:cs typeface="2  Zar" pitchFamily="2" charset="-78"/>
              </a:rPr>
              <a:t> </a:t>
            </a:r>
            <a:r>
              <a:rPr lang="fa-IR" sz="2400" b="1" dirty="0">
                <a:solidFill>
                  <a:srgbClr val="FFC000"/>
                </a:solidFill>
                <a:cs typeface="2  Zar" pitchFamily="2" charset="-78"/>
              </a:rPr>
              <a:t>سطح استراتژيك</a:t>
            </a:r>
            <a:r>
              <a:rPr lang="fa-IR" sz="2400" b="1" dirty="0">
                <a:cs typeface="2  Zar" pitchFamily="2" charset="-78"/>
              </a:rPr>
              <a:t>:</a:t>
            </a:r>
            <a:r>
              <a:rPr lang="fa-IR" sz="2400" dirty="0">
                <a:cs typeface="2  Zar" pitchFamily="2" charset="-78"/>
              </a:rPr>
              <a:t> هم‌راستا كردن استراتژي‌هاي كسب و كار و </a:t>
            </a:r>
            <a:r>
              <a:rPr lang="en-US" sz="2400" dirty="0">
                <a:cs typeface="2  Zar" pitchFamily="2" charset="-78"/>
              </a:rPr>
              <a:t>IT</a:t>
            </a: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2581602338"/>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908720"/>
            <a:ext cx="8291264" cy="5400640"/>
          </a:xfrm>
        </p:spPr>
        <p:txBody>
          <a:bodyPr>
            <a:normAutofit/>
          </a:bodyPr>
          <a:lstStyle/>
          <a:p>
            <a:pPr marL="137160" indent="0" algn="just" rtl="1">
              <a:lnSpc>
                <a:spcPct val="200000"/>
              </a:lnSpc>
              <a:buNone/>
            </a:pPr>
            <a:r>
              <a:rPr lang="fa-IR" sz="2400" dirty="0">
                <a:cs typeface="2  Zar" pitchFamily="2" charset="-78"/>
              </a:rPr>
              <a:t>در هر مرحله، عناصر (يا متغيرهاي) </a:t>
            </a:r>
            <a:r>
              <a:rPr lang="en-US" sz="2400" dirty="0">
                <a:cs typeface="2  Zar" pitchFamily="2" charset="-78"/>
              </a:rPr>
              <a:t>IT</a:t>
            </a:r>
            <a:r>
              <a:rPr lang="fa-IR" sz="2400" dirty="0">
                <a:cs typeface="2  Zar" pitchFamily="2" charset="-78"/>
              </a:rPr>
              <a:t> و كسب و كار، همچون ارگانيزم‌هاي زنده در يك اكوسيستم، با تغيير كسب وكار و شرايط محيطي </a:t>
            </a:r>
            <a:r>
              <a:rPr lang="en-US" sz="2400" dirty="0">
                <a:cs typeface="2  Zar" pitchFamily="2" charset="-78"/>
              </a:rPr>
              <a:t>IT</a:t>
            </a:r>
            <a:r>
              <a:rPr lang="fa-IR" sz="2400" dirty="0">
                <a:cs typeface="2  Zar" pitchFamily="2" charset="-78"/>
              </a:rPr>
              <a:t>، تكامل مي‌يابند. اما از آنجايي كه هر سطح، به سطح ديگر وابسته است؛ لذا تغيير عناصر در يك سطح، روي عناصر موجود در ديگر سطوح نيز اثرگذار است.</a:t>
            </a:r>
            <a:endParaRPr lang="en-US" sz="2400" dirty="0">
              <a:cs typeface="2  Zar" pitchFamily="2" charset="-78"/>
            </a:endParaRPr>
          </a:p>
          <a:p>
            <a:pPr marL="137160" indent="0" algn="just" rtl="1">
              <a:lnSpc>
                <a:spcPct val="200000"/>
              </a:lnSpc>
              <a:buNone/>
            </a:pPr>
            <a:r>
              <a:rPr lang="fa-IR" sz="2400" dirty="0">
                <a:cs typeface="2  Zar" pitchFamily="2" charset="-78"/>
              </a:rPr>
              <a:t>اين بدان معناست كه هم‌راستايي استراتژيك داراي عليت چندجهتي در ميان سطوح و در بين سطوح است.</a:t>
            </a:r>
            <a:endParaRPr lang="en-US" sz="2400" dirty="0">
              <a:cs typeface="2  Zar" pitchFamily="2" charset="-78"/>
            </a:endParaRP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352596404"/>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404664"/>
            <a:ext cx="7632848" cy="1156990"/>
          </a:xfrm>
        </p:spPr>
        <p:txBody>
          <a:bodyPr>
            <a:noAutofit/>
          </a:bodyPr>
          <a:lstStyle/>
          <a:p>
            <a:pPr algn="r" rtl="1">
              <a:lnSpc>
                <a:spcPct val="150000"/>
              </a:lnSpc>
            </a:pPr>
            <a:r>
              <a:rPr lang="en-US" sz="2400" dirty="0" err="1">
                <a:effectLst/>
                <a:cs typeface="2  Zar" pitchFamily="2" charset="-78"/>
              </a:rPr>
              <a:t>Benbya</a:t>
            </a:r>
            <a:r>
              <a:rPr lang="fa-IR" sz="2400" dirty="0">
                <a:effectLst/>
                <a:cs typeface="2  Zar" pitchFamily="2" charset="-78"/>
              </a:rPr>
              <a:t> و </a:t>
            </a:r>
            <a:r>
              <a:rPr lang="en-US" sz="2400" dirty="0" err="1">
                <a:effectLst/>
                <a:cs typeface="2  Zar" pitchFamily="2" charset="-78"/>
              </a:rPr>
              <a:t>McKelvery</a:t>
            </a:r>
            <a:r>
              <a:rPr lang="fa-IR" sz="2400" dirty="0">
                <a:effectLst/>
                <a:cs typeface="2  Zar" pitchFamily="2" charset="-78"/>
              </a:rPr>
              <a:t> (</a:t>
            </a:r>
            <a:r>
              <a:rPr lang="en-US" sz="2400" dirty="0">
                <a:effectLst/>
                <a:cs typeface="2  Zar" pitchFamily="2" charset="-78"/>
              </a:rPr>
              <a:t>2006</a:t>
            </a:r>
            <a:r>
              <a:rPr lang="fa-IR" sz="2400" dirty="0">
                <a:effectLst/>
                <a:cs typeface="2  Zar" pitchFamily="2" charset="-78"/>
              </a:rPr>
              <a:t>) </a:t>
            </a:r>
            <a:r>
              <a:rPr lang="fa-IR" sz="2400" dirty="0">
                <a:solidFill>
                  <a:srgbClr val="FFC000"/>
                </a:solidFill>
                <a:effectLst/>
                <a:cs typeface="2  Zar" pitchFamily="2" charset="-78"/>
              </a:rPr>
              <a:t>پنج رويكرد </a:t>
            </a:r>
            <a:r>
              <a:rPr lang="fa-IR" sz="2400" dirty="0">
                <a:effectLst/>
                <a:cs typeface="2  Zar" pitchFamily="2" charset="-78"/>
              </a:rPr>
              <a:t>زير را براي بهبود </a:t>
            </a:r>
            <a:r>
              <a:rPr lang="fa-IR" sz="2400" dirty="0" smtClean="0">
                <a:effectLst/>
                <a:cs typeface="2  Zar" pitchFamily="2" charset="-78"/>
              </a:rPr>
              <a:t>اثربخشي </a:t>
            </a:r>
            <a:r>
              <a:rPr lang="fa-IR" sz="2400" dirty="0">
                <a:effectLst/>
                <a:cs typeface="2  Zar" pitchFamily="2" charset="-78"/>
              </a:rPr>
              <a:t>اين انطباق پيشنهاد مي‌كنند: </a:t>
            </a:r>
            <a:r>
              <a:rPr lang="en-US" sz="2400" dirty="0">
                <a:effectLst/>
                <a:cs typeface="2  Zar" pitchFamily="2" charset="-78"/>
              </a:rPr>
              <a:t/>
            </a:r>
            <a:br>
              <a:rPr lang="en-US" sz="2400" dirty="0">
                <a:effectLst/>
                <a:cs typeface="2  Zar" pitchFamily="2" charset="-78"/>
              </a:rPr>
            </a:br>
            <a:endParaRPr lang="en-US" sz="2400" dirty="0">
              <a:cs typeface="2  Zar" pitchFamily="2" charset="-78"/>
            </a:endParaRPr>
          </a:p>
        </p:txBody>
      </p:sp>
      <p:sp>
        <p:nvSpPr>
          <p:cNvPr id="3" name="Content Placeholder 2"/>
          <p:cNvSpPr>
            <a:spLocks noGrp="1"/>
          </p:cNvSpPr>
          <p:nvPr>
            <p:ph idx="1"/>
          </p:nvPr>
        </p:nvSpPr>
        <p:spPr>
          <a:xfrm>
            <a:off x="467544" y="1844824"/>
            <a:ext cx="8229600" cy="4709160"/>
          </a:xfrm>
        </p:spPr>
        <p:txBody>
          <a:bodyPr>
            <a:normAutofit/>
          </a:bodyPr>
          <a:lstStyle/>
          <a:p>
            <a:pPr marL="137160" indent="0" algn="just" rtl="1">
              <a:lnSpc>
                <a:spcPct val="150000"/>
              </a:lnSpc>
              <a:buNone/>
            </a:pPr>
            <a:r>
              <a:rPr lang="fa-IR" sz="2400" b="1" dirty="0">
                <a:solidFill>
                  <a:srgbClr val="FFC000"/>
                </a:solidFill>
                <a:cs typeface="2  Zar" pitchFamily="2" charset="-78"/>
              </a:rPr>
              <a:t>1ـ تقويت انحراف</a:t>
            </a:r>
            <a:r>
              <a:rPr lang="fa-IR" sz="2400" b="1" dirty="0">
                <a:cs typeface="2  Zar" pitchFamily="2" charset="-78"/>
              </a:rPr>
              <a:t>: </a:t>
            </a:r>
            <a:r>
              <a:rPr lang="fa-IR" sz="2400" dirty="0">
                <a:cs typeface="2  Zar" pitchFamily="2" charset="-78"/>
              </a:rPr>
              <a:t>تكامكل توأمان، هم‌راستايي </a:t>
            </a:r>
            <a:r>
              <a:rPr lang="en-US" sz="2400" dirty="0">
                <a:cs typeface="2  Zar" pitchFamily="2" charset="-78"/>
              </a:rPr>
              <a:t>IS</a:t>
            </a:r>
            <a:r>
              <a:rPr lang="fa-IR" sz="2400" dirty="0">
                <a:cs typeface="2  Zar" pitchFamily="2" charset="-78"/>
              </a:rPr>
              <a:t> را به بازخورد مثبتي سوق مي‌دهد كه مطابق با گفته‌هاي </a:t>
            </a:r>
            <a:r>
              <a:rPr lang="en-US" sz="2400" dirty="0" err="1">
                <a:cs typeface="2  Zar" pitchFamily="2" charset="-78"/>
              </a:rPr>
              <a:t>Benbya</a:t>
            </a:r>
            <a:r>
              <a:rPr lang="fa-IR" sz="2400" dirty="0">
                <a:cs typeface="2  Zar" pitchFamily="2" charset="-78"/>
              </a:rPr>
              <a:t> و </a:t>
            </a:r>
            <a:r>
              <a:rPr lang="en-US" sz="2400" dirty="0" err="1">
                <a:cs typeface="2  Zar" pitchFamily="2" charset="-78"/>
              </a:rPr>
              <a:t>McKelvery</a:t>
            </a:r>
            <a:r>
              <a:rPr lang="fa-IR" sz="2400" dirty="0">
                <a:cs typeface="2  Zar" pitchFamily="2" charset="-78"/>
              </a:rPr>
              <a:t> (</a:t>
            </a:r>
            <a:r>
              <a:rPr lang="en-US" sz="2400" dirty="0">
                <a:cs typeface="2  Zar" pitchFamily="2" charset="-78"/>
              </a:rPr>
              <a:t>2006</a:t>
            </a:r>
            <a:r>
              <a:rPr lang="fa-IR" sz="2400" dirty="0">
                <a:cs typeface="2  Zar" pitchFamily="2" charset="-78"/>
              </a:rPr>
              <a:t>) معادل با تقويت انحراف پنداشته مي‌شود. كسب و كار در پاسخ به محيط رقابتي، از خلاقيت‌هاي حياتي </a:t>
            </a:r>
            <a:r>
              <a:rPr lang="en-US" sz="2400" dirty="0">
                <a:cs typeface="2  Zar" pitchFamily="2" charset="-78"/>
              </a:rPr>
              <a:t>IT</a:t>
            </a:r>
            <a:r>
              <a:rPr lang="fa-IR" sz="2400" dirty="0">
                <a:cs typeface="2  Zar" pitchFamily="2" charset="-78"/>
              </a:rPr>
              <a:t> براي دستيابي به مزيت رقابتي، پشتيباني مي‌كند. علاوه‌بر آن، شركاي تجاري به كمك </a:t>
            </a:r>
            <a:r>
              <a:rPr lang="en-US" sz="2400" dirty="0">
                <a:cs typeface="2  Zar" pitchFamily="2" charset="-78"/>
              </a:rPr>
              <a:t>IT</a:t>
            </a:r>
            <a:r>
              <a:rPr lang="fa-IR" sz="2400" dirty="0">
                <a:cs typeface="2  Zar" pitchFamily="2" charset="-78"/>
              </a:rPr>
              <a:t> به انتخاب و ارائه زيرساخت انطباقي مي پردازند نا در برابر نيازهاي كاربران (در سطح انفرادي) پاسخ‌گو باشند. اين فرآيندهاي پايين به بالاي خودسازمان‌ده و ظهور يافته، ساختارها و فرآيندهاي بسيار مهمي را خلق خواهند كرد كه براي بهره‌برداري بيشتر </a:t>
            </a:r>
            <a:r>
              <a:rPr lang="en-US" sz="2400" dirty="0">
                <a:cs typeface="2  Zar" pitchFamily="2" charset="-78"/>
              </a:rPr>
              <a:t>IT</a:t>
            </a:r>
            <a:r>
              <a:rPr lang="fa-IR" sz="2400" dirty="0">
                <a:cs typeface="2  Zar" pitchFamily="2" charset="-78"/>
              </a:rPr>
              <a:t> مناسب هستند. </a:t>
            </a:r>
            <a:endParaRPr lang="en-US" sz="2400" dirty="0">
              <a:cs typeface="2  Zar" pitchFamily="2" charset="-78"/>
            </a:endParaRPr>
          </a:p>
        </p:txBody>
      </p:sp>
    </p:spTree>
    <p:extLst>
      <p:ext uri="{BB962C8B-B14F-4D97-AF65-F5344CB8AC3E}">
        <p14:creationId xmlns:p14="http://schemas.microsoft.com/office/powerpoint/2010/main" xmlns="" val="3036432950"/>
      </p:ext>
    </p:extLst>
  </p:cSld>
  <p:clrMapOvr>
    <a:masterClrMapping/>
  </p:clrMapOvr>
  <p:transition spd="slow">
    <p:cove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764704"/>
            <a:ext cx="8219256" cy="5544656"/>
          </a:xfrm>
        </p:spPr>
        <p:txBody>
          <a:bodyPr>
            <a:normAutofit/>
          </a:bodyPr>
          <a:lstStyle/>
          <a:p>
            <a:pPr marL="137160" indent="0" algn="just" rtl="1">
              <a:lnSpc>
                <a:spcPct val="200000"/>
              </a:lnSpc>
              <a:buNone/>
            </a:pPr>
            <a:r>
              <a:rPr lang="en-US" sz="2400" dirty="0" err="1">
                <a:cs typeface="2  Zar" pitchFamily="2" charset="-78"/>
              </a:rPr>
              <a:t>Benbya</a:t>
            </a:r>
            <a:r>
              <a:rPr lang="fa-IR" sz="2400" dirty="0">
                <a:cs typeface="2  Zar" pitchFamily="2" charset="-78"/>
              </a:rPr>
              <a:t> و </a:t>
            </a:r>
            <a:r>
              <a:rPr lang="en-US" sz="2400" dirty="0" err="1">
                <a:cs typeface="2  Zar" pitchFamily="2" charset="-78"/>
              </a:rPr>
              <a:t>McKelvery</a:t>
            </a:r>
            <a:r>
              <a:rPr lang="fa-IR" sz="2400" dirty="0">
                <a:cs typeface="2  Zar" pitchFamily="2" charset="-78"/>
              </a:rPr>
              <a:t> (</a:t>
            </a:r>
            <a:r>
              <a:rPr lang="en-US" sz="2400" dirty="0">
                <a:cs typeface="2  Zar" pitchFamily="2" charset="-78"/>
              </a:rPr>
              <a:t>2006</a:t>
            </a:r>
            <a:r>
              <a:rPr lang="fa-IR" sz="2400" dirty="0">
                <a:cs typeface="2  Zar" pitchFamily="2" charset="-78"/>
              </a:rPr>
              <a:t>) اين پديد ه را يك بازخورد مثبت خود سازمان يافته به هم‌راستايي </a:t>
            </a:r>
            <a:r>
              <a:rPr lang="en-US" sz="2400" dirty="0">
                <a:cs typeface="2  Zar" pitchFamily="2" charset="-78"/>
              </a:rPr>
              <a:t>IS</a:t>
            </a:r>
            <a:r>
              <a:rPr lang="fa-IR" sz="2400" dirty="0">
                <a:cs typeface="2  Zar" pitchFamily="2" charset="-78"/>
              </a:rPr>
              <a:t> مي‌نامند كه به‌وسيله‌ي آن، </a:t>
            </a:r>
            <a:r>
              <a:rPr lang="en-US" sz="2400" dirty="0">
                <a:cs typeface="2  Zar" pitchFamily="2" charset="-78"/>
              </a:rPr>
              <a:t>IS</a:t>
            </a:r>
            <a:r>
              <a:rPr lang="fa-IR" sz="2400" dirty="0">
                <a:cs typeface="2  Zar" pitchFamily="2" charset="-78"/>
              </a:rPr>
              <a:t> و كاربراننهايي مارپيچ توسعه را (به‌صورتي) كه در مدل توسعه حلزوني (مارپيچي) نرم‌افزار سال (1988) </a:t>
            </a:r>
            <a:r>
              <a:rPr lang="en-US" sz="2400" dirty="0">
                <a:cs typeface="2  Zar" pitchFamily="2" charset="-78"/>
              </a:rPr>
              <a:t>Boehm</a:t>
            </a:r>
            <a:r>
              <a:rPr lang="fa-IR" sz="2400" dirty="0">
                <a:cs typeface="2  Zar" pitchFamily="2" charset="-78"/>
              </a:rPr>
              <a:t> آمده است) ايجاد مي‌كنند و در آن تصوير اوليه بازخورد كاربر نهايي مي‌تواند به سرعت و به‌صورت مارپيچي (نمونه‌سازي اوليه تكراري و بازخورد كاربر براي انطباق جهت تغيير) بهع عملكرد پويا و جديد كه در زيرساخت </a:t>
            </a:r>
            <a:r>
              <a:rPr lang="en-US" sz="2400" dirty="0">
                <a:cs typeface="2  Zar" pitchFamily="2" charset="-78"/>
              </a:rPr>
              <a:t>IT</a:t>
            </a:r>
            <a:r>
              <a:rPr lang="fa-IR" sz="2400" dirty="0">
                <a:cs typeface="2  Zar" pitchFamily="2" charset="-78"/>
              </a:rPr>
              <a:t> جاسازي شده، تبديل شود.</a:t>
            </a:r>
            <a:endParaRPr lang="en-US" sz="2400" dirty="0">
              <a:cs typeface="2  Zar" pitchFamily="2" charset="-78"/>
            </a:endParaRPr>
          </a:p>
          <a:p>
            <a:pPr marL="137160" indent="0" algn="just" rtl="1">
              <a:lnSpc>
                <a:spcPct val="200000"/>
              </a:lnSpc>
              <a:buNone/>
            </a:pPr>
            <a:endParaRPr lang="en-US" sz="2400" dirty="0">
              <a:cs typeface="2  Zar" pitchFamily="2" charset="-78"/>
            </a:endParaRPr>
          </a:p>
        </p:txBody>
      </p:sp>
    </p:spTree>
    <p:extLst>
      <p:ext uri="{BB962C8B-B14F-4D97-AF65-F5344CB8AC3E}">
        <p14:creationId xmlns:p14="http://schemas.microsoft.com/office/powerpoint/2010/main" xmlns="" val="3322677752"/>
      </p:ext>
    </p:extLst>
  </p:cSld>
  <p:clrMapOvr>
    <a:masterClrMapping/>
  </p:clrMapOvr>
  <p:transition spd="slow">
    <p:wip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8636"/>
            <a:ext cx="7920880" cy="1143000"/>
          </a:xfrm>
        </p:spPr>
        <p:txBody>
          <a:bodyPr>
            <a:normAutofit/>
          </a:bodyPr>
          <a:lstStyle/>
          <a:p>
            <a:pPr algn="r"/>
            <a:r>
              <a:rPr lang="fa-IR" sz="2800" dirty="0">
                <a:solidFill>
                  <a:srgbClr val="FFC000"/>
                </a:solidFill>
                <a:effectLst/>
                <a:cs typeface="2  Zar" pitchFamily="2" charset="-78"/>
              </a:rPr>
              <a:t>2ـ مديريت از طريق اعمال تنش: </a:t>
            </a:r>
            <a:endParaRPr lang="en-US" sz="2800" dirty="0">
              <a:solidFill>
                <a:srgbClr val="FFC000"/>
              </a:solidFill>
              <a:cs typeface="2  Zar" pitchFamily="2" charset="-78"/>
            </a:endParaRPr>
          </a:p>
        </p:txBody>
      </p:sp>
      <p:sp>
        <p:nvSpPr>
          <p:cNvPr id="3" name="Content Placeholder 2"/>
          <p:cNvSpPr>
            <a:spLocks noGrp="1"/>
          </p:cNvSpPr>
          <p:nvPr>
            <p:ph idx="1"/>
          </p:nvPr>
        </p:nvSpPr>
        <p:spPr>
          <a:xfrm>
            <a:off x="251520" y="1052736"/>
            <a:ext cx="8363272" cy="5328592"/>
          </a:xfrm>
        </p:spPr>
        <p:txBody>
          <a:bodyPr>
            <a:normAutofit lnSpcReduction="10000"/>
          </a:bodyPr>
          <a:lstStyle/>
          <a:p>
            <a:pPr marL="137160" indent="0" algn="just" rtl="1">
              <a:lnSpc>
                <a:spcPct val="150000"/>
              </a:lnSpc>
              <a:buNone/>
            </a:pPr>
            <a:r>
              <a:rPr lang="fa-IR" sz="2400" dirty="0">
                <a:cs typeface="2  Zar" pitchFamily="2" charset="-78"/>
              </a:rPr>
              <a:t>در اينجا از اعمال تنش به عنوان وسيله‌اي براي انگيختن پويايي در مسأله توأمان استفاده مي‌شود.</a:t>
            </a:r>
            <a:endParaRPr lang="en-US" sz="2400" dirty="0">
              <a:cs typeface="2  Zar" pitchFamily="2" charset="-78"/>
            </a:endParaRPr>
          </a:p>
          <a:p>
            <a:pPr marL="137160" indent="0" algn="just" rtl="1">
              <a:lnSpc>
                <a:spcPct val="150000"/>
              </a:lnSpc>
              <a:buNone/>
            </a:pPr>
            <a:r>
              <a:rPr lang="en-US" sz="2400" dirty="0" err="1">
                <a:cs typeface="2  Zar" pitchFamily="2" charset="-78"/>
              </a:rPr>
              <a:t>Benbya</a:t>
            </a:r>
            <a:r>
              <a:rPr lang="fa-IR" sz="2400" dirty="0">
                <a:cs typeface="2  Zar" pitchFamily="2" charset="-78"/>
              </a:rPr>
              <a:t> و </a:t>
            </a:r>
            <a:r>
              <a:rPr lang="en-US" sz="2400" dirty="0" err="1">
                <a:cs typeface="2  Zar" pitchFamily="2" charset="-78"/>
              </a:rPr>
              <a:t>McKelvery</a:t>
            </a:r>
            <a:r>
              <a:rPr lang="fa-IR" sz="2400" dirty="0">
                <a:cs typeface="2  Zar" pitchFamily="2" charset="-78"/>
              </a:rPr>
              <a:t> (</a:t>
            </a:r>
            <a:r>
              <a:rPr lang="en-US" sz="2400" dirty="0">
                <a:cs typeface="2  Zar" pitchFamily="2" charset="-78"/>
              </a:rPr>
              <a:t>2006</a:t>
            </a:r>
            <a:r>
              <a:rPr lang="fa-IR" sz="2400" dirty="0">
                <a:cs typeface="2  Zar" pitchFamily="2" charset="-78"/>
              </a:rPr>
              <a:t>) اعلام كردند كه اين پويايي، هم‌راستايي </a:t>
            </a:r>
            <a:r>
              <a:rPr lang="en-US" sz="2400" dirty="0">
                <a:cs typeface="2  Zar" pitchFamily="2" charset="-78"/>
              </a:rPr>
              <a:t>IS</a:t>
            </a:r>
            <a:r>
              <a:rPr lang="fa-IR" sz="2400" dirty="0">
                <a:cs typeface="2  Zar" pitchFamily="2" charset="-78"/>
              </a:rPr>
              <a:t> را در هر مرحله، بهينه خواهد كرد به عنوان مثال، آن‌ها ادعا كردند كه انطباق تكامل توأمان هم‌سو با </a:t>
            </a:r>
            <a:r>
              <a:rPr lang="en-US" sz="2400" dirty="0">
                <a:cs typeface="2  Zar" pitchFamily="2" charset="-78"/>
              </a:rPr>
              <a:t>IS</a:t>
            </a:r>
            <a:r>
              <a:rPr lang="fa-IR" sz="2400" dirty="0">
                <a:cs typeface="2  Zar" pitchFamily="2" charset="-78"/>
              </a:rPr>
              <a:t> هنگامي نتيجه خواهد داد كه عامل تنش، توسط مديريت و به واسطه تعهد نمديريت و انتظارات </a:t>
            </a:r>
            <a:r>
              <a:rPr lang="en-US" sz="2400" dirty="0">
                <a:cs typeface="2  Zar" pitchFamily="2" charset="-78"/>
              </a:rPr>
              <a:t>IT</a:t>
            </a:r>
            <a:r>
              <a:rPr lang="fa-IR" sz="2400" dirty="0">
                <a:cs typeface="2  Zar" pitchFamily="2" charset="-78"/>
              </a:rPr>
              <a:t> از يك سو و رابطه قوي بين </a:t>
            </a:r>
            <a:r>
              <a:rPr lang="en-US" sz="2400" dirty="0">
                <a:cs typeface="2  Zar" pitchFamily="2" charset="-78"/>
              </a:rPr>
              <a:t>IT</a:t>
            </a:r>
            <a:r>
              <a:rPr lang="fa-IR" sz="2400" dirty="0">
                <a:cs typeface="2  Zar" pitchFamily="2" charset="-78"/>
              </a:rPr>
              <a:t> و كسب و كار از سويي ديگر اعمال شود. از آنجايي كه اين تنش، تلاش براي بهبود اين تناسب را دنبال مي‌كند، درست مثل زرست‌شناسي كه در آن مارپيچ‌ها بازخورد مثبتي را نمايان مي‌كنند و نظمي خودجوش را به شكل ساختارهاي فراكتالي توليد مي‌كنند ـ آن‌ها نيز سادگي عميق در انطباق تكامل توأمان را ادعا مي‌كنند.</a:t>
            </a:r>
            <a:endParaRPr lang="en-US" sz="2400" dirty="0">
              <a:cs typeface="2  Zar" pitchFamily="2" charset="-78"/>
            </a:endParaRP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2959674156"/>
      </p:ext>
    </p:extLst>
  </p:cSld>
  <p:clrMapOvr>
    <a:masterClrMapping/>
  </p:clrMapOvr>
  <p:transition spd="slow">
    <p:randomBar dir="ver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8229600" cy="1143000"/>
          </a:xfrm>
        </p:spPr>
        <p:txBody>
          <a:bodyPr>
            <a:normAutofit/>
          </a:bodyPr>
          <a:lstStyle/>
          <a:p>
            <a:pPr algn="r" rtl="1"/>
            <a:r>
              <a:rPr lang="fa-IR" sz="2800" dirty="0">
                <a:solidFill>
                  <a:srgbClr val="FFC000"/>
                </a:solidFill>
                <a:effectLst/>
                <a:cs typeface="2  Zar" pitchFamily="2" charset="-78"/>
              </a:rPr>
              <a:t>3ـ پيچيدگي لازم: </a:t>
            </a:r>
            <a:endParaRPr lang="en-US" sz="2800" dirty="0">
              <a:solidFill>
                <a:srgbClr val="FFC000"/>
              </a:solidFill>
              <a:cs typeface="2  Zar" pitchFamily="2" charset="-78"/>
            </a:endParaRPr>
          </a:p>
        </p:txBody>
      </p:sp>
      <p:sp>
        <p:nvSpPr>
          <p:cNvPr id="3" name="Content Placeholder 2"/>
          <p:cNvSpPr>
            <a:spLocks noGrp="1"/>
          </p:cNvSpPr>
          <p:nvPr>
            <p:ph idx="1"/>
          </p:nvPr>
        </p:nvSpPr>
        <p:spPr>
          <a:xfrm>
            <a:off x="251520" y="908720"/>
            <a:ext cx="8640960" cy="5688632"/>
          </a:xfrm>
        </p:spPr>
        <p:txBody>
          <a:bodyPr>
            <a:noAutofit/>
          </a:bodyPr>
          <a:lstStyle/>
          <a:p>
            <a:pPr marL="137160" indent="0" algn="just" rtl="1">
              <a:lnSpc>
                <a:spcPct val="150000"/>
              </a:lnSpc>
              <a:buNone/>
            </a:pPr>
            <a:r>
              <a:rPr lang="fa-IR" sz="2400" dirty="0">
                <a:cs typeface="2  Zar" pitchFamily="2" charset="-78"/>
              </a:rPr>
              <a:t>سازمان‌ها بايد تا حدودي آزادي داخلي را در قالب توانايي‌هاي سازماني و </a:t>
            </a:r>
            <a:r>
              <a:rPr lang="en-US" sz="2400" dirty="0">
                <a:cs typeface="2  Zar" pitchFamily="2" charset="-78"/>
              </a:rPr>
              <a:t>IS</a:t>
            </a:r>
            <a:r>
              <a:rPr lang="fa-IR" sz="2400" dirty="0">
                <a:cs typeface="2  Zar" pitchFamily="2" charset="-78"/>
              </a:rPr>
              <a:t> توسعه دهند. اين توانايي‌ها، به شركت امكان مي‌دهند پاسخ‌گوي سطوحي از پيچيدگي‌هاي خارجي كسب و كار و </a:t>
            </a:r>
            <a:r>
              <a:rPr lang="en-US" sz="2400" dirty="0">
                <a:cs typeface="2  Zar" pitchFamily="2" charset="-78"/>
              </a:rPr>
              <a:t>IS</a:t>
            </a:r>
            <a:r>
              <a:rPr lang="fa-IR" sz="2400" dirty="0">
                <a:cs typeface="2  Zar" pitchFamily="2" charset="-78"/>
              </a:rPr>
              <a:t> باشد، كه ممكن است در حال تغيير باشند. آن‌ها در اين شرايط ادعا مي‌كنند كه تئوري فاقد مقياس، حداقل تلاش در مورد اين موضوع به‌كار خواهد رفت و دو دليل براي آن ذكر مي‌كنند: اول آن </a:t>
            </a:r>
            <a:r>
              <a:rPr lang="fa-IR" sz="2400">
                <a:cs typeface="2  Zar" pitchFamily="2" charset="-78"/>
              </a:rPr>
              <a:t>كه </a:t>
            </a:r>
            <a:r>
              <a:rPr lang="fa-IR" sz="2400" smtClean="0">
                <a:cs typeface="2  Zar" pitchFamily="2" charset="-78"/>
              </a:rPr>
              <a:t>شركتها </a:t>
            </a:r>
            <a:r>
              <a:rPr lang="fa-IR" sz="2400" dirty="0">
                <a:cs typeface="2  Zar" pitchFamily="2" charset="-78"/>
              </a:rPr>
              <a:t>به دنبال توانمندي‌هاي داخلي كافي هستند تا در برابر كسب و كار خارجي، پاسخ‌گو، باشند. دوم آن كه آن‌ها فقط سطح حداقل نياز مربوط به درجات آزادي خارجي را فرا مي‌گيرند. اما </a:t>
            </a:r>
            <a:r>
              <a:rPr lang="en-US" sz="2400" dirty="0" err="1">
                <a:cs typeface="2  Zar" pitchFamily="2" charset="-78"/>
              </a:rPr>
              <a:t>Benbya</a:t>
            </a:r>
            <a:r>
              <a:rPr lang="fa-IR" sz="2400" dirty="0">
                <a:cs typeface="2  Zar" pitchFamily="2" charset="-78"/>
              </a:rPr>
              <a:t> و </a:t>
            </a:r>
            <a:r>
              <a:rPr lang="en-US" sz="2400" dirty="0" err="1">
                <a:cs typeface="2  Zar" pitchFamily="2" charset="-78"/>
              </a:rPr>
              <a:t>McKelvery</a:t>
            </a:r>
            <a:r>
              <a:rPr lang="fa-IR" sz="2400" dirty="0">
                <a:cs typeface="2  Zar" pitchFamily="2" charset="-78"/>
              </a:rPr>
              <a:t> (</a:t>
            </a:r>
            <a:r>
              <a:rPr lang="en-US" sz="2400" dirty="0">
                <a:cs typeface="2  Zar" pitchFamily="2" charset="-78"/>
              </a:rPr>
              <a:t>2006</a:t>
            </a:r>
            <a:r>
              <a:rPr lang="fa-IR" sz="2400" dirty="0">
                <a:cs typeface="2  Zar" pitchFamily="2" charset="-78"/>
              </a:rPr>
              <a:t>) متذكر مي‌شوند كه در حقيقت، براساس ديگر كارهاي تحقيقاتي انجام شده، عكس اين قضيه، صادق است؛ چرا كه به‌نظر مي‌رسد شركت‌ها در به‌كارگيري حداقل ميزان تلاش، مشكل دارند. اين مسأله به‌طر جدي به </a:t>
            </a:r>
            <a:r>
              <a:rPr lang="fa-IR" sz="2400" dirty="0" smtClean="0">
                <a:cs typeface="2  Zar" pitchFamily="2" charset="-78"/>
              </a:rPr>
              <a:t>پيچيده‌تر </a:t>
            </a:r>
            <a:r>
              <a:rPr lang="fa-IR" sz="2400" dirty="0">
                <a:cs typeface="2  Zar" pitchFamily="2" charset="-78"/>
              </a:rPr>
              <a:t>شدن مشكل عدم هم‌راستايي منجر مي‌شود.</a:t>
            </a:r>
            <a:endParaRPr lang="en-US" sz="2400" dirty="0">
              <a:cs typeface="2  Zar" pitchFamily="2" charset="-78"/>
            </a:endParaRPr>
          </a:p>
          <a:p>
            <a:pPr marL="137160" indent="0" algn="just" rtl="1">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294847578"/>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980728"/>
            <a:ext cx="7344816" cy="5544616"/>
          </a:xfrm>
        </p:spPr>
        <p:txBody>
          <a:bodyPr>
            <a:normAutofit/>
          </a:bodyPr>
          <a:lstStyle/>
          <a:p>
            <a:pPr marL="137160" indent="0" algn="just" rtl="1">
              <a:lnSpc>
                <a:spcPct val="150000"/>
              </a:lnSpc>
              <a:buNone/>
            </a:pPr>
            <a:r>
              <a:rPr lang="fa-IR" sz="2400" dirty="0">
                <a:cs typeface="2  Zar" pitchFamily="2" charset="-78"/>
              </a:rPr>
              <a:t>دانش كسب و كار به تحليل‌گر </a:t>
            </a:r>
            <a:r>
              <a:rPr lang="en-US" sz="2400" dirty="0">
                <a:cs typeface="2  Zar" pitchFamily="2" charset="-78"/>
              </a:rPr>
              <a:t>IT</a:t>
            </a:r>
            <a:r>
              <a:rPr lang="fa-IR" sz="2400" dirty="0">
                <a:cs typeface="2  Zar" pitchFamily="2" charset="-78"/>
              </a:rPr>
              <a:t> اين اجازه را مي‌دهد كه درباره چشم‌انداز و پيامد مورد انتظار مالك كسب و كار با به چالش كشيدن مالك براي توجيه هر ويژگي و نيازمندي هاي عملياتي برنامه در زمينه تجسم انرژي سازمان براي تمايز برحسب توليد يا ظرفيت‌هاي خدماتي پيشنهاد شده به مشتريان و تحربه مورد انتظار مشتري از محصولات و خدمات، جستجو و آزمايش كند. </a:t>
            </a:r>
            <a:endParaRPr lang="en-US" sz="2400" dirty="0">
              <a:cs typeface="2  Zar" pitchFamily="2" charset="-78"/>
            </a:endParaRPr>
          </a:p>
          <a:p>
            <a:pPr marL="137160" indent="0" algn="just" rtl="1">
              <a:lnSpc>
                <a:spcPct val="150000"/>
              </a:lnSpc>
              <a:buNone/>
            </a:pPr>
            <a:r>
              <a:rPr lang="fa-IR" sz="2400" dirty="0">
                <a:cs typeface="2  Zar" pitchFamily="2" charset="-78"/>
              </a:rPr>
              <a:t>شكست برنامه‌ها به اين دليل بوده است كه نيازمندي‌هاي برنامه يا مبهم و يا بسيار بلندپروازانه بوده و يا به دليل فقدان هم راستايي با استراتژي سازمان به وجود آمده‌اند</a:t>
            </a:r>
            <a:r>
              <a:rPr lang="fa-IR" sz="2400" dirty="0" smtClean="0">
                <a:cs typeface="2  Zar" pitchFamily="2" charset="-78"/>
              </a:rPr>
              <a:t>.</a:t>
            </a:r>
            <a:endParaRPr lang="en-US" sz="2400" dirty="0">
              <a:cs typeface="2  Zar" pitchFamily="2" charset="-78"/>
            </a:endParaRPr>
          </a:p>
        </p:txBody>
      </p:sp>
    </p:spTree>
    <p:extLst>
      <p:ext uri="{BB962C8B-B14F-4D97-AF65-F5344CB8AC3E}">
        <p14:creationId xmlns:p14="http://schemas.microsoft.com/office/powerpoint/2010/main" xmlns="" val="3982555304"/>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764704"/>
            <a:ext cx="8064896" cy="5544616"/>
          </a:xfrm>
        </p:spPr>
        <p:txBody>
          <a:bodyPr>
            <a:normAutofit/>
          </a:bodyPr>
          <a:lstStyle/>
          <a:p>
            <a:pPr marL="137160" indent="0" algn="just" rtl="1">
              <a:lnSpc>
                <a:spcPct val="150000"/>
              </a:lnSpc>
              <a:buNone/>
            </a:pPr>
            <a:r>
              <a:rPr lang="fa-IR" sz="2400" dirty="0">
                <a:cs typeface="2  Zar" pitchFamily="2" charset="-78"/>
              </a:rPr>
              <a:t>تركيب دانش مالك كسب و كار از استراتژي سازمان (با اطمينان بالاتر به وسيله توزيع پايين به بالا از طريق مدير اجرايي واحد كسب و كار براي شكل دادن به استراتژي سازمان) به همراه درك عميق تحليل‌گر </a:t>
            </a:r>
            <a:r>
              <a:rPr lang="en-US" sz="2400" dirty="0">
                <a:cs typeface="2  Zar" pitchFamily="2" charset="-78"/>
              </a:rPr>
              <a:t>IT</a:t>
            </a:r>
            <a:r>
              <a:rPr lang="fa-IR" sz="2400" dirty="0">
                <a:cs typeface="2  Zar" pitchFamily="2" charset="-78"/>
              </a:rPr>
              <a:t> از كسب و كار و محيط </a:t>
            </a:r>
            <a:r>
              <a:rPr lang="en-US" sz="2400" dirty="0">
                <a:cs typeface="2  Zar" pitchFamily="2" charset="-78"/>
              </a:rPr>
              <a:t>IT</a:t>
            </a:r>
            <a:r>
              <a:rPr lang="fa-IR" sz="2400" dirty="0">
                <a:cs typeface="2  Zar" pitchFamily="2" charset="-78"/>
              </a:rPr>
              <a:t>، يك عامل بحراني موفقيت براي اجراي بهينه برنامه خواهد بود. ديگر عامل بحراني موفقيت، كار گروهي كسب و كار </a:t>
            </a:r>
            <a:r>
              <a:rPr lang="en-US" sz="2400" dirty="0">
                <a:cs typeface="2  Zar" pitchFamily="2" charset="-78"/>
              </a:rPr>
              <a:t>IT</a:t>
            </a:r>
            <a:r>
              <a:rPr lang="fa-IR" sz="2400" dirty="0">
                <a:cs typeface="2  Zar" pitchFamily="2" charset="-78"/>
              </a:rPr>
              <a:t> و اتحاد آن‌ها با هم در مديريت درخواست‌هاي تغيير در طي اجرا و فرآيند و تغيير روش انجام كار در پايان چرخه حيات مديريت برنامه است.</a:t>
            </a:r>
            <a:endParaRPr lang="en-US" sz="2400" dirty="0">
              <a:cs typeface="2  Zar" pitchFamily="2" charset="-78"/>
            </a:endParaRPr>
          </a:p>
          <a:p>
            <a:pPr marL="137160" indent="0" algn="just" rtl="1">
              <a:lnSpc>
                <a:spcPct val="150000"/>
              </a:lnSpc>
              <a:buNone/>
            </a:pPr>
            <a:r>
              <a:rPr lang="fa-IR" sz="2400" dirty="0">
                <a:cs typeface="2  Zar" pitchFamily="2" charset="-78"/>
              </a:rPr>
              <a:t>اجراي استراتژي با موضوعات حره‌اي مديريت پروژه، مديريت برنامه، مديريت پورتفوليو به عنوان يك مجموعه عمل كننده كسب و كار و </a:t>
            </a:r>
            <a:r>
              <a:rPr lang="en-US" sz="2400" dirty="0">
                <a:cs typeface="2  Zar" pitchFamily="2" charset="-78"/>
              </a:rPr>
              <a:t>IT</a:t>
            </a:r>
            <a:r>
              <a:rPr lang="fa-IR" sz="2400" dirty="0">
                <a:cs typeface="2  Zar" pitchFamily="2" charset="-78"/>
              </a:rPr>
              <a:t> در مسئوليت‌پذيري براي تحويل موفق ارزش </a:t>
            </a:r>
            <a:r>
              <a:rPr lang="en-US" sz="2400" dirty="0">
                <a:cs typeface="2  Zar" pitchFamily="2" charset="-78"/>
              </a:rPr>
              <a:t>IT</a:t>
            </a:r>
            <a:r>
              <a:rPr lang="fa-IR" sz="2400" dirty="0">
                <a:cs typeface="2  Zar" pitchFamily="2" charset="-78"/>
              </a:rPr>
              <a:t> سروكار دارد.</a:t>
            </a:r>
            <a:endParaRPr lang="en-US" sz="2400" dirty="0">
              <a:cs typeface="2  Zar" pitchFamily="2" charset="-78"/>
            </a:endParaRP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3082286705"/>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Autofit/>
          </a:bodyPr>
          <a:lstStyle/>
          <a:p>
            <a:pPr rtl="1"/>
            <a:r>
              <a:rPr lang="fa-IR" sz="2000" dirty="0">
                <a:effectLst/>
              </a:rPr>
              <a:t>جدول 3-4- تعاريف </a:t>
            </a:r>
            <a:r>
              <a:rPr lang="en-US" sz="2000" dirty="0">
                <a:effectLst/>
              </a:rPr>
              <a:t>IT Governance Institute</a:t>
            </a:r>
            <a:r>
              <a:rPr lang="fa-IR" sz="2000" dirty="0">
                <a:effectLst/>
              </a:rPr>
              <a:t> (</a:t>
            </a:r>
            <a:r>
              <a:rPr lang="en-US" sz="2000" dirty="0">
                <a:effectLst/>
              </a:rPr>
              <a:t>2006,ITGI</a:t>
            </a:r>
            <a:r>
              <a:rPr lang="fa-IR" sz="2000" dirty="0">
                <a:effectLst/>
              </a:rPr>
              <a:t>)</a:t>
            </a:r>
            <a:r>
              <a:rPr lang="en-US" sz="2000" dirty="0">
                <a:effectLst/>
              </a:rPr>
              <a:t/>
            </a:r>
            <a:br>
              <a:rPr lang="en-US" sz="2000" dirty="0">
                <a:effectLst/>
              </a:rPr>
            </a:br>
            <a:endParaRPr lang="en-US"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495042207"/>
              </p:ext>
            </p:extLst>
          </p:nvPr>
        </p:nvGraphicFramePr>
        <p:xfrm>
          <a:off x="323528" y="1340768"/>
          <a:ext cx="8424936" cy="4664512"/>
        </p:xfrm>
        <a:graphic>
          <a:graphicData uri="http://schemas.openxmlformats.org/drawingml/2006/table">
            <a:tbl>
              <a:tblPr rtl="1" firstRow="1" firstCol="1" lastRow="1" lastCol="1" bandRow="1" bandCol="1">
                <a:tableStyleId>{5C22544A-7EE6-4342-B048-85BDC9FD1C3A}</a:tableStyleId>
              </a:tblPr>
              <a:tblGrid>
                <a:gridCol w="1168490"/>
                <a:gridCol w="7256446"/>
              </a:tblGrid>
              <a:tr h="864096">
                <a:tc>
                  <a:txBody>
                    <a:bodyPr/>
                    <a:lstStyle/>
                    <a:p>
                      <a:pPr algn="justLow" rtl="1">
                        <a:lnSpc>
                          <a:spcPct val="125000"/>
                        </a:lnSpc>
                        <a:spcAft>
                          <a:spcPts val="0"/>
                        </a:spcAft>
                      </a:pPr>
                      <a:r>
                        <a:rPr lang="fa-IR" sz="2000">
                          <a:effectLst/>
                          <a:cs typeface="2  Zar" pitchFamily="2" charset="-78"/>
                        </a:rPr>
                        <a:t>ارزش</a:t>
                      </a:r>
                      <a:endParaRPr lang="en-US" sz="1800">
                        <a:effectLst/>
                        <a:latin typeface="Times New Roman"/>
                        <a:ea typeface="Times New Roman"/>
                        <a:cs typeface="2  Zar" pitchFamily="2" charset="-78"/>
                      </a:endParaRPr>
                    </a:p>
                  </a:txBody>
                  <a:tcPr marL="68580" marR="68580" marT="0" marB="0" anchor="ctr"/>
                </a:tc>
                <a:tc>
                  <a:txBody>
                    <a:bodyPr/>
                    <a:lstStyle/>
                    <a:p>
                      <a:pPr algn="justLow" rtl="1">
                        <a:lnSpc>
                          <a:spcPct val="125000"/>
                        </a:lnSpc>
                        <a:spcAft>
                          <a:spcPts val="0"/>
                        </a:spcAft>
                      </a:pPr>
                      <a:r>
                        <a:rPr lang="fa-IR" sz="2000" b="0" dirty="0">
                          <a:effectLst/>
                          <a:cs typeface="2  Zar" pitchFamily="2" charset="-78"/>
                        </a:rPr>
                        <a:t>نتيجه (نتايج) نهايي كسب و كار كه از سرمايه‌گذاري تجاري مبتني بر </a:t>
                      </a:r>
                      <a:r>
                        <a:rPr lang="en-US" sz="2000" b="0" dirty="0">
                          <a:effectLst/>
                          <a:cs typeface="2  Zar" pitchFamily="2" charset="-78"/>
                        </a:rPr>
                        <a:t>IT</a:t>
                      </a:r>
                      <a:r>
                        <a:rPr lang="fa-IR" sz="2000" b="0" dirty="0">
                          <a:effectLst/>
                          <a:cs typeface="2  Zar" pitchFamily="2" charset="-78"/>
                        </a:rPr>
                        <a:t> مورد انتظار است. جايي كه چنين نتايجي ممكن است مالي، غيرمالي يا تركيبي از هر دو باشد.</a:t>
                      </a:r>
                      <a:endParaRPr lang="en-US" sz="1800" b="0" dirty="0">
                        <a:effectLst/>
                        <a:latin typeface="Times New Roman"/>
                        <a:ea typeface="Times New Roman"/>
                        <a:cs typeface="2  Zar" pitchFamily="2" charset="-78"/>
                      </a:endParaRPr>
                    </a:p>
                  </a:txBody>
                  <a:tcPr marL="68580" marR="68580" marT="0" marB="0"/>
                </a:tc>
              </a:tr>
              <a:tr h="1008112">
                <a:tc>
                  <a:txBody>
                    <a:bodyPr/>
                    <a:lstStyle/>
                    <a:p>
                      <a:pPr algn="justLow" rtl="1">
                        <a:lnSpc>
                          <a:spcPct val="125000"/>
                        </a:lnSpc>
                        <a:spcAft>
                          <a:spcPts val="0"/>
                        </a:spcAft>
                      </a:pPr>
                      <a:r>
                        <a:rPr lang="fa-IR" sz="2000">
                          <a:effectLst/>
                          <a:cs typeface="2  Zar" pitchFamily="2" charset="-78"/>
                        </a:rPr>
                        <a:t>پروژه</a:t>
                      </a:r>
                      <a:endParaRPr lang="en-US" sz="1800">
                        <a:effectLst/>
                        <a:latin typeface="Times New Roman"/>
                        <a:ea typeface="Times New Roman"/>
                        <a:cs typeface="2  Zar" pitchFamily="2" charset="-78"/>
                      </a:endParaRPr>
                    </a:p>
                  </a:txBody>
                  <a:tcPr marL="68580" marR="68580" marT="0" marB="0" anchor="ctr"/>
                </a:tc>
                <a:tc>
                  <a:txBody>
                    <a:bodyPr/>
                    <a:lstStyle/>
                    <a:p>
                      <a:pPr algn="justLow" rtl="1">
                        <a:lnSpc>
                          <a:spcPct val="125000"/>
                        </a:lnSpc>
                        <a:spcAft>
                          <a:spcPts val="0"/>
                        </a:spcAft>
                      </a:pPr>
                      <a:r>
                        <a:rPr lang="fa-IR" sz="2000" b="0" dirty="0">
                          <a:effectLst/>
                          <a:cs typeface="2  Zar" pitchFamily="2" charset="-78"/>
                        </a:rPr>
                        <a:t>مجموعه‌اي از فعاليت‌هاي ساختار يافته درگير با ارائه يك قابليت معين به سازمان (كه لازم است؛ اما براي دستيابي به نتايجه تجاري موردنياز كافي نيست) مبتني بر جدول زماني و بودجه مصوب</a:t>
                      </a:r>
                      <a:endParaRPr lang="en-US" sz="1800" b="0" dirty="0">
                        <a:effectLst/>
                        <a:latin typeface="Times New Roman"/>
                        <a:ea typeface="Times New Roman"/>
                        <a:cs typeface="2  Zar" pitchFamily="2" charset="-78"/>
                      </a:endParaRPr>
                    </a:p>
                  </a:txBody>
                  <a:tcPr marL="68580" marR="68580" marT="0" marB="0"/>
                </a:tc>
              </a:tr>
              <a:tr h="1944216">
                <a:tc>
                  <a:txBody>
                    <a:bodyPr/>
                    <a:lstStyle/>
                    <a:p>
                      <a:pPr algn="justLow" rtl="1">
                        <a:lnSpc>
                          <a:spcPct val="125000"/>
                        </a:lnSpc>
                        <a:spcAft>
                          <a:spcPts val="0"/>
                        </a:spcAft>
                      </a:pPr>
                      <a:r>
                        <a:rPr lang="fa-IR" sz="2000">
                          <a:effectLst/>
                          <a:cs typeface="2  Zar" pitchFamily="2" charset="-78"/>
                        </a:rPr>
                        <a:t>برنامه</a:t>
                      </a:r>
                      <a:endParaRPr lang="en-US" sz="1800">
                        <a:effectLst/>
                        <a:latin typeface="Times New Roman"/>
                        <a:ea typeface="Times New Roman"/>
                        <a:cs typeface="2  Zar" pitchFamily="2" charset="-78"/>
                      </a:endParaRPr>
                    </a:p>
                  </a:txBody>
                  <a:tcPr marL="68580" marR="68580" marT="0" marB="0" anchor="ctr"/>
                </a:tc>
                <a:tc>
                  <a:txBody>
                    <a:bodyPr/>
                    <a:lstStyle/>
                    <a:p>
                      <a:pPr algn="justLow" rtl="1">
                        <a:lnSpc>
                          <a:spcPct val="125000"/>
                        </a:lnSpc>
                        <a:spcAft>
                          <a:spcPts val="0"/>
                        </a:spcAft>
                      </a:pPr>
                      <a:r>
                        <a:rPr lang="fa-IR" sz="2000" b="0" dirty="0">
                          <a:effectLst/>
                          <a:cs typeface="2  Zar" pitchFamily="2" charset="-78"/>
                        </a:rPr>
                        <a:t>گروهي ساختار يافته از پروژه‌هاي متكي به يكديگر كه براي دستيابي به نتيجه و ارائه ارزش لازم و كافي هستند. اين پروژه‌ها اشمل، تغييرات در ماهيت كسب و كار، فرآيندهاي كسب و كار، كار انجام شده توسط نيروي انساني و شايستگي‌هاي موردنياز براي انجام كار، به‌كارگيري فناوري و ساختار سازماني است كه البته تنها محدود به آن‌ها نيست.</a:t>
                      </a:r>
                      <a:endParaRPr lang="en-US" sz="1800" b="0" dirty="0">
                        <a:effectLst/>
                        <a:latin typeface="Times New Roman"/>
                        <a:ea typeface="Times New Roman"/>
                        <a:cs typeface="2  Zar" pitchFamily="2" charset="-78"/>
                      </a:endParaRPr>
                    </a:p>
                  </a:txBody>
                  <a:tcPr marL="68580" marR="68580" marT="0" marB="0"/>
                </a:tc>
              </a:tr>
              <a:tr h="848088">
                <a:tc>
                  <a:txBody>
                    <a:bodyPr/>
                    <a:lstStyle/>
                    <a:p>
                      <a:pPr algn="justLow" rtl="1">
                        <a:lnSpc>
                          <a:spcPct val="125000"/>
                        </a:lnSpc>
                        <a:spcAft>
                          <a:spcPts val="0"/>
                        </a:spcAft>
                      </a:pPr>
                      <a:r>
                        <a:rPr lang="fa-IR" sz="2000" dirty="0">
                          <a:effectLst/>
                          <a:cs typeface="2  Zar" pitchFamily="2" charset="-78"/>
                        </a:rPr>
                        <a:t>پروتفوليو</a:t>
                      </a:r>
                      <a:endParaRPr lang="en-US" sz="1800" dirty="0">
                        <a:effectLst/>
                        <a:latin typeface="Times New Roman"/>
                        <a:ea typeface="Times New Roman"/>
                        <a:cs typeface="2  Zar" pitchFamily="2" charset="-78"/>
                      </a:endParaRPr>
                    </a:p>
                  </a:txBody>
                  <a:tcPr marL="68580" marR="68580" marT="0" marB="0" anchor="ctr"/>
                </a:tc>
                <a:tc>
                  <a:txBody>
                    <a:bodyPr/>
                    <a:lstStyle/>
                    <a:p>
                      <a:pPr algn="justLow" rtl="1">
                        <a:lnSpc>
                          <a:spcPct val="125000"/>
                        </a:lnSpc>
                        <a:spcAft>
                          <a:spcPts val="0"/>
                        </a:spcAft>
                      </a:pPr>
                      <a:r>
                        <a:rPr lang="fa-IR" sz="2000" b="0" dirty="0">
                          <a:effectLst/>
                          <a:cs typeface="2  Zar" pitchFamily="2" charset="-78"/>
                        </a:rPr>
                        <a:t>مجموعه‌اي از برنامه‌ها، پروژه‌ها، خدمات يا دارايي‌هاي منتخب، مديريت شده و نظارت شده به‌منظور بهينه كردن برگشت تجاري.</a:t>
                      </a:r>
                      <a:endParaRPr lang="en-US" sz="1800" b="0" dirty="0">
                        <a:effectLst/>
                        <a:latin typeface="Times New Roman"/>
                        <a:ea typeface="Times New Roman"/>
                        <a:cs typeface="2  Zar" pitchFamily="2" charset="-78"/>
                      </a:endParaRPr>
                    </a:p>
                  </a:txBody>
                  <a:tcPr marL="68580" marR="68580" marT="0" marB="0"/>
                </a:tc>
              </a:tr>
            </a:tbl>
          </a:graphicData>
        </a:graphic>
      </p:graphicFrame>
    </p:spTree>
    <p:extLst>
      <p:ext uri="{BB962C8B-B14F-4D97-AF65-F5344CB8AC3E}">
        <p14:creationId xmlns:p14="http://schemas.microsoft.com/office/powerpoint/2010/main" xmlns="" val="2824599939"/>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404664"/>
            <a:ext cx="8352928" cy="5904696"/>
          </a:xfrm>
        </p:spPr>
        <p:txBody>
          <a:bodyPr>
            <a:normAutofit/>
          </a:bodyPr>
          <a:lstStyle/>
          <a:p>
            <a:pPr marL="137160" indent="0" algn="just" rtl="1">
              <a:lnSpc>
                <a:spcPct val="150000"/>
              </a:lnSpc>
              <a:buNone/>
            </a:pPr>
            <a:r>
              <a:rPr lang="fa-IR" sz="2400" dirty="0">
                <a:cs typeface="2  Zar" pitchFamily="2" charset="-78"/>
              </a:rPr>
              <a:t>سازمان‌ها نياز به كسب مهارت در اصول مديريت پروژه سازماني (</a:t>
            </a:r>
            <a:r>
              <a:rPr lang="en-US" sz="2400" dirty="0">
                <a:cs typeface="2  Zar" pitchFamily="2" charset="-78"/>
              </a:rPr>
              <a:t>OMP</a:t>
            </a:r>
            <a:r>
              <a:rPr lang="fa-IR" sz="2400" dirty="0">
                <a:cs typeface="2  Zar" pitchFamily="2" charset="-78"/>
              </a:rPr>
              <a:t>) دارند كه مديريت سيستماتيك پروژه‌ها، برنامه‌ها و پروتفوليوها در هم‌راستايي با دستيابي به اهداف استراتژيك است.</a:t>
            </a:r>
            <a:endParaRPr lang="en-US" sz="2400" dirty="0">
              <a:cs typeface="2  Zar" pitchFamily="2" charset="-78"/>
            </a:endParaRPr>
          </a:p>
          <a:p>
            <a:pPr marL="137160" indent="0" algn="just" rtl="1">
              <a:lnSpc>
                <a:spcPct val="150000"/>
              </a:lnSpc>
              <a:buNone/>
            </a:pPr>
            <a:r>
              <a:rPr lang="en-US" sz="2400" dirty="0">
                <a:cs typeface="2  Zar" pitchFamily="2" charset="-78"/>
              </a:rPr>
              <a:t>OMP </a:t>
            </a:r>
            <a:r>
              <a:rPr lang="fa-IR" sz="2400" dirty="0">
                <a:cs typeface="2  Zar" pitchFamily="2" charset="-78"/>
              </a:rPr>
              <a:t>همچنين چارچوبي براي ارزيابي بلوغ مديريت پروژه سازماني نهادهاي اقتصادي، فراهم كرده است كه به‌طور غيرمستقيم ظرفيت سازمان در پياده‌سازي و اجراي مؤثر استراتژي را اندازه‌گيري مي‌كند. به بيان ديگر، </a:t>
            </a:r>
            <a:r>
              <a:rPr lang="en-US" sz="2400" dirty="0">
                <a:cs typeface="2  Zar" pitchFamily="2" charset="-78"/>
              </a:rPr>
              <a:t>OMP3</a:t>
            </a:r>
            <a:r>
              <a:rPr lang="fa-IR" sz="2400" dirty="0">
                <a:cs typeface="2  Zar" pitchFamily="2" charset="-78"/>
              </a:rPr>
              <a:t> از سه بخش تشكيل شده است</a:t>
            </a:r>
            <a:r>
              <a:rPr lang="fa-IR" sz="2400" dirty="0" smtClean="0">
                <a:cs typeface="2  Zar" pitchFamily="2" charset="-78"/>
              </a:rPr>
              <a:t>:</a:t>
            </a:r>
          </a:p>
          <a:p>
            <a:pPr marL="137160" indent="0" algn="just" rtl="1">
              <a:lnSpc>
                <a:spcPct val="150000"/>
              </a:lnSpc>
              <a:buNone/>
            </a:pPr>
            <a:r>
              <a:rPr lang="fa-IR" sz="2400" dirty="0" smtClean="0">
                <a:cs typeface="2  Zar" pitchFamily="2" charset="-78"/>
              </a:rPr>
              <a:t> </a:t>
            </a:r>
            <a:r>
              <a:rPr lang="fa-IR" sz="2400" dirty="0">
                <a:cs typeface="2  Zar" pitchFamily="2" charset="-78"/>
              </a:rPr>
              <a:t>1) دانش ـ كه استانداردهاي </a:t>
            </a:r>
            <a:r>
              <a:rPr lang="en-US" sz="2400" dirty="0">
                <a:cs typeface="2  Zar" pitchFamily="2" charset="-78"/>
              </a:rPr>
              <a:t>OMP</a:t>
            </a:r>
            <a:r>
              <a:rPr lang="fa-IR" sz="2400" dirty="0">
                <a:cs typeface="2  Zar" pitchFamily="2" charset="-78"/>
              </a:rPr>
              <a:t> و چگونگي استفاده از آن را تعريف مي‌كند</a:t>
            </a:r>
            <a:r>
              <a:rPr lang="fa-IR" sz="2400" dirty="0" smtClean="0">
                <a:cs typeface="2  Zar" pitchFamily="2" charset="-78"/>
              </a:rPr>
              <a:t>؛</a:t>
            </a:r>
          </a:p>
          <a:p>
            <a:pPr marL="137160" indent="0" algn="just" rtl="1">
              <a:lnSpc>
                <a:spcPct val="150000"/>
              </a:lnSpc>
              <a:buNone/>
            </a:pPr>
            <a:r>
              <a:rPr lang="fa-IR" sz="2400" dirty="0" smtClean="0">
                <a:cs typeface="2  Zar" pitchFamily="2" charset="-78"/>
              </a:rPr>
              <a:t> </a:t>
            </a:r>
            <a:r>
              <a:rPr lang="fa-IR" sz="2400" dirty="0">
                <a:cs typeface="2  Zar" pitchFamily="2" charset="-78"/>
              </a:rPr>
              <a:t>2) ارزيابي ـ متدولوژي ارزيابي بلوغ </a:t>
            </a:r>
            <a:r>
              <a:rPr lang="en-US" sz="2400" dirty="0">
                <a:cs typeface="2  Zar" pitchFamily="2" charset="-78"/>
              </a:rPr>
              <a:t>OMP</a:t>
            </a:r>
            <a:r>
              <a:rPr lang="fa-IR" sz="2400" dirty="0">
                <a:cs typeface="2  Zar" pitchFamily="2" charset="-78"/>
              </a:rPr>
              <a:t> در سازمان </a:t>
            </a:r>
            <a:r>
              <a:rPr lang="fa-IR" sz="2400" dirty="0" smtClean="0">
                <a:cs typeface="2  Zar" pitchFamily="2" charset="-78"/>
              </a:rPr>
              <a:t>.</a:t>
            </a:r>
          </a:p>
          <a:p>
            <a:pPr marL="137160" indent="0" algn="just" rtl="1">
              <a:lnSpc>
                <a:spcPct val="150000"/>
              </a:lnSpc>
              <a:buNone/>
            </a:pPr>
            <a:r>
              <a:rPr lang="fa-IR" sz="2400" dirty="0" smtClean="0">
                <a:cs typeface="2  Zar" pitchFamily="2" charset="-78"/>
              </a:rPr>
              <a:t> </a:t>
            </a:r>
            <a:r>
              <a:rPr lang="fa-IR" sz="2400" dirty="0">
                <a:cs typeface="2  Zar" pitchFamily="2" charset="-78"/>
              </a:rPr>
              <a:t>3) بهبود ـ كه راهتماهايي براي توسعه قابليت ها در راستاي دستيابي به مهارت‌هاي مناسب را تعريف مي كند.</a:t>
            </a:r>
            <a:endParaRPr lang="en-US" sz="2400" dirty="0">
              <a:cs typeface="2  Zar" pitchFamily="2" charset="-78"/>
            </a:endParaRP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4281614875"/>
      </p:ext>
    </p:extLst>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620688"/>
            <a:ext cx="8363272" cy="5688672"/>
          </a:xfrm>
        </p:spPr>
        <p:txBody>
          <a:bodyPr>
            <a:normAutofit/>
          </a:bodyPr>
          <a:lstStyle/>
          <a:p>
            <a:pPr marL="137160" indent="0" algn="just" rtl="1">
              <a:lnSpc>
                <a:spcPct val="150000"/>
              </a:lnSpc>
              <a:buNone/>
            </a:pPr>
            <a:r>
              <a:rPr lang="en-US" sz="2400" dirty="0">
                <a:cs typeface="2  Zar" pitchFamily="2" charset="-78"/>
              </a:rPr>
              <a:t>PMI</a:t>
            </a:r>
            <a:r>
              <a:rPr lang="fa-IR" sz="2400" dirty="0">
                <a:cs typeface="2  Zar" pitchFamily="2" charset="-78"/>
              </a:rPr>
              <a:t> (</a:t>
            </a:r>
            <a:r>
              <a:rPr lang="en-US" sz="2400" dirty="0">
                <a:cs typeface="2  Zar" pitchFamily="2" charset="-78"/>
              </a:rPr>
              <a:t>2003</a:t>
            </a:r>
            <a:r>
              <a:rPr lang="fa-IR" sz="2400" dirty="0">
                <a:cs typeface="2  Zar" pitchFamily="2" charset="-78"/>
              </a:rPr>
              <a:t>)، پروژه را به عنوان تلاشي موقت كه براي ايجاد محصول، خدمات و يا نتيجه انجام مي‌شود، بيانمي‌كند. با توجه به </a:t>
            </a:r>
            <a:r>
              <a:rPr lang="en-US" sz="2400" dirty="0">
                <a:cs typeface="2  Zar" pitchFamily="2" charset="-78"/>
              </a:rPr>
              <a:t>PMI</a:t>
            </a:r>
            <a:r>
              <a:rPr lang="fa-IR" sz="2400" dirty="0">
                <a:cs typeface="2  Zar" pitchFamily="2" charset="-78"/>
              </a:rPr>
              <a:t> (</a:t>
            </a:r>
            <a:r>
              <a:rPr lang="en-US" sz="2400" dirty="0">
                <a:cs typeface="2  Zar" pitchFamily="2" charset="-78"/>
              </a:rPr>
              <a:t>2003</a:t>
            </a:r>
            <a:r>
              <a:rPr lang="fa-IR" sz="2400" dirty="0">
                <a:cs typeface="2  Zar" pitchFamily="2" charset="-78"/>
              </a:rPr>
              <a:t>)، مفهوم پروژه‌ها، البرازي طبيعي براي سازمان‌ها به منظور مديريت ابعاد مختلف اقدامات اوليه در حالتي منظم و قابل تكرار براي دستيابي به مقاصد استراتژيك است.</a:t>
            </a:r>
            <a:endParaRPr lang="en-US" sz="2400" dirty="0">
              <a:cs typeface="2  Zar" pitchFamily="2" charset="-78"/>
            </a:endParaRPr>
          </a:p>
          <a:p>
            <a:pPr marL="137160" indent="0" algn="just" rtl="1">
              <a:lnSpc>
                <a:spcPct val="150000"/>
              </a:lnSpc>
              <a:buNone/>
            </a:pPr>
            <a:r>
              <a:rPr lang="fa-IR" sz="2400" dirty="0">
                <a:cs typeface="2  Zar" pitchFamily="2" charset="-78"/>
              </a:rPr>
              <a:t>در بيشتر سازمان‌ها پروژه‌هاي متعددي ممكن است با هم در تعامل باشمند تا به‌صورت جمعي، نتايج تجاري مطلوبي را توليد كنند. از اين‌رو، گروه‌بندي خوشه‌اي از پروژه‌ها بتوانند به روشي هماهنگ مديريت شده و منافع مورد انتظار بدست آيد زيرا مديريت آن‌ها به‌صورت جدا از هم امكان‌پذير نيست.</a:t>
            </a:r>
            <a:endParaRPr lang="en-US" sz="2400" dirty="0">
              <a:cs typeface="2  Zar" pitchFamily="2" charset="-78"/>
            </a:endParaRPr>
          </a:p>
          <a:p>
            <a:pPr marL="137160" indent="0" algn="just" rtl="1">
              <a:lnSpc>
                <a:spcPct val="150000"/>
              </a:lnSpc>
              <a:buNone/>
            </a:pPr>
            <a:r>
              <a:rPr lang="fa-IR" sz="2400" dirty="0">
                <a:cs typeface="2  Zar" pitchFamily="2" charset="-78"/>
              </a:rPr>
              <a:t>بنابراين مديريت برنامه يك نظم و ترتيب كليدي براي اجراي استراتژي است.</a:t>
            </a:r>
            <a:endParaRPr lang="en-US" sz="2400" dirty="0">
              <a:cs typeface="2  Zar" pitchFamily="2" charset="-78"/>
            </a:endParaRPr>
          </a:p>
          <a:p>
            <a:pPr marL="137160" indent="0" algn="just">
              <a:lnSpc>
                <a:spcPct val="150000"/>
              </a:lnSpc>
              <a:buNone/>
            </a:pPr>
            <a:endParaRPr lang="en-US" sz="2400" dirty="0">
              <a:cs typeface="2  Zar" pitchFamily="2" charset="-78"/>
            </a:endParaRPr>
          </a:p>
        </p:txBody>
      </p:sp>
    </p:spTree>
    <p:extLst>
      <p:ext uri="{BB962C8B-B14F-4D97-AF65-F5344CB8AC3E}">
        <p14:creationId xmlns:p14="http://schemas.microsoft.com/office/powerpoint/2010/main" xmlns="" val="2039175951"/>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165</TotalTime>
  <Words>5048</Words>
  <Application>Microsoft Office PowerPoint</Application>
  <PresentationFormat>On-screen Show (4:3)</PresentationFormat>
  <Paragraphs>202</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Apex</vt:lpstr>
      <vt:lpstr>بسم الله الرحمن الرحیم</vt:lpstr>
      <vt:lpstr>هم راستايي اجراي استراتژي </vt:lpstr>
      <vt:lpstr>Slide 3</vt:lpstr>
      <vt:lpstr>Slide 4</vt:lpstr>
      <vt:lpstr>Slide 5</vt:lpstr>
      <vt:lpstr>Slide 6</vt:lpstr>
      <vt:lpstr>جدول 3-4- تعاريف IT Governance Institute (2006,ITGI) </vt:lpstr>
      <vt:lpstr>Slide 8</vt:lpstr>
      <vt:lpstr>Slide 9</vt:lpstr>
      <vt:lpstr>Slide 10</vt:lpstr>
      <vt:lpstr>Slide 11</vt:lpstr>
      <vt:lpstr>Slide 12</vt:lpstr>
      <vt:lpstr>پايش پيامدهاي تجاري در مقابل اهداف عيني استراتژيك </vt:lpstr>
      <vt:lpstr>اصول Val IT را شرح دهيد:</vt:lpstr>
      <vt:lpstr>فرآيندهاي مديريت ارزش ITGL (2006) جهت بهينه‌سازي ارزش سرمايه‌گذاري‌هاي مبتني بر IT شامل موارد زير است: </vt:lpstr>
      <vt:lpstr>Slide 16</vt:lpstr>
      <vt:lpstr>Slide 17</vt:lpstr>
      <vt:lpstr>تنظيمات مسير استراتژي</vt:lpstr>
      <vt:lpstr>برنامه‌ريزي استراتژيك </vt:lpstr>
      <vt:lpstr>Slide 20</vt:lpstr>
      <vt:lpstr>فصل پنجم</vt:lpstr>
      <vt:lpstr>هم راستايي استراتژيك براي ايجاد ارزش كسب و كار </vt:lpstr>
      <vt:lpstr>اصول هم‌راستايي استراتژيك عناصر اصلي در هم‌راستايي استراتژيك</vt:lpstr>
      <vt:lpstr>Slide 24</vt:lpstr>
      <vt:lpstr>Slide 25</vt:lpstr>
      <vt:lpstr>Slide 26</vt:lpstr>
      <vt:lpstr>Slide 27</vt:lpstr>
      <vt:lpstr>Slide 28</vt:lpstr>
      <vt:lpstr>Slide 29</vt:lpstr>
      <vt:lpstr>Slide 30</vt:lpstr>
      <vt:lpstr>Slide 31</vt:lpstr>
      <vt:lpstr>Slide 32</vt:lpstr>
      <vt:lpstr>Slide 33</vt:lpstr>
      <vt:lpstr>Slide 34</vt:lpstr>
      <vt:lpstr>حوزه استراتژي كسب و كار از سه عنصر اصلي تشكيل شده است: </vt:lpstr>
      <vt:lpstr>در مورد IT؛ استراتژي IT، قرينه سازي حوزه سطح بالا يعني حوزه خارجي را توصيف مي‌كند. همچنين داراي سه مؤلفه قرينه‌سازي مي‌باشد: </vt:lpstr>
      <vt:lpstr>Slide 37</vt:lpstr>
      <vt:lpstr>Slide 38</vt:lpstr>
      <vt:lpstr>Slide 39</vt:lpstr>
      <vt:lpstr>Slide 40</vt:lpstr>
      <vt:lpstr>ماهيت پوياي هم‌راستايي استراتژيك </vt:lpstr>
      <vt:lpstr>Slide 42</vt:lpstr>
      <vt:lpstr>Benbya و McKelvery (2006) پنج رويكرد زير را براي بهبود اثربخشي اين انطباق پيشنهاد مي‌كنند:  </vt:lpstr>
      <vt:lpstr>Slide 44</vt:lpstr>
      <vt:lpstr>2ـ مديريت از طريق اعمال تنش: </vt:lpstr>
      <vt:lpstr>3ـ پيچيدگي لازم: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هم راستايي اجراي استراتژي</dc:title>
  <dc:creator>arman</dc:creator>
  <cp:lastModifiedBy>cabir soft</cp:lastModifiedBy>
  <cp:revision>29</cp:revision>
  <dcterms:created xsi:type="dcterms:W3CDTF">2011-05-19T07:48:02Z</dcterms:created>
  <dcterms:modified xsi:type="dcterms:W3CDTF">2011-06-12T20:08:47Z</dcterms:modified>
</cp:coreProperties>
</file>