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5"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mp;m" initial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00FF"/>
    <a:srgbClr val="FF66FF"/>
    <a:srgbClr val="00FF00"/>
    <a:srgbClr val="FFCC00"/>
    <a:srgbClr val="66FF33"/>
    <a:srgbClr val="FF9900"/>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varScale="1">
        <p:scale>
          <a:sx n="71" d="100"/>
          <a:sy n="71" d="100"/>
        </p:scale>
        <p:origin x="-48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8DDD5D5-33AC-4E17-859D-5EE1A6B747DB}" type="datetimeFigureOut">
              <a:rPr lang="fa-IR" smtClean="0"/>
              <a:pPr/>
              <a:t>1432-07-12</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1F01E1F-A845-406C-AFF1-CB0315040B5F}"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01F01E1F-A845-406C-AFF1-CB0315040B5F}" type="slidenum">
              <a:rPr lang="fa-IR" smtClean="0"/>
              <a:pPr/>
              <a:t>1</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130587E-224D-4EE5-8FE6-B7338BB1A0C3}" type="datetime1">
              <a:rPr lang="en-US" smtClean="0"/>
              <a:pPr/>
              <a:t>6/13/2011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E4BEB3-1540-4794-A042-1916B569C74D}" type="datetime1">
              <a:rPr lang="en-US" smtClean="0"/>
              <a:pPr/>
              <a:t>6/13/2011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5847E3-40FC-4D71-9138-1E4BC2397E73}" type="datetime1">
              <a:rPr lang="en-US" smtClean="0"/>
              <a:pPr/>
              <a:t>6/13/2011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654072A-9E0D-465E-8343-1E1DDEE181EA}" type="datetime1">
              <a:rPr lang="en-US" smtClean="0"/>
              <a:pPr/>
              <a:t>6/13/2011</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CF5728D-81C1-45EA-8AE6-4DD87833891F}" type="datetime1">
              <a:rPr lang="en-US" smtClean="0"/>
              <a:pPr/>
              <a:t>6/13/2011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F7C96C2-F678-4FF6-A819-A4AB21DF0962}" type="datetime1">
              <a:rPr lang="en-US" smtClean="0"/>
              <a:pPr/>
              <a:t>6/13/2011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D443E66-7E03-42A5-8C6D-427E19AD89C1}" type="datetime1">
              <a:rPr lang="en-US" smtClean="0"/>
              <a:pPr/>
              <a:t>6/13/2011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270E565-92ED-43A6-8EE3-24134DB22612}" type="datetime1">
              <a:rPr lang="en-US" smtClean="0"/>
              <a:pPr/>
              <a:t>6/13/2011</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629E9-B673-43D0-988E-B087766CC430}" type="datetime1">
              <a:rPr lang="en-US" smtClean="0"/>
              <a:pPr/>
              <a:t>6/13/2011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1F73516-CD1E-4C42-8AC9-9BF68B72A403}" type="datetime1">
              <a:rPr lang="en-US" smtClean="0"/>
              <a:pPr/>
              <a:t>6/13/2011</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A5BA4EC-6B04-4020-B8C0-26D68013850F}" type="datetime1">
              <a:rPr lang="en-US" smtClean="0"/>
              <a:pPr/>
              <a:t>6/13/2011</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801B548-C0F8-48B6-A3A2-5CA55E20B1DD}" type="datetime1">
              <a:rPr lang="en-US" smtClean="0"/>
              <a:pPr/>
              <a:t>6/13/2011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hf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2362200"/>
            <a:ext cx="5486400" cy="598962"/>
          </a:xfrm>
        </p:spPr>
        <p:style>
          <a:lnRef idx="3">
            <a:schemeClr val="lt1"/>
          </a:lnRef>
          <a:fillRef idx="1">
            <a:schemeClr val="accent1"/>
          </a:fillRef>
          <a:effectRef idx="1">
            <a:schemeClr val="accent1"/>
          </a:effectRef>
          <a:fontRef idx="minor">
            <a:schemeClr val="lt1"/>
          </a:fontRef>
        </p:style>
        <p:txBody>
          <a:bodyPr/>
          <a:lstStyle/>
          <a:p>
            <a:pPr algn="ctr"/>
            <a:r>
              <a:rPr lang="fa-IR"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مدیریت استراتژیک فناوری اطلاعات</a:t>
            </a:r>
            <a:endParaRPr lang="fa-IR" b="0"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2019300" y="3200400"/>
            <a:ext cx="5105400" cy="609600"/>
          </a:xfrm>
        </p:spPr>
        <p:style>
          <a:lnRef idx="3">
            <a:schemeClr val="lt1"/>
          </a:lnRef>
          <a:fillRef idx="1">
            <a:schemeClr val="accent1"/>
          </a:fillRef>
          <a:effectRef idx="1">
            <a:schemeClr val="accent1"/>
          </a:effectRef>
          <a:fontRef idx="minor">
            <a:schemeClr val="lt1"/>
          </a:fontRef>
        </p:style>
        <p:txBody>
          <a:bodyPr>
            <a:normAutofit/>
          </a:bodyPr>
          <a:lstStyle/>
          <a:p>
            <a:pPr algn="ctr"/>
            <a:r>
              <a:rPr lang="fa-IR" sz="32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فصل اول (صفحه 75-52)</a:t>
            </a:r>
            <a:endParaRPr lang="fa-IR" sz="3200"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9" name="Picture 5" descr="PHOTO SAFFAT (8)"/>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a:off x="3569154" y="304800"/>
            <a:ext cx="2005693" cy="1676400"/>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5"/>
          </p:nvPr>
        </p:nvSpPr>
        <p:spPr/>
        <p:txBody>
          <a:bodyPr/>
          <a:lstStyle/>
          <a:p>
            <a:fld id="{B6F15528-21DE-4FAA-801E-634DDDAF4B2B}" type="slidenum">
              <a:rPr lang="en-US" smtClean="0"/>
              <a:pPr/>
              <a:t>10</a:t>
            </a:fld>
            <a:endParaRPr lang="en-US"/>
          </a:p>
        </p:txBody>
      </p:sp>
      <p:grpSp>
        <p:nvGrpSpPr>
          <p:cNvPr id="8" name="Group 3"/>
          <p:cNvGrpSpPr>
            <a:grpSpLocks/>
          </p:cNvGrpSpPr>
          <p:nvPr/>
        </p:nvGrpSpPr>
        <p:grpSpPr bwMode="auto">
          <a:xfrm>
            <a:off x="1371600" y="1219200"/>
            <a:ext cx="5867400" cy="1301750"/>
            <a:chOff x="912" y="1008"/>
            <a:chExt cx="3984" cy="912"/>
          </a:xfrm>
        </p:grpSpPr>
        <p:sp>
          <p:nvSpPr>
            <p:cNvPr id="9"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dirty="0"/>
            </a:p>
          </p:txBody>
        </p:sp>
        <p:grpSp>
          <p:nvGrpSpPr>
            <p:cNvPr id="10" name="Group 5"/>
            <p:cNvGrpSpPr>
              <a:grpSpLocks/>
            </p:cNvGrpSpPr>
            <p:nvPr/>
          </p:nvGrpSpPr>
          <p:grpSpPr bwMode="auto">
            <a:xfrm>
              <a:off x="999" y="1092"/>
              <a:ext cx="816" cy="746"/>
              <a:chOff x="999" y="1092"/>
              <a:chExt cx="816" cy="746"/>
            </a:xfrm>
          </p:grpSpPr>
          <p:sp>
            <p:nvSpPr>
              <p:cNvPr id="12"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lgn="r"/>
                <a:endParaRPr lang="fa-IR"/>
              </a:p>
            </p:txBody>
          </p:sp>
          <p:sp>
            <p:nvSpPr>
              <p:cNvPr id="13" name="Freeform 7"/>
              <p:cNvSpPr>
                <a:spLocks/>
              </p:cNvSpPr>
              <p:nvPr/>
            </p:nvSpPr>
            <p:spPr bwMode="gray">
              <a:xfrm>
                <a:off x="1047" y="1140"/>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endParaRPr lang="fa-IR"/>
              </a:p>
            </p:txBody>
          </p:sp>
          <p:sp>
            <p:nvSpPr>
              <p:cNvPr id="14" name="Text Box 8"/>
              <p:cNvSpPr txBox="1">
                <a:spLocks noChangeArrowheads="1"/>
              </p:cNvSpPr>
              <p:nvPr/>
            </p:nvSpPr>
            <p:spPr bwMode="gray">
              <a:xfrm>
                <a:off x="1015" y="1275"/>
                <a:ext cx="800"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زیرساخت</a:t>
                </a:r>
                <a:endParaRPr lang="en-US" sz="2400" b="0" dirty="0">
                  <a:solidFill>
                    <a:srgbClr val="FFFFFF"/>
                  </a:solidFill>
                  <a:effectLst>
                    <a:outerShdw blurRad="38100" dist="38100" dir="2700000" algn="tl">
                      <a:srgbClr val="C0C0C0"/>
                    </a:outerShdw>
                  </a:effectLst>
                </a:endParaRPr>
              </a:p>
            </p:txBody>
          </p:sp>
        </p:grpSp>
        <p:sp>
          <p:nvSpPr>
            <p:cNvPr id="11" name="Text Box 9"/>
            <p:cNvSpPr txBox="1">
              <a:spLocks noChangeArrowheads="1"/>
            </p:cNvSpPr>
            <p:nvPr/>
          </p:nvSpPr>
          <p:spPr bwMode="gray">
            <a:xfrm>
              <a:off x="1843" y="1061"/>
              <a:ext cx="2921" cy="647"/>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واسطه ها ارزش را با متمرکز کردن اطلاعات و گردهم آوردن خریداران و فروشندگان وتکیه بر فناوری اطلاعات به عنوان زیرساخت اولیه ایجاد می کنند</a:t>
              </a:r>
              <a:endParaRPr lang="en-US" b="0" dirty="0">
                <a:solidFill>
                  <a:srgbClr val="000000"/>
                </a:solidFill>
              </a:endParaRPr>
            </a:p>
          </p:txBody>
        </p:sp>
      </p:grpSp>
      <p:grpSp>
        <p:nvGrpSpPr>
          <p:cNvPr id="15" name="Group 10"/>
          <p:cNvGrpSpPr>
            <a:grpSpLocks/>
          </p:cNvGrpSpPr>
          <p:nvPr/>
        </p:nvGrpSpPr>
        <p:grpSpPr bwMode="auto">
          <a:xfrm>
            <a:off x="1371600" y="2667000"/>
            <a:ext cx="5867400" cy="1477315"/>
            <a:chOff x="912" y="2012"/>
            <a:chExt cx="3984" cy="1035"/>
          </a:xfrm>
        </p:grpSpPr>
        <p:sp>
          <p:nvSpPr>
            <p:cNvPr id="16" name="AutoShape 11"/>
            <p:cNvSpPr>
              <a:spLocks noChangeArrowheads="1"/>
            </p:cNvSpPr>
            <p:nvPr/>
          </p:nvSpPr>
          <p:spPr bwMode="gray">
            <a:xfrm>
              <a:off x="912" y="2016"/>
              <a:ext cx="3984" cy="1010"/>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17" name="Group 12"/>
            <p:cNvGrpSpPr>
              <a:grpSpLocks/>
            </p:cNvGrpSpPr>
            <p:nvPr/>
          </p:nvGrpSpPr>
          <p:grpSpPr bwMode="auto">
            <a:xfrm>
              <a:off x="964" y="2100"/>
              <a:ext cx="874" cy="746"/>
              <a:chOff x="964" y="2100"/>
              <a:chExt cx="874" cy="746"/>
            </a:xfrm>
          </p:grpSpPr>
          <p:sp>
            <p:nvSpPr>
              <p:cNvPr id="19" name="AutoShape 13"/>
              <p:cNvSpPr>
                <a:spLocks noChangeArrowheads="1"/>
              </p:cNvSpPr>
              <p:nvPr/>
            </p:nvSpPr>
            <p:spPr bwMode="gray">
              <a:xfrm>
                <a:off x="999" y="2100"/>
                <a:ext cx="768" cy="746"/>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p>
                <a:endParaRPr lang="fa-IR"/>
              </a:p>
            </p:txBody>
          </p:sp>
          <p:sp>
            <p:nvSpPr>
              <p:cNvPr id="20" name="Freeform 14"/>
              <p:cNvSpPr>
                <a:spLocks/>
              </p:cNvSpPr>
              <p:nvPr/>
            </p:nvSpPr>
            <p:spPr bwMode="gray">
              <a:xfrm>
                <a:off x="1047" y="214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p>
                <a:endParaRPr lang="fa-IR"/>
              </a:p>
            </p:txBody>
          </p:sp>
          <p:sp>
            <p:nvSpPr>
              <p:cNvPr id="21" name="Text Box 15"/>
              <p:cNvSpPr txBox="1">
                <a:spLocks noChangeArrowheads="1"/>
              </p:cNvSpPr>
              <p:nvPr/>
            </p:nvSpPr>
            <p:spPr bwMode="gray">
              <a:xfrm>
                <a:off x="964" y="2278"/>
                <a:ext cx="874"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منابع درآمد</a:t>
                </a:r>
                <a:endParaRPr lang="en-US" sz="2400" b="0" dirty="0">
                  <a:solidFill>
                    <a:srgbClr val="FFFFFF"/>
                  </a:solidFill>
                  <a:effectLst>
                    <a:outerShdw blurRad="38100" dist="38100" dir="2700000" algn="tl">
                      <a:srgbClr val="C0C0C0"/>
                    </a:outerShdw>
                  </a:effectLst>
                </a:endParaRPr>
              </a:p>
            </p:txBody>
          </p:sp>
        </p:grpSp>
        <p:sp>
          <p:nvSpPr>
            <p:cNvPr id="18" name="Text Box 16"/>
            <p:cNvSpPr txBox="1">
              <a:spLocks noChangeArrowheads="1"/>
            </p:cNvSpPr>
            <p:nvPr/>
          </p:nvSpPr>
          <p:spPr bwMode="gray">
            <a:xfrm>
              <a:off x="1843" y="2012"/>
              <a:ext cx="2928" cy="1035"/>
            </a:xfrm>
            <a:prstGeom prst="rect">
              <a:avLst/>
            </a:prstGeom>
            <a:noFill/>
            <a:ln w="9525" algn="ctr">
              <a:noFill/>
              <a:miter lim="800000"/>
              <a:headEnd/>
              <a:tailEnd/>
            </a:ln>
            <a:effectLst/>
          </p:spPr>
          <p:txBody>
            <a:bodyPr>
              <a:spAutoFit/>
            </a:bodyPr>
            <a:lstStyle/>
            <a:p>
              <a:pPr algn="r" eaLnBrk="0" hangingPunct="0"/>
              <a:r>
                <a:rPr lang="fa-IR" dirty="0" smtClean="0">
                  <a:solidFill>
                    <a:srgbClr val="000000"/>
                  </a:solidFill>
                </a:rPr>
                <a:t>واسطه می تواند درآمد ها را از خریداران ، فروشندگان یا هر دو کسب کند. فروشندگان ممکن است حق عضویت در فهرست ، کارمزد تراکنش و000 را پرداخت کنند.به طور مشابه خریداران ممکن است حق عضویت ، کارمزد موفقیت یا کمسیون فروش را پرداخت نمایند</a:t>
              </a:r>
              <a:endParaRPr lang="en-US" b="0" dirty="0">
                <a:solidFill>
                  <a:srgbClr val="000000"/>
                </a:solidFill>
              </a:endParaRPr>
            </a:p>
          </p:txBody>
        </p:sp>
      </p:grpSp>
      <p:grpSp>
        <p:nvGrpSpPr>
          <p:cNvPr id="22" name="Group 17"/>
          <p:cNvGrpSpPr>
            <a:grpSpLocks/>
          </p:cNvGrpSpPr>
          <p:nvPr/>
        </p:nvGrpSpPr>
        <p:grpSpPr bwMode="auto">
          <a:xfrm>
            <a:off x="1295018" y="4289426"/>
            <a:ext cx="5943983" cy="1301750"/>
            <a:chOff x="860" y="3036"/>
            <a:chExt cx="4036" cy="912"/>
          </a:xfrm>
        </p:grpSpPr>
        <p:sp>
          <p:nvSpPr>
            <p:cNvPr id="23"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24" name="Group 19"/>
            <p:cNvGrpSpPr>
              <a:grpSpLocks/>
            </p:cNvGrpSpPr>
            <p:nvPr/>
          </p:nvGrpSpPr>
          <p:grpSpPr bwMode="auto">
            <a:xfrm>
              <a:off x="860" y="3074"/>
              <a:ext cx="1071" cy="841"/>
              <a:chOff x="860" y="3074"/>
              <a:chExt cx="1071" cy="841"/>
            </a:xfrm>
          </p:grpSpPr>
          <p:sp>
            <p:nvSpPr>
              <p:cNvPr id="26" name="AutoShape 20"/>
              <p:cNvSpPr>
                <a:spLocks noChangeArrowheads="1"/>
              </p:cNvSpPr>
              <p:nvPr/>
            </p:nvSpPr>
            <p:spPr bwMode="gray">
              <a:xfrm>
                <a:off x="999" y="3120"/>
                <a:ext cx="768" cy="746"/>
              </a:xfrm>
              <a:prstGeom prst="roundRect">
                <a:avLst>
                  <a:gd name="adj" fmla="val 11921"/>
                </a:avLst>
              </a:prstGeom>
              <a:gradFill rotWithShape="1">
                <a:gsLst>
                  <a:gs pos="0">
                    <a:schemeClr val="folHlink">
                      <a:gamma/>
                      <a:tint val="63529"/>
                      <a:invGamma/>
                    </a:schemeClr>
                  </a:gs>
                  <a:gs pos="100000">
                    <a:schemeClr val="folHlink"/>
                  </a:gs>
                </a:gsLst>
                <a:lin ang="5400000" scaled="1"/>
              </a:gradFill>
              <a:ln w="38100">
                <a:solidFill>
                  <a:schemeClr val="bg1"/>
                </a:solidFill>
                <a:round/>
                <a:headEnd/>
                <a:tailEnd/>
              </a:ln>
              <a:effectLst/>
            </p:spPr>
            <p:txBody>
              <a:bodyPr wrap="none" anchor="ctr"/>
              <a:lstStyle/>
              <a:p>
                <a:endParaRPr lang="fa-IR"/>
              </a:p>
            </p:txBody>
          </p:sp>
          <p:sp>
            <p:nvSpPr>
              <p:cNvPr id="27" name="Freeform 21"/>
              <p:cNvSpPr>
                <a:spLocks/>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headEnd/>
                <a:tailEnd/>
              </a:ln>
            </p:spPr>
            <p:txBody>
              <a:bodyPr/>
              <a:lstStyle/>
              <a:p>
                <a:endParaRPr lang="fa-IR"/>
              </a:p>
            </p:txBody>
          </p:sp>
          <p:sp>
            <p:nvSpPr>
              <p:cNvPr id="28" name="Text Box 22"/>
              <p:cNvSpPr txBox="1">
                <a:spLocks noChangeArrowheads="1"/>
              </p:cNvSpPr>
              <p:nvPr/>
            </p:nvSpPr>
            <p:spPr bwMode="gray">
              <a:xfrm>
                <a:off x="860" y="3074"/>
                <a:ext cx="1071" cy="841"/>
              </a:xfrm>
              <a:prstGeom prst="rect">
                <a:avLst/>
              </a:prstGeom>
              <a:noFill/>
              <a:ln w="9525" algn="ctr">
                <a:noFill/>
                <a:miter lim="800000"/>
                <a:headEnd/>
                <a:tailEnd/>
              </a:ln>
              <a:effectLst/>
            </p:spPr>
            <p:txBody>
              <a:bodyPr wrap="square">
                <a:spAutoFit/>
              </a:bodyPr>
              <a:lstStyle/>
              <a:p>
                <a:pPr algn="ctr" eaLnBrk="0" hangingPunct="0"/>
                <a:r>
                  <a:rPr lang="fa-IR" sz="2400" dirty="0" smtClean="0">
                    <a:solidFill>
                      <a:srgbClr val="FFFFFF"/>
                    </a:solidFill>
                    <a:effectLst>
                      <a:outerShdw blurRad="38100" dist="38100" dir="2700000" algn="tl">
                        <a:srgbClr val="C0C0C0"/>
                      </a:outerShdw>
                    </a:effectLst>
                  </a:rPr>
                  <a:t>عوامل بحرانی موفقیت</a:t>
                </a:r>
                <a:endParaRPr lang="en-US" sz="2400" b="0" dirty="0">
                  <a:solidFill>
                    <a:srgbClr val="FFFFFF"/>
                  </a:solidFill>
                  <a:effectLst>
                    <a:outerShdw blurRad="38100" dist="38100" dir="2700000" algn="tl">
                      <a:srgbClr val="C0C0C0"/>
                    </a:outerShdw>
                  </a:effectLst>
                </a:endParaRPr>
              </a:p>
            </p:txBody>
          </p:sp>
        </p:grpSp>
        <p:sp>
          <p:nvSpPr>
            <p:cNvPr id="25" name="Text Box 23"/>
            <p:cNvSpPr txBox="1">
              <a:spLocks noChangeArrowheads="1"/>
            </p:cNvSpPr>
            <p:nvPr/>
          </p:nvSpPr>
          <p:spPr bwMode="gray">
            <a:xfrm>
              <a:off x="1792" y="3074"/>
              <a:ext cx="2949" cy="647"/>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نیازمندی اصلی برای بقا به عنوان واسطه حجم کافی به کارگیری آن برای پوشش هزینه های ثابت استقرار کسب وکار و زیر ساخت موردنیاز آن است</a:t>
              </a:r>
              <a:endParaRPr lang="en-US" b="0" dirty="0">
                <a:solidFill>
                  <a:srgbClr val="000000"/>
                </a:solidFill>
              </a:endParaRPr>
            </a:p>
          </p:txBody>
        </p:sp>
      </p:grpSp>
      <p:sp>
        <p:nvSpPr>
          <p:cNvPr id="29" name="Title 1"/>
          <p:cNvSpPr txBox="1">
            <a:spLocks/>
          </p:cNvSpPr>
          <p:nvPr/>
        </p:nvSpPr>
        <p:spPr>
          <a:xfrm rot="5400000">
            <a:off x="-1333500" y="3314700"/>
            <a:ext cx="4191000" cy="457200"/>
          </a:xfrm>
          <a:prstGeom prst="rect">
            <a:avLst/>
          </a:prstGeom>
        </p:spPr>
        <p:style>
          <a:lnRef idx="2">
            <a:schemeClr val="dk1"/>
          </a:lnRef>
          <a:fillRef idx="1">
            <a:schemeClr val="lt1"/>
          </a:fillRef>
          <a:effectRef idx="0">
            <a:schemeClr val="dk1"/>
          </a:effectRef>
          <a:fontRef idx="minor">
            <a:schemeClr val="dk1"/>
          </a:fontRef>
        </p:style>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200" i="0" u="none" strike="noStrike" kern="1200" cap="small" spc="0" normalizeH="0" baseline="0" noProof="0" dirty="0" smtClean="0">
                <a:ln>
                  <a:noFill/>
                </a:ln>
                <a:effectLst/>
                <a:uLnTx/>
                <a:uFillTx/>
                <a:latin typeface="+mj-lt"/>
                <a:ea typeface="+mj-ea"/>
                <a:cs typeface="+mj-cs"/>
              </a:rPr>
              <a:t>واسطه ها</a:t>
            </a:r>
            <a:endParaRPr kumimoji="0" lang="fa-IR" sz="3200" i="0" u="none" strike="noStrike" kern="1200" cap="small" spc="0" normalizeH="0" baseline="0" noProof="0" dirty="0">
              <a:ln>
                <a:noFill/>
              </a:ln>
              <a:effectLst/>
              <a:uLnTx/>
              <a:uFillTx/>
              <a:latin typeface="+mj-lt"/>
              <a:ea typeface="+mj-ea"/>
              <a:cs typeface="+mj-cs"/>
            </a:endParaRPr>
          </a:p>
        </p:txBody>
      </p:sp>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5"/>
          </p:nvPr>
        </p:nvSpPr>
        <p:spPr/>
        <p:txBody>
          <a:bodyPr/>
          <a:lstStyle/>
          <a:p>
            <a:fld id="{B6F15528-21DE-4FAA-801E-634DDDAF4B2B}" type="slidenum">
              <a:rPr lang="en-US" smtClean="0"/>
              <a:pPr/>
              <a:t>11</a:t>
            </a:fld>
            <a:endParaRPr lang="en-US"/>
          </a:p>
        </p:txBody>
      </p:sp>
      <p:grpSp>
        <p:nvGrpSpPr>
          <p:cNvPr id="8" name="Group 3"/>
          <p:cNvGrpSpPr>
            <a:grpSpLocks/>
          </p:cNvGrpSpPr>
          <p:nvPr/>
        </p:nvGrpSpPr>
        <p:grpSpPr bwMode="auto">
          <a:xfrm>
            <a:off x="1371600" y="1219200"/>
            <a:ext cx="5867400" cy="1301750"/>
            <a:chOff x="912" y="1008"/>
            <a:chExt cx="3984" cy="912"/>
          </a:xfrm>
        </p:grpSpPr>
        <p:sp>
          <p:nvSpPr>
            <p:cNvPr id="9"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dirty="0"/>
            </a:p>
          </p:txBody>
        </p:sp>
        <p:grpSp>
          <p:nvGrpSpPr>
            <p:cNvPr id="10" name="Group 5"/>
            <p:cNvGrpSpPr>
              <a:grpSpLocks/>
            </p:cNvGrpSpPr>
            <p:nvPr/>
          </p:nvGrpSpPr>
          <p:grpSpPr bwMode="auto">
            <a:xfrm>
              <a:off x="999" y="1092"/>
              <a:ext cx="816" cy="746"/>
              <a:chOff x="999" y="1092"/>
              <a:chExt cx="816" cy="746"/>
            </a:xfrm>
          </p:grpSpPr>
          <p:sp>
            <p:nvSpPr>
              <p:cNvPr id="12"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lgn="r"/>
                <a:endParaRPr lang="fa-IR"/>
              </a:p>
            </p:txBody>
          </p:sp>
          <p:sp>
            <p:nvSpPr>
              <p:cNvPr id="13" name="Freeform 7"/>
              <p:cNvSpPr>
                <a:spLocks/>
              </p:cNvSpPr>
              <p:nvPr/>
            </p:nvSpPr>
            <p:spPr bwMode="gray">
              <a:xfrm>
                <a:off x="1047" y="1140"/>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endParaRPr lang="fa-IR"/>
              </a:p>
            </p:txBody>
          </p:sp>
          <p:sp>
            <p:nvSpPr>
              <p:cNvPr id="14" name="Text Box 8"/>
              <p:cNvSpPr txBox="1">
                <a:spLocks noChangeArrowheads="1"/>
              </p:cNvSpPr>
              <p:nvPr/>
            </p:nvSpPr>
            <p:spPr bwMode="gray">
              <a:xfrm>
                <a:off x="1015" y="1275"/>
                <a:ext cx="800"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زیرساخت</a:t>
                </a:r>
                <a:endParaRPr lang="en-US" sz="2400" b="0" dirty="0">
                  <a:solidFill>
                    <a:srgbClr val="FFFFFF"/>
                  </a:solidFill>
                  <a:effectLst>
                    <a:outerShdw blurRad="38100" dist="38100" dir="2700000" algn="tl">
                      <a:srgbClr val="C0C0C0"/>
                    </a:outerShdw>
                  </a:effectLst>
                </a:endParaRPr>
              </a:p>
            </p:txBody>
          </p:sp>
        </p:grpSp>
        <p:sp>
          <p:nvSpPr>
            <p:cNvPr id="11" name="Text Box 9"/>
            <p:cNvSpPr txBox="1">
              <a:spLocks noChangeArrowheads="1"/>
            </p:cNvSpPr>
            <p:nvPr/>
          </p:nvSpPr>
          <p:spPr bwMode="gray">
            <a:xfrm>
              <a:off x="1843" y="1061"/>
              <a:ext cx="2921" cy="647"/>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مدل زیرساخت مشترک مستلزم این است که رقبا با تسهیم زیرساخت فناوری اطلاعات و اطلاعات مشارکت کنند</a:t>
              </a:r>
              <a:endParaRPr lang="en-US" b="0" dirty="0">
                <a:solidFill>
                  <a:srgbClr val="000000"/>
                </a:solidFill>
              </a:endParaRPr>
            </a:p>
          </p:txBody>
        </p:sp>
      </p:grpSp>
      <p:grpSp>
        <p:nvGrpSpPr>
          <p:cNvPr id="15" name="Group 10"/>
          <p:cNvGrpSpPr>
            <a:grpSpLocks/>
          </p:cNvGrpSpPr>
          <p:nvPr/>
        </p:nvGrpSpPr>
        <p:grpSpPr bwMode="auto">
          <a:xfrm>
            <a:off x="1371600" y="2749550"/>
            <a:ext cx="5867400" cy="1301750"/>
            <a:chOff x="912" y="2016"/>
            <a:chExt cx="3984" cy="912"/>
          </a:xfrm>
        </p:grpSpPr>
        <p:sp>
          <p:nvSpPr>
            <p:cNvPr id="16" name="AutoShape 11"/>
            <p:cNvSpPr>
              <a:spLocks noChangeArrowheads="1"/>
            </p:cNvSpPr>
            <p:nvPr/>
          </p:nvSpPr>
          <p:spPr bwMode="gray">
            <a:xfrm>
              <a:off x="912" y="2016"/>
              <a:ext cx="3984" cy="9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17" name="Group 12"/>
            <p:cNvGrpSpPr>
              <a:grpSpLocks/>
            </p:cNvGrpSpPr>
            <p:nvPr/>
          </p:nvGrpSpPr>
          <p:grpSpPr bwMode="auto">
            <a:xfrm>
              <a:off x="964" y="2100"/>
              <a:ext cx="874" cy="746"/>
              <a:chOff x="964" y="2100"/>
              <a:chExt cx="874" cy="746"/>
            </a:xfrm>
          </p:grpSpPr>
          <p:sp>
            <p:nvSpPr>
              <p:cNvPr id="19" name="AutoShape 13"/>
              <p:cNvSpPr>
                <a:spLocks noChangeArrowheads="1"/>
              </p:cNvSpPr>
              <p:nvPr/>
            </p:nvSpPr>
            <p:spPr bwMode="gray">
              <a:xfrm>
                <a:off x="999" y="2100"/>
                <a:ext cx="768" cy="746"/>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p>
                <a:endParaRPr lang="fa-IR"/>
              </a:p>
            </p:txBody>
          </p:sp>
          <p:sp>
            <p:nvSpPr>
              <p:cNvPr id="20" name="Freeform 14"/>
              <p:cNvSpPr>
                <a:spLocks/>
              </p:cNvSpPr>
              <p:nvPr/>
            </p:nvSpPr>
            <p:spPr bwMode="gray">
              <a:xfrm>
                <a:off x="1047" y="214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p>
                <a:endParaRPr lang="fa-IR"/>
              </a:p>
            </p:txBody>
          </p:sp>
          <p:sp>
            <p:nvSpPr>
              <p:cNvPr id="21" name="Text Box 15"/>
              <p:cNvSpPr txBox="1">
                <a:spLocks noChangeArrowheads="1"/>
              </p:cNvSpPr>
              <p:nvPr/>
            </p:nvSpPr>
            <p:spPr bwMode="gray">
              <a:xfrm>
                <a:off x="964" y="2278"/>
                <a:ext cx="874"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منابع درآمد</a:t>
                </a:r>
                <a:endParaRPr lang="en-US" sz="2400" b="0" dirty="0">
                  <a:solidFill>
                    <a:srgbClr val="FFFFFF"/>
                  </a:solidFill>
                  <a:effectLst>
                    <a:outerShdw blurRad="38100" dist="38100" dir="2700000" algn="tl">
                      <a:srgbClr val="C0C0C0"/>
                    </a:outerShdw>
                  </a:effectLst>
                </a:endParaRPr>
              </a:p>
            </p:txBody>
          </p:sp>
        </p:grpSp>
        <p:sp>
          <p:nvSpPr>
            <p:cNvPr id="18" name="Text Box 16"/>
            <p:cNvSpPr txBox="1">
              <a:spLocks noChangeArrowheads="1"/>
            </p:cNvSpPr>
            <p:nvPr/>
          </p:nvSpPr>
          <p:spPr bwMode="gray">
            <a:xfrm>
              <a:off x="1843" y="2065"/>
              <a:ext cx="2928" cy="453"/>
            </a:xfrm>
            <a:prstGeom prst="rect">
              <a:avLst/>
            </a:prstGeom>
            <a:noFill/>
            <a:ln w="9525" algn="ctr">
              <a:noFill/>
              <a:miter lim="800000"/>
              <a:headEnd/>
              <a:tailEnd/>
            </a:ln>
            <a:effectLst/>
          </p:spPr>
          <p:txBody>
            <a:bodyPr>
              <a:spAutoFit/>
            </a:bodyPr>
            <a:lstStyle/>
            <a:p>
              <a:pPr algn="r" eaLnBrk="0" hangingPunct="0"/>
              <a:r>
                <a:rPr lang="fa-IR" dirty="0" smtClean="0">
                  <a:solidFill>
                    <a:srgbClr val="000000"/>
                  </a:solidFill>
                </a:rPr>
                <a:t>درآمد ها را می توان از حق عضویت و کارمزد تراکنش کسب کرد</a:t>
              </a:r>
              <a:endParaRPr lang="en-US" b="0" dirty="0">
                <a:solidFill>
                  <a:srgbClr val="000000"/>
                </a:solidFill>
              </a:endParaRPr>
            </a:p>
          </p:txBody>
        </p:sp>
      </p:grpSp>
      <p:grpSp>
        <p:nvGrpSpPr>
          <p:cNvPr id="22" name="Group 17"/>
          <p:cNvGrpSpPr>
            <a:grpSpLocks/>
          </p:cNvGrpSpPr>
          <p:nvPr/>
        </p:nvGrpSpPr>
        <p:grpSpPr bwMode="auto">
          <a:xfrm>
            <a:off x="1295018" y="4289426"/>
            <a:ext cx="5943983" cy="1301750"/>
            <a:chOff x="860" y="3036"/>
            <a:chExt cx="4036" cy="912"/>
          </a:xfrm>
        </p:grpSpPr>
        <p:sp>
          <p:nvSpPr>
            <p:cNvPr id="23"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24" name="Group 19"/>
            <p:cNvGrpSpPr>
              <a:grpSpLocks/>
            </p:cNvGrpSpPr>
            <p:nvPr/>
          </p:nvGrpSpPr>
          <p:grpSpPr bwMode="auto">
            <a:xfrm>
              <a:off x="860" y="3074"/>
              <a:ext cx="1071" cy="841"/>
              <a:chOff x="860" y="3074"/>
              <a:chExt cx="1071" cy="841"/>
            </a:xfrm>
          </p:grpSpPr>
          <p:sp>
            <p:nvSpPr>
              <p:cNvPr id="26" name="AutoShape 20"/>
              <p:cNvSpPr>
                <a:spLocks noChangeArrowheads="1"/>
              </p:cNvSpPr>
              <p:nvPr/>
            </p:nvSpPr>
            <p:spPr bwMode="gray">
              <a:xfrm>
                <a:off x="999" y="3120"/>
                <a:ext cx="768" cy="746"/>
              </a:xfrm>
              <a:prstGeom prst="roundRect">
                <a:avLst>
                  <a:gd name="adj" fmla="val 11921"/>
                </a:avLst>
              </a:prstGeom>
              <a:gradFill rotWithShape="1">
                <a:gsLst>
                  <a:gs pos="0">
                    <a:schemeClr val="folHlink">
                      <a:gamma/>
                      <a:tint val="63529"/>
                      <a:invGamma/>
                    </a:schemeClr>
                  </a:gs>
                  <a:gs pos="100000">
                    <a:schemeClr val="folHlink"/>
                  </a:gs>
                </a:gsLst>
                <a:lin ang="5400000" scaled="1"/>
              </a:gradFill>
              <a:ln w="38100">
                <a:solidFill>
                  <a:schemeClr val="bg1"/>
                </a:solidFill>
                <a:round/>
                <a:headEnd/>
                <a:tailEnd/>
              </a:ln>
              <a:effectLst/>
            </p:spPr>
            <p:txBody>
              <a:bodyPr wrap="none" anchor="ctr"/>
              <a:lstStyle/>
              <a:p>
                <a:endParaRPr lang="fa-IR"/>
              </a:p>
            </p:txBody>
          </p:sp>
          <p:sp>
            <p:nvSpPr>
              <p:cNvPr id="27" name="Freeform 21"/>
              <p:cNvSpPr>
                <a:spLocks/>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headEnd/>
                <a:tailEnd/>
              </a:ln>
            </p:spPr>
            <p:txBody>
              <a:bodyPr/>
              <a:lstStyle/>
              <a:p>
                <a:endParaRPr lang="fa-IR"/>
              </a:p>
            </p:txBody>
          </p:sp>
          <p:sp>
            <p:nvSpPr>
              <p:cNvPr id="28" name="Text Box 22"/>
              <p:cNvSpPr txBox="1">
                <a:spLocks noChangeArrowheads="1"/>
              </p:cNvSpPr>
              <p:nvPr/>
            </p:nvSpPr>
            <p:spPr bwMode="gray">
              <a:xfrm>
                <a:off x="860" y="3074"/>
                <a:ext cx="1071" cy="841"/>
              </a:xfrm>
              <a:prstGeom prst="rect">
                <a:avLst/>
              </a:prstGeom>
              <a:noFill/>
              <a:ln w="9525" algn="ctr">
                <a:noFill/>
                <a:miter lim="800000"/>
                <a:headEnd/>
                <a:tailEnd/>
              </a:ln>
              <a:effectLst/>
            </p:spPr>
            <p:txBody>
              <a:bodyPr wrap="square">
                <a:spAutoFit/>
              </a:bodyPr>
              <a:lstStyle/>
              <a:p>
                <a:pPr algn="ctr" eaLnBrk="0" hangingPunct="0"/>
                <a:r>
                  <a:rPr lang="fa-IR" sz="2400" dirty="0" smtClean="0">
                    <a:solidFill>
                      <a:srgbClr val="FFFFFF"/>
                    </a:solidFill>
                    <a:effectLst>
                      <a:outerShdw blurRad="38100" dist="38100" dir="2700000" algn="tl">
                        <a:srgbClr val="C0C0C0"/>
                      </a:outerShdw>
                    </a:effectLst>
                  </a:rPr>
                  <a:t>عوامل بحرانی موفقیت</a:t>
                </a:r>
                <a:endParaRPr lang="en-US" sz="2400" b="0" dirty="0">
                  <a:solidFill>
                    <a:srgbClr val="FFFFFF"/>
                  </a:solidFill>
                  <a:effectLst>
                    <a:outerShdw blurRad="38100" dist="38100" dir="2700000" algn="tl">
                      <a:srgbClr val="C0C0C0"/>
                    </a:outerShdw>
                  </a:effectLst>
                </a:endParaRPr>
              </a:p>
            </p:txBody>
          </p:sp>
        </p:grpSp>
        <p:sp>
          <p:nvSpPr>
            <p:cNvPr id="25" name="Text Box 23"/>
            <p:cNvSpPr txBox="1">
              <a:spLocks noChangeArrowheads="1"/>
            </p:cNvSpPr>
            <p:nvPr/>
          </p:nvSpPr>
          <p:spPr bwMode="gray">
            <a:xfrm>
              <a:off x="1792" y="3074"/>
              <a:ext cx="2949" cy="841"/>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عدم وجود شریکی غالب که بیش از سایر شرکا درآمد داشته باشد،کانال بدون تبعیض و ارایه عینی اطلاعات محصول و خدمت ،وجود حجم بحرانی مشتریان و شرکای متحد و000</a:t>
              </a:r>
              <a:endParaRPr lang="en-US" b="0" dirty="0">
                <a:solidFill>
                  <a:srgbClr val="000000"/>
                </a:solidFill>
              </a:endParaRPr>
            </a:p>
          </p:txBody>
        </p:sp>
      </p:grpSp>
      <p:sp>
        <p:nvSpPr>
          <p:cNvPr id="29" name="Title 1"/>
          <p:cNvSpPr txBox="1">
            <a:spLocks/>
          </p:cNvSpPr>
          <p:nvPr/>
        </p:nvSpPr>
        <p:spPr>
          <a:xfrm rot="5400000">
            <a:off x="-1333500" y="3314700"/>
            <a:ext cx="4191000" cy="457200"/>
          </a:xfrm>
          <a:prstGeom prst="rect">
            <a:avLst/>
          </a:prstGeom>
        </p:spPr>
        <p:style>
          <a:lnRef idx="2">
            <a:schemeClr val="dk1"/>
          </a:lnRef>
          <a:fillRef idx="1">
            <a:schemeClr val="lt1"/>
          </a:fillRef>
          <a:effectRef idx="0">
            <a:schemeClr val="dk1"/>
          </a:effectRef>
          <a:fontRef idx="minor">
            <a:schemeClr val="dk1"/>
          </a:fontRef>
        </p:style>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200" i="0" u="none" strike="noStrike" kern="1200" cap="small" spc="0" normalizeH="0" baseline="0" noProof="0" dirty="0" smtClean="0">
                <a:ln>
                  <a:noFill/>
                </a:ln>
                <a:effectLst/>
                <a:uLnTx/>
                <a:uFillTx/>
                <a:latin typeface="+mj-lt"/>
                <a:ea typeface="+mj-ea"/>
                <a:cs typeface="+mj-cs"/>
              </a:rPr>
              <a:t>زیرساخت مشترک</a:t>
            </a:r>
            <a:endParaRPr kumimoji="0" lang="fa-IR" sz="3200" i="0" u="none" strike="noStrike" kern="1200" cap="small" spc="0" normalizeH="0" baseline="0" noProof="0" dirty="0">
              <a:ln>
                <a:noFill/>
              </a:ln>
              <a:effectLst/>
              <a:uLnTx/>
              <a:uFillTx/>
              <a:latin typeface="+mj-lt"/>
              <a:ea typeface="+mj-ea"/>
              <a:cs typeface="+mj-cs"/>
            </a:endParaRPr>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5"/>
          </p:nvPr>
        </p:nvSpPr>
        <p:spPr/>
        <p:txBody>
          <a:bodyPr/>
          <a:lstStyle/>
          <a:p>
            <a:fld id="{B6F15528-21DE-4FAA-801E-634DDDAF4B2B}" type="slidenum">
              <a:rPr lang="en-US" smtClean="0"/>
              <a:pPr/>
              <a:t>12</a:t>
            </a:fld>
            <a:endParaRPr lang="en-US"/>
          </a:p>
        </p:txBody>
      </p:sp>
      <p:grpSp>
        <p:nvGrpSpPr>
          <p:cNvPr id="14" name="Group 3"/>
          <p:cNvGrpSpPr>
            <a:grpSpLocks/>
          </p:cNvGrpSpPr>
          <p:nvPr/>
        </p:nvGrpSpPr>
        <p:grpSpPr bwMode="auto">
          <a:xfrm>
            <a:off x="1371600" y="1219200"/>
            <a:ext cx="5867400" cy="1301750"/>
            <a:chOff x="912" y="1008"/>
            <a:chExt cx="3984" cy="912"/>
          </a:xfrm>
        </p:grpSpPr>
        <p:sp>
          <p:nvSpPr>
            <p:cNvPr id="15"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dirty="0"/>
            </a:p>
          </p:txBody>
        </p:sp>
        <p:grpSp>
          <p:nvGrpSpPr>
            <p:cNvPr id="16" name="Group 5"/>
            <p:cNvGrpSpPr>
              <a:grpSpLocks/>
            </p:cNvGrpSpPr>
            <p:nvPr/>
          </p:nvGrpSpPr>
          <p:grpSpPr bwMode="auto">
            <a:xfrm>
              <a:off x="999" y="1092"/>
              <a:ext cx="816" cy="746"/>
              <a:chOff x="999" y="1092"/>
              <a:chExt cx="816" cy="746"/>
            </a:xfrm>
          </p:grpSpPr>
          <p:sp>
            <p:nvSpPr>
              <p:cNvPr id="18"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lgn="r"/>
                <a:endParaRPr lang="fa-IR"/>
              </a:p>
            </p:txBody>
          </p:sp>
          <p:sp>
            <p:nvSpPr>
              <p:cNvPr id="19" name="Freeform 7"/>
              <p:cNvSpPr>
                <a:spLocks/>
              </p:cNvSpPr>
              <p:nvPr/>
            </p:nvSpPr>
            <p:spPr bwMode="gray">
              <a:xfrm>
                <a:off x="1047" y="1140"/>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endParaRPr lang="fa-IR"/>
              </a:p>
            </p:txBody>
          </p:sp>
          <p:sp>
            <p:nvSpPr>
              <p:cNvPr id="20" name="Text Box 8"/>
              <p:cNvSpPr txBox="1">
                <a:spLocks noChangeArrowheads="1"/>
              </p:cNvSpPr>
              <p:nvPr/>
            </p:nvSpPr>
            <p:spPr bwMode="gray">
              <a:xfrm>
                <a:off x="1015" y="1275"/>
                <a:ext cx="800"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زیرساخت</a:t>
                </a:r>
                <a:endParaRPr lang="en-US" sz="2400" b="0" dirty="0">
                  <a:solidFill>
                    <a:srgbClr val="FFFFFF"/>
                  </a:solidFill>
                  <a:effectLst>
                    <a:outerShdw blurRad="38100" dist="38100" dir="2700000" algn="tl">
                      <a:srgbClr val="C0C0C0"/>
                    </a:outerShdw>
                  </a:effectLst>
                </a:endParaRPr>
              </a:p>
            </p:txBody>
          </p:sp>
        </p:grpSp>
        <p:sp>
          <p:nvSpPr>
            <p:cNvPr id="17" name="Text Box 9"/>
            <p:cNvSpPr txBox="1">
              <a:spLocks noChangeArrowheads="1"/>
            </p:cNvSpPr>
            <p:nvPr/>
          </p:nvSpPr>
          <p:spPr bwMode="gray">
            <a:xfrm>
              <a:off x="1843" y="1061"/>
              <a:ext cx="2921" cy="647"/>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جوامع مجازی برای بقا  وابسته به فناوری اطلاعات هستند . به طورخاص ، ایجاد و بهبود مستمر سایت اینترنتی برای بقا جامعه مجازی ضروری است</a:t>
              </a:r>
              <a:endParaRPr lang="en-US" b="0" dirty="0">
                <a:solidFill>
                  <a:srgbClr val="000000"/>
                </a:solidFill>
              </a:endParaRPr>
            </a:p>
          </p:txBody>
        </p:sp>
      </p:grpSp>
      <p:grpSp>
        <p:nvGrpSpPr>
          <p:cNvPr id="21" name="Group 10"/>
          <p:cNvGrpSpPr>
            <a:grpSpLocks/>
          </p:cNvGrpSpPr>
          <p:nvPr/>
        </p:nvGrpSpPr>
        <p:grpSpPr bwMode="auto">
          <a:xfrm>
            <a:off x="1371600" y="2749550"/>
            <a:ext cx="5867400" cy="1301750"/>
            <a:chOff x="912" y="2016"/>
            <a:chExt cx="3984" cy="912"/>
          </a:xfrm>
        </p:grpSpPr>
        <p:sp>
          <p:nvSpPr>
            <p:cNvPr id="22" name="AutoShape 11"/>
            <p:cNvSpPr>
              <a:spLocks noChangeArrowheads="1"/>
            </p:cNvSpPr>
            <p:nvPr/>
          </p:nvSpPr>
          <p:spPr bwMode="gray">
            <a:xfrm>
              <a:off x="912" y="2016"/>
              <a:ext cx="3984" cy="9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23" name="Group 12"/>
            <p:cNvGrpSpPr>
              <a:grpSpLocks/>
            </p:cNvGrpSpPr>
            <p:nvPr/>
          </p:nvGrpSpPr>
          <p:grpSpPr bwMode="auto">
            <a:xfrm>
              <a:off x="964" y="2100"/>
              <a:ext cx="874" cy="746"/>
              <a:chOff x="964" y="2100"/>
              <a:chExt cx="874" cy="746"/>
            </a:xfrm>
          </p:grpSpPr>
          <p:sp>
            <p:nvSpPr>
              <p:cNvPr id="25" name="AutoShape 13"/>
              <p:cNvSpPr>
                <a:spLocks noChangeArrowheads="1"/>
              </p:cNvSpPr>
              <p:nvPr/>
            </p:nvSpPr>
            <p:spPr bwMode="gray">
              <a:xfrm>
                <a:off x="999" y="2100"/>
                <a:ext cx="768" cy="746"/>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p>
                <a:endParaRPr lang="fa-IR"/>
              </a:p>
            </p:txBody>
          </p:sp>
          <p:sp>
            <p:nvSpPr>
              <p:cNvPr id="26" name="Freeform 14"/>
              <p:cNvSpPr>
                <a:spLocks/>
              </p:cNvSpPr>
              <p:nvPr/>
            </p:nvSpPr>
            <p:spPr bwMode="gray">
              <a:xfrm>
                <a:off x="1047" y="214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p>
                <a:endParaRPr lang="fa-IR"/>
              </a:p>
            </p:txBody>
          </p:sp>
          <p:sp>
            <p:nvSpPr>
              <p:cNvPr id="27" name="Text Box 15"/>
              <p:cNvSpPr txBox="1">
                <a:spLocks noChangeArrowheads="1"/>
              </p:cNvSpPr>
              <p:nvPr/>
            </p:nvSpPr>
            <p:spPr bwMode="gray">
              <a:xfrm>
                <a:off x="964" y="2278"/>
                <a:ext cx="874"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منابع درآمد</a:t>
                </a:r>
                <a:endParaRPr lang="en-US" sz="2400" b="0" dirty="0">
                  <a:solidFill>
                    <a:srgbClr val="FFFFFF"/>
                  </a:solidFill>
                  <a:effectLst>
                    <a:outerShdw blurRad="38100" dist="38100" dir="2700000" algn="tl">
                      <a:srgbClr val="C0C0C0"/>
                    </a:outerShdw>
                  </a:effectLst>
                </a:endParaRPr>
              </a:p>
            </p:txBody>
          </p:sp>
        </p:grpSp>
        <p:sp>
          <p:nvSpPr>
            <p:cNvPr id="24" name="Text Box 16"/>
            <p:cNvSpPr txBox="1">
              <a:spLocks noChangeArrowheads="1"/>
            </p:cNvSpPr>
            <p:nvPr/>
          </p:nvSpPr>
          <p:spPr bwMode="gray">
            <a:xfrm>
              <a:off x="1843" y="2065"/>
              <a:ext cx="2928" cy="647"/>
            </a:xfrm>
            <a:prstGeom prst="rect">
              <a:avLst/>
            </a:prstGeom>
            <a:noFill/>
            <a:ln w="9525" algn="ctr">
              <a:noFill/>
              <a:miter lim="800000"/>
              <a:headEnd/>
              <a:tailEnd/>
            </a:ln>
            <a:effectLst/>
          </p:spPr>
          <p:txBody>
            <a:bodyPr>
              <a:spAutoFit/>
            </a:bodyPr>
            <a:lstStyle/>
            <a:p>
              <a:pPr algn="r" eaLnBrk="0" hangingPunct="0"/>
              <a:r>
                <a:rPr lang="fa-IR" dirty="0" smtClean="0">
                  <a:solidFill>
                    <a:srgbClr val="000000"/>
                  </a:solidFill>
                </a:rPr>
                <a:t>سازمان حامی مالی می تواند از حق عضویت ها ،فروش مستقیم محصولات و خدمات ، تبلیغات ،کلیک کردن آگهی ها و کمیسیون های فروش درآمد داشته باشد</a:t>
              </a:r>
              <a:endParaRPr lang="en-US" b="0" dirty="0">
                <a:solidFill>
                  <a:srgbClr val="000000"/>
                </a:solidFill>
              </a:endParaRPr>
            </a:p>
          </p:txBody>
        </p:sp>
      </p:grpSp>
      <p:grpSp>
        <p:nvGrpSpPr>
          <p:cNvPr id="28" name="Group 17"/>
          <p:cNvGrpSpPr>
            <a:grpSpLocks/>
          </p:cNvGrpSpPr>
          <p:nvPr/>
        </p:nvGrpSpPr>
        <p:grpSpPr bwMode="auto">
          <a:xfrm>
            <a:off x="1295018" y="4289426"/>
            <a:ext cx="5943983" cy="1301750"/>
            <a:chOff x="860" y="3036"/>
            <a:chExt cx="4036" cy="912"/>
          </a:xfrm>
        </p:grpSpPr>
        <p:sp>
          <p:nvSpPr>
            <p:cNvPr id="29"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30" name="Group 19"/>
            <p:cNvGrpSpPr>
              <a:grpSpLocks/>
            </p:cNvGrpSpPr>
            <p:nvPr/>
          </p:nvGrpSpPr>
          <p:grpSpPr bwMode="auto">
            <a:xfrm>
              <a:off x="860" y="3074"/>
              <a:ext cx="1071" cy="841"/>
              <a:chOff x="860" y="3074"/>
              <a:chExt cx="1071" cy="841"/>
            </a:xfrm>
          </p:grpSpPr>
          <p:sp>
            <p:nvSpPr>
              <p:cNvPr id="32" name="AutoShape 20"/>
              <p:cNvSpPr>
                <a:spLocks noChangeArrowheads="1"/>
              </p:cNvSpPr>
              <p:nvPr/>
            </p:nvSpPr>
            <p:spPr bwMode="gray">
              <a:xfrm>
                <a:off x="999" y="3120"/>
                <a:ext cx="768" cy="746"/>
              </a:xfrm>
              <a:prstGeom prst="roundRect">
                <a:avLst>
                  <a:gd name="adj" fmla="val 11921"/>
                </a:avLst>
              </a:prstGeom>
              <a:gradFill rotWithShape="1">
                <a:gsLst>
                  <a:gs pos="0">
                    <a:schemeClr val="folHlink">
                      <a:gamma/>
                      <a:tint val="63529"/>
                      <a:invGamma/>
                    </a:schemeClr>
                  </a:gs>
                  <a:gs pos="100000">
                    <a:schemeClr val="folHlink"/>
                  </a:gs>
                </a:gsLst>
                <a:lin ang="5400000" scaled="1"/>
              </a:gradFill>
              <a:ln w="38100">
                <a:solidFill>
                  <a:schemeClr val="bg1"/>
                </a:solidFill>
                <a:round/>
                <a:headEnd/>
                <a:tailEnd/>
              </a:ln>
              <a:effectLst/>
            </p:spPr>
            <p:txBody>
              <a:bodyPr wrap="none" anchor="ctr"/>
              <a:lstStyle/>
              <a:p>
                <a:endParaRPr lang="fa-IR"/>
              </a:p>
            </p:txBody>
          </p:sp>
          <p:sp>
            <p:nvSpPr>
              <p:cNvPr id="33" name="Freeform 21"/>
              <p:cNvSpPr>
                <a:spLocks/>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headEnd/>
                <a:tailEnd/>
              </a:ln>
            </p:spPr>
            <p:txBody>
              <a:bodyPr/>
              <a:lstStyle/>
              <a:p>
                <a:endParaRPr lang="fa-IR"/>
              </a:p>
            </p:txBody>
          </p:sp>
          <p:sp>
            <p:nvSpPr>
              <p:cNvPr id="34" name="Text Box 22"/>
              <p:cNvSpPr txBox="1">
                <a:spLocks noChangeArrowheads="1"/>
              </p:cNvSpPr>
              <p:nvPr/>
            </p:nvSpPr>
            <p:spPr bwMode="gray">
              <a:xfrm>
                <a:off x="860" y="3074"/>
                <a:ext cx="1071" cy="841"/>
              </a:xfrm>
              <a:prstGeom prst="rect">
                <a:avLst/>
              </a:prstGeom>
              <a:noFill/>
              <a:ln w="9525" algn="ctr">
                <a:noFill/>
                <a:miter lim="800000"/>
                <a:headEnd/>
                <a:tailEnd/>
              </a:ln>
              <a:effectLst/>
            </p:spPr>
            <p:txBody>
              <a:bodyPr wrap="square">
                <a:spAutoFit/>
              </a:bodyPr>
              <a:lstStyle/>
              <a:p>
                <a:pPr algn="ctr" eaLnBrk="0" hangingPunct="0"/>
                <a:r>
                  <a:rPr lang="fa-IR" sz="2400" dirty="0" smtClean="0">
                    <a:solidFill>
                      <a:srgbClr val="FFFFFF"/>
                    </a:solidFill>
                    <a:effectLst>
                      <a:outerShdw blurRad="38100" dist="38100" dir="2700000" algn="tl">
                        <a:srgbClr val="C0C0C0"/>
                      </a:outerShdw>
                    </a:effectLst>
                  </a:rPr>
                  <a:t>عوامل بحرانی موفقیت</a:t>
                </a:r>
                <a:endParaRPr lang="en-US" sz="2400" b="0" dirty="0">
                  <a:solidFill>
                    <a:srgbClr val="FFFFFF"/>
                  </a:solidFill>
                  <a:effectLst>
                    <a:outerShdw blurRad="38100" dist="38100" dir="2700000" algn="tl">
                      <a:srgbClr val="C0C0C0"/>
                    </a:outerShdw>
                  </a:effectLst>
                </a:endParaRPr>
              </a:p>
            </p:txBody>
          </p:sp>
        </p:grpSp>
        <p:sp>
          <p:nvSpPr>
            <p:cNvPr id="31" name="Text Box 23"/>
            <p:cNvSpPr txBox="1">
              <a:spLocks noChangeArrowheads="1"/>
            </p:cNvSpPr>
            <p:nvPr/>
          </p:nvSpPr>
          <p:spPr bwMode="gray">
            <a:xfrm>
              <a:off x="1792" y="3074"/>
              <a:ext cx="2949" cy="841"/>
            </a:xfrm>
            <a:prstGeom prst="rect">
              <a:avLst/>
            </a:prstGeom>
            <a:noFill/>
            <a:ln w="9525" algn="ctr">
              <a:noFill/>
              <a:miter lim="800000"/>
              <a:headEnd/>
              <a:tailEnd/>
            </a:ln>
            <a:effectLst/>
          </p:spPr>
          <p:txBody>
            <a:bodyPr wrap="square">
              <a:spAutoFit/>
            </a:bodyPr>
            <a:lstStyle/>
            <a:p>
              <a:pPr algn="r" eaLnBrk="0" hangingPunct="0"/>
              <a:r>
                <a:rPr lang="fa-IR" dirty="0" smtClean="0">
                  <a:solidFill>
                    <a:srgbClr val="000000"/>
                  </a:solidFill>
                </a:rPr>
                <a:t>شامل یافتن وحفظ حجم بحرانی اعضا ، ایجادو حفظ وفاداری مشتری با ترکیب مناسبی از محتوا و ویژگی ،حفظ حریم خصوصی و امنیت برای اطلاعات اعضا و000</a:t>
              </a:r>
              <a:endParaRPr lang="en-US" b="0" dirty="0">
                <a:solidFill>
                  <a:srgbClr val="000000"/>
                </a:solidFill>
              </a:endParaRPr>
            </a:p>
          </p:txBody>
        </p:sp>
      </p:grpSp>
      <p:sp>
        <p:nvSpPr>
          <p:cNvPr id="35" name="Title 1"/>
          <p:cNvSpPr txBox="1">
            <a:spLocks/>
          </p:cNvSpPr>
          <p:nvPr/>
        </p:nvSpPr>
        <p:spPr>
          <a:xfrm rot="5400000">
            <a:off x="-1333500" y="3314700"/>
            <a:ext cx="4191000" cy="457200"/>
          </a:xfrm>
          <a:prstGeom prst="rect">
            <a:avLst/>
          </a:prstGeom>
        </p:spPr>
        <p:style>
          <a:lnRef idx="2">
            <a:schemeClr val="dk1"/>
          </a:lnRef>
          <a:fillRef idx="1">
            <a:schemeClr val="lt1"/>
          </a:fillRef>
          <a:effectRef idx="0">
            <a:schemeClr val="dk1"/>
          </a:effectRef>
          <a:fontRef idx="minor">
            <a:schemeClr val="dk1"/>
          </a:fontRef>
        </p:style>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200" i="0" u="none" strike="noStrike" kern="1200" cap="small" spc="0" normalizeH="0" baseline="0" noProof="0" dirty="0" smtClean="0">
                <a:ln>
                  <a:noFill/>
                </a:ln>
                <a:effectLst/>
                <a:uLnTx/>
                <a:uFillTx/>
                <a:latin typeface="+mj-lt"/>
                <a:ea typeface="+mj-ea"/>
                <a:cs typeface="+mj-cs"/>
              </a:rPr>
              <a:t>جامعه مجازی</a:t>
            </a:r>
            <a:endParaRPr kumimoji="0" lang="fa-IR" sz="3200" i="0" u="none" strike="noStrike" kern="1200" cap="small" spc="0" normalizeH="0" baseline="0" noProof="0" dirty="0">
              <a:ln>
                <a:noFill/>
              </a:ln>
              <a:effectLst/>
              <a:uLnTx/>
              <a:uFillTx/>
              <a:latin typeface="+mj-lt"/>
              <a:ea typeface="+mj-ea"/>
              <a:cs typeface="+mj-cs"/>
            </a:endParaRPr>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5"/>
          </p:nvPr>
        </p:nvSpPr>
        <p:spPr/>
        <p:txBody>
          <a:bodyPr/>
          <a:lstStyle/>
          <a:p>
            <a:fld id="{B6F15528-21DE-4FAA-801E-634DDDAF4B2B}" type="slidenum">
              <a:rPr lang="en-US" smtClean="0"/>
              <a:pPr/>
              <a:t>13</a:t>
            </a:fld>
            <a:endParaRPr lang="en-US"/>
          </a:p>
        </p:txBody>
      </p:sp>
      <p:grpSp>
        <p:nvGrpSpPr>
          <p:cNvPr id="8" name="Group 3"/>
          <p:cNvGrpSpPr>
            <a:grpSpLocks/>
          </p:cNvGrpSpPr>
          <p:nvPr/>
        </p:nvGrpSpPr>
        <p:grpSpPr bwMode="auto">
          <a:xfrm>
            <a:off x="1371600" y="1219200"/>
            <a:ext cx="5867400" cy="1301750"/>
            <a:chOff x="912" y="1008"/>
            <a:chExt cx="3984" cy="912"/>
          </a:xfrm>
        </p:grpSpPr>
        <p:sp>
          <p:nvSpPr>
            <p:cNvPr id="9"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dirty="0"/>
            </a:p>
          </p:txBody>
        </p:sp>
        <p:grpSp>
          <p:nvGrpSpPr>
            <p:cNvPr id="10" name="Group 5"/>
            <p:cNvGrpSpPr>
              <a:grpSpLocks/>
            </p:cNvGrpSpPr>
            <p:nvPr/>
          </p:nvGrpSpPr>
          <p:grpSpPr bwMode="auto">
            <a:xfrm>
              <a:off x="999" y="1092"/>
              <a:ext cx="816" cy="746"/>
              <a:chOff x="999" y="1092"/>
              <a:chExt cx="816" cy="746"/>
            </a:xfrm>
          </p:grpSpPr>
          <p:sp>
            <p:nvSpPr>
              <p:cNvPr id="12"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lgn="r"/>
                <a:endParaRPr lang="fa-IR"/>
              </a:p>
            </p:txBody>
          </p:sp>
          <p:sp>
            <p:nvSpPr>
              <p:cNvPr id="13" name="Freeform 7"/>
              <p:cNvSpPr>
                <a:spLocks/>
              </p:cNvSpPr>
              <p:nvPr/>
            </p:nvSpPr>
            <p:spPr bwMode="gray">
              <a:xfrm>
                <a:off x="1047" y="1140"/>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endParaRPr lang="fa-IR"/>
              </a:p>
            </p:txBody>
          </p:sp>
          <p:sp>
            <p:nvSpPr>
              <p:cNvPr id="14" name="Text Box 8"/>
              <p:cNvSpPr txBox="1">
                <a:spLocks noChangeArrowheads="1"/>
              </p:cNvSpPr>
              <p:nvPr/>
            </p:nvSpPr>
            <p:spPr bwMode="gray">
              <a:xfrm>
                <a:off x="1015" y="1275"/>
                <a:ext cx="800"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زیرساخت</a:t>
                </a:r>
                <a:endParaRPr lang="en-US" sz="2400" b="0" dirty="0">
                  <a:solidFill>
                    <a:srgbClr val="FFFFFF"/>
                  </a:solidFill>
                  <a:effectLst>
                    <a:outerShdw blurRad="38100" dist="38100" dir="2700000" algn="tl">
                      <a:srgbClr val="C0C0C0"/>
                    </a:outerShdw>
                  </a:effectLst>
                </a:endParaRPr>
              </a:p>
            </p:txBody>
          </p:sp>
        </p:grpSp>
        <p:sp>
          <p:nvSpPr>
            <p:cNvPr id="11" name="Text Box 9"/>
            <p:cNvSpPr txBox="1">
              <a:spLocks noChangeArrowheads="1"/>
            </p:cNvSpPr>
            <p:nvPr/>
          </p:nvSpPr>
          <p:spPr bwMode="gray">
            <a:xfrm>
              <a:off x="1843" y="1061"/>
              <a:ext cx="2921" cy="453"/>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یکپارچه ساز شبکه ارزش با جمع آوری ،ادغام  و توزیع اطلاعات در نقش خود موفق می شود</a:t>
              </a:r>
              <a:endParaRPr lang="en-US" b="0" dirty="0">
                <a:solidFill>
                  <a:srgbClr val="000000"/>
                </a:solidFill>
              </a:endParaRPr>
            </a:p>
          </p:txBody>
        </p:sp>
      </p:grpSp>
      <p:grpSp>
        <p:nvGrpSpPr>
          <p:cNvPr id="15" name="Group 10"/>
          <p:cNvGrpSpPr>
            <a:grpSpLocks/>
          </p:cNvGrpSpPr>
          <p:nvPr/>
        </p:nvGrpSpPr>
        <p:grpSpPr bwMode="auto">
          <a:xfrm>
            <a:off x="1371600" y="2749550"/>
            <a:ext cx="5867400" cy="1301750"/>
            <a:chOff x="912" y="2016"/>
            <a:chExt cx="3984" cy="912"/>
          </a:xfrm>
        </p:grpSpPr>
        <p:sp>
          <p:nvSpPr>
            <p:cNvPr id="16" name="AutoShape 11"/>
            <p:cNvSpPr>
              <a:spLocks noChangeArrowheads="1"/>
            </p:cNvSpPr>
            <p:nvPr/>
          </p:nvSpPr>
          <p:spPr bwMode="gray">
            <a:xfrm>
              <a:off x="912" y="2016"/>
              <a:ext cx="3984" cy="9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17" name="Group 12"/>
            <p:cNvGrpSpPr>
              <a:grpSpLocks/>
            </p:cNvGrpSpPr>
            <p:nvPr/>
          </p:nvGrpSpPr>
          <p:grpSpPr bwMode="auto">
            <a:xfrm>
              <a:off x="964" y="2100"/>
              <a:ext cx="874" cy="746"/>
              <a:chOff x="964" y="2100"/>
              <a:chExt cx="874" cy="746"/>
            </a:xfrm>
          </p:grpSpPr>
          <p:sp>
            <p:nvSpPr>
              <p:cNvPr id="19" name="AutoShape 13"/>
              <p:cNvSpPr>
                <a:spLocks noChangeArrowheads="1"/>
              </p:cNvSpPr>
              <p:nvPr/>
            </p:nvSpPr>
            <p:spPr bwMode="gray">
              <a:xfrm>
                <a:off x="999" y="2100"/>
                <a:ext cx="768" cy="746"/>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p>
                <a:endParaRPr lang="fa-IR"/>
              </a:p>
            </p:txBody>
          </p:sp>
          <p:sp>
            <p:nvSpPr>
              <p:cNvPr id="20" name="Freeform 14"/>
              <p:cNvSpPr>
                <a:spLocks/>
              </p:cNvSpPr>
              <p:nvPr/>
            </p:nvSpPr>
            <p:spPr bwMode="gray">
              <a:xfrm>
                <a:off x="1047" y="214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p>
                <a:endParaRPr lang="fa-IR"/>
              </a:p>
            </p:txBody>
          </p:sp>
          <p:sp>
            <p:nvSpPr>
              <p:cNvPr id="21" name="Text Box 15"/>
              <p:cNvSpPr txBox="1">
                <a:spLocks noChangeArrowheads="1"/>
              </p:cNvSpPr>
              <p:nvPr/>
            </p:nvSpPr>
            <p:spPr bwMode="gray">
              <a:xfrm>
                <a:off x="964" y="2278"/>
                <a:ext cx="874"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منابع درآمد</a:t>
                </a:r>
                <a:endParaRPr lang="en-US" sz="2400" b="0" dirty="0">
                  <a:solidFill>
                    <a:srgbClr val="FFFFFF"/>
                  </a:solidFill>
                  <a:effectLst>
                    <a:outerShdw blurRad="38100" dist="38100" dir="2700000" algn="tl">
                      <a:srgbClr val="C0C0C0"/>
                    </a:outerShdw>
                  </a:effectLst>
                </a:endParaRPr>
              </a:p>
            </p:txBody>
          </p:sp>
        </p:grpSp>
        <p:sp>
          <p:nvSpPr>
            <p:cNvPr id="18" name="Text Box 16"/>
            <p:cNvSpPr txBox="1">
              <a:spLocks noChangeArrowheads="1"/>
            </p:cNvSpPr>
            <p:nvPr/>
          </p:nvSpPr>
          <p:spPr bwMode="gray">
            <a:xfrm>
              <a:off x="1843" y="2065"/>
              <a:ext cx="2928" cy="647"/>
            </a:xfrm>
            <a:prstGeom prst="rect">
              <a:avLst/>
            </a:prstGeom>
            <a:noFill/>
            <a:ln w="9525" algn="ctr">
              <a:noFill/>
              <a:miter lim="800000"/>
              <a:headEnd/>
              <a:tailEnd/>
            </a:ln>
            <a:effectLst/>
          </p:spPr>
          <p:txBody>
            <a:bodyPr>
              <a:spAutoFit/>
            </a:bodyPr>
            <a:lstStyle/>
            <a:p>
              <a:pPr algn="r" eaLnBrk="0" hangingPunct="0"/>
              <a:r>
                <a:rPr lang="fa-IR" dirty="0" smtClean="0">
                  <a:solidFill>
                    <a:srgbClr val="000000"/>
                  </a:solidFill>
                </a:rPr>
                <a:t>در این مدل معمولا توسط دستمزدها یا خرید وفروش کالاهای فیزیکی که از طریق شبکه ارزش عبور می کنند ، حاصل می شوند </a:t>
              </a:r>
              <a:endParaRPr lang="en-US" b="0" dirty="0">
                <a:solidFill>
                  <a:srgbClr val="000000"/>
                </a:solidFill>
              </a:endParaRPr>
            </a:p>
          </p:txBody>
        </p:sp>
      </p:grpSp>
      <p:grpSp>
        <p:nvGrpSpPr>
          <p:cNvPr id="22" name="Group 17"/>
          <p:cNvGrpSpPr>
            <a:grpSpLocks/>
          </p:cNvGrpSpPr>
          <p:nvPr/>
        </p:nvGrpSpPr>
        <p:grpSpPr bwMode="auto">
          <a:xfrm>
            <a:off x="1295018" y="4289426"/>
            <a:ext cx="5943983" cy="1301750"/>
            <a:chOff x="860" y="3036"/>
            <a:chExt cx="4036" cy="912"/>
          </a:xfrm>
        </p:grpSpPr>
        <p:sp>
          <p:nvSpPr>
            <p:cNvPr id="23"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24" name="Group 19"/>
            <p:cNvGrpSpPr>
              <a:grpSpLocks/>
            </p:cNvGrpSpPr>
            <p:nvPr/>
          </p:nvGrpSpPr>
          <p:grpSpPr bwMode="auto">
            <a:xfrm>
              <a:off x="860" y="3074"/>
              <a:ext cx="1071" cy="841"/>
              <a:chOff x="860" y="3074"/>
              <a:chExt cx="1071" cy="841"/>
            </a:xfrm>
          </p:grpSpPr>
          <p:sp>
            <p:nvSpPr>
              <p:cNvPr id="26" name="AutoShape 20"/>
              <p:cNvSpPr>
                <a:spLocks noChangeArrowheads="1"/>
              </p:cNvSpPr>
              <p:nvPr/>
            </p:nvSpPr>
            <p:spPr bwMode="gray">
              <a:xfrm>
                <a:off x="999" y="3120"/>
                <a:ext cx="768" cy="746"/>
              </a:xfrm>
              <a:prstGeom prst="roundRect">
                <a:avLst>
                  <a:gd name="adj" fmla="val 11921"/>
                </a:avLst>
              </a:prstGeom>
              <a:gradFill rotWithShape="1">
                <a:gsLst>
                  <a:gs pos="0">
                    <a:schemeClr val="folHlink">
                      <a:gamma/>
                      <a:tint val="63529"/>
                      <a:invGamma/>
                    </a:schemeClr>
                  </a:gs>
                  <a:gs pos="100000">
                    <a:schemeClr val="folHlink"/>
                  </a:gs>
                </a:gsLst>
                <a:lin ang="5400000" scaled="1"/>
              </a:gradFill>
              <a:ln w="38100">
                <a:solidFill>
                  <a:schemeClr val="bg1"/>
                </a:solidFill>
                <a:round/>
                <a:headEnd/>
                <a:tailEnd/>
              </a:ln>
              <a:effectLst/>
            </p:spPr>
            <p:txBody>
              <a:bodyPr wrap="none" anchor="ctr"/>
              <a:lstStyle/>
              <a:p>
                <a:endParaRPr lang="fa-IR"/>
              </a:p>
            </p:txBody>
          </p:sp>
          <p:sp>
            <p:nvSpPr>
              <p:cNvPr id="27" name="Freeform 21"/>
              <p:cNvSpPr>
                <a:spLocks/>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headEnd/>
                <a:tailEnd/>
              </a:ln>
            </p:spPr>
            <p:txBody>
              <a:bodyPr/>
              <a:lstStyle/>
              <a:p>
                <a:endParaRPr lang="fa-IR"/>
              </a:p>
            </p:txBody>
          </p:sp>
          <p:sp>
            <p:nvSpPr>
              <p:cNvPr id="28" name="Text Box 22"/>
              <p:cNvSpPr txBox="1">
                <a:spLocks noChangeArrowheads="1"/>
              </p:cNvSpPr>
              <p:nvPr/>
            </p:nvSpPr>
            <p:spPr bwMode="gray">
              <a:xfrm>
                <a:off x="860" y="3074"/>
                <a:ext cx="1071" cy="841"/>
              </a:xfrm>
              <a:prstGeom prst="rect">
                <a:avLst/>
              </a:prstGeom>
              <a:noFill/>
              <a:ln w="9525" algn="ctr">
                <a:noFill/>
                <a:miter lim="800000"/>
                <a:headEnd/>
                <a:tailEnd/>
              </a:ln>
              <a:effectLst/>
            </p:spPr>
            <p:txBody>
              <a:bodyPr wrap="square">
                <a:spAutoFit/>
              </a:bodyPr>
              <a:lstStyle/>
              <a:p>
                <a:pPr algn="ctr" eaLnBrk="0" hangingPunct="0"/>
                <a:r>
                  <a:rPr lang="fa-IR" sz="2400" dirty="0" smtClean="0">
                    <a:solidFill>
                      <a:srgbClr val="FFFFFF"/>
                    </a:solidFill>
                    <a:effectLst>
                      <a:outerShdw blurRad="38100" dist="38100" dir="2700000" algn="tl">
                        <a:srgbClr val="C0C0C0"/>
                      </a:outerShdw>
                    </a:effectLst>
                  </a:rPr>
                  <a:t>عوامل بحرانی موفقیت</a:t>
                </a:r>
                <a:endParaRPr lang="en-US" sz="2400" b="0" dirty="0">
                  <a:solidFill>
                    <a:srgbClr val="FFFFFF"/>
                  </a:solidFill>
                  <a:effectLst>
                    <a:outerShdw blurRad="38100" dist="38100" dir="2700000" algn="tl">
                      <a:srgbClr val="C0C0C0"/>
                    </a:outerShdw>
                  </a:effectLst>
                </a:endParaRPr>
              </a:p>
            </p:txBody>
          </p:sp>
        </p:grpSp>
        <p:sp>
          <p:nvSpPr>
            <p:cNvPr id="25" name="Text Box 23"/>
            <p:cNvSpPr txBox="1">
              <a:spLocks noChangeArrowheads="1"/>
            </p:cNvSpPr>
            <p:nvPr/>
          </p:nvSpPr>
          <p:spPr bwMode="gray">
            <a:xfrm>
              <a:off x="1792" y="3074"/>
              <a:ext cx="2949" cy="647"/>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کاهش مالکیت دارایی های فیزیکی و در عین حال حفظ  مالکیت داده ها ، مالکیت یا داشتن دسترسی به زنجیره </a:t>
              </a:r>
              <a:r>
                <a:rPr lang="en-US" b="0" dirty="0" smtClean="0">
                  <a:solidFill>
                    <a:srgbClr val="000000"/>
                  </a:solidFill>
                </a:rPr>
                <a:t>  </a:t>
              </a:r>
              <a:r>
                <a:rPr lang="fa-IR" b="0" dirty="0" smtClean="0">
                  <a:solidFill>
                    <a:srgbClr val="000000"/>
                  </a:solidFill>
                </a:rPr>
                <a:t>ارزش مجازی کل صنعت و 000</a:t>
              </a:r>
              <a:endParaRPr lang="en-US" b="0" dirty="0">
                <a:solidFill>
                  <a:srgbClr val="000000"/>
                </a:solidFill>
              </a:endParaRPr>
            </a:p>
          </p:txBody>
        </p:sp>
      </p:grpSp>
      <p:sp>
        <p:nvSpPr>
          <p:cNvPr id="29" name="Title 1"/>
          <p:cNvSpPr txBox="1">
            <a:spLocks/>
          </p:cNvSpPr>
          <p:nvPr/>
        </p:nvSpPr>
        <p:spPr>
          <a:xfrm rot="5400000">
            <a:off x="-1333500" y="3314700"/>
            <a:ext cx="4191000" cy="457200"/>
          </a:xfrm>
          <a:prstGeom prst="rect">
            <a:avLst/>
          </a:prstGeom>
        </p:spPr>
        <p:style>
          <a:lnRef idx="2">
            <a:schemeClr val="dk1"/>
          </a:lnRef>
          <a:fillRef idx="1">
            <a:schemeClr val="lt1"/>
          </a:fillRef>
          <a:effectRef idx="0">
            <a:schemeClr val="dk1"/>
          </a:effectRef>
          <a:fontRef idx="minor">
            <a:schemeClr val="dk1"/>
          </a:fontRef>
        </p:style>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200" i="0" u="none" strike="noStrike" kern="1200" cap="small" spc="0" normalizeH="0" baseline="0" noProof="0" dirty="0" smtClean="0">
                <a:ln>
                  <a:noFill/>
                </a:ln>
                <a:effectLst/>
                <a:uLnTx/>
                <a:uFillTx/>
                <a:latin typeface="+mj-lt"/>
                <a:ea typeface="+mj-ea"/>
                <a:cs typeface="+mj-cs"/>
              </a:rPr>
              <a:t>یکپارچه</a:t>
            </a:r>
            <a:r>
              <a:rPr kumimoji="0" lang="fa-IR" sz="3200" i="0" u="none" strike="noStrike" kern="1200" cap="small" spc="0" normalizeH="0" noProof="0" dirty="0" smtClean="0">
                <a:ln>
                  <a:noFill/>
                </a:ln>
                <a:effectLst/>
                <a:uLnTx/>
                <a:uFillTx/>
                <a:latin typeface="+mj-lt"/>
                <a:ea typeface="+mj-ea"/>
                <a:cs typeface="+mj-cs"/>
              </a:rPr>
              <a:t> ساز شبکه ارزش</a:t>
            </a:r>
            <a:endParaRPr kumimoji="0" lang="fa-IR" sz="3200" i="0" u="none" strike="noStrike" kern="1200" cap="small" spc="0" normalizeH="0" baseline="0" noProof="0" dirty="0">
              <a:ln>
                <a:noFill/>
              </a:ln>
              <a:effectLst/>
              <a:uLnTx/>
              <a:uFillTx/>
              <a:latin typeface="+mj-lt"/>
              <a:ea typeface="+mj-ea"/>
              <a:cs typeface="+mj-cs"/>
            </a:endParaRPr>
          </a:p>
        </p:txBody>
      </p:sp>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066800"/>
            <a:ext cx="7620000" cy="5257800"/>
          </a:xfrm>
        </p:spPr>
        <p:txBody>
          <a:bodyPr/>
          <a:lstStyle/>
          <a:p>
            <a:pPr>
              <a:buFont typeface="Wingdings" pitchFamily="2" charset="2"/>
              <a:buChar char="v"/>
            </a:pPr>
            <a:r>
              <a:rPr lang="fa-IR" sz="2000" dirty="0" smtClean="0"/>
              <a:t>عصر اینترنت ، مدل های کسب وکار اینترنتی زیادی راایجاد کرده که برای مثال </a:t>
            </a:r>
            <a:r>
              <a:rPr lang="en-US" sz="2000" dirty="0" err="1" smtClean="0"/>
              <a:t>Afuah</a:t>
            </a:r>
            <a:r>
              <a:rPr lang="fa-IR" sz="2000" dirty="0" smtClean="0"/>
              <a:t> و</a:t>
            </a:r>
            <a:r>
              <a:rPr lang="en-US" sz="2000" dirty="0" err="1" smtClean="0"/>
              <a:t>Tucci</a:t>
            </a:r>
            <a:r>
              <a:rPr lang="fa-IR" sz="2000" dirty="0" smtClean="0"/>
              <a:t> بین 9مدل زیر تمایز قایل شده اند:</a:t>
            </a:r>
          </a:p>
          <a:p>
            <a:pPr>
              <a:buNone/>
            </a:pPr>
            <a:endParaRPr lang="fa-IR" dirty="0"/>
          </a:p>
        </p:txBody>
      </p:sp>
      <p:sp>
        <p:nvSpPr>
          <p:cNvPr id="2" name="Title 1"/>
          <p:cNvSpPr>
            <a:spLocks noGrp="1"/>
          </p:cNvSpPr>
          <p:nvPr>
            <p:ph type="title"/>
          </p:nvPr>
        </p:nvSpPr>
        <p:spPr>
          <a:xfrm>
            <a:off x="228600" y="304800"/>
            <a:ext cx="8458200" cy="579438"/>
          </a:xfrm>
        </p:spPr>
        <p:style>
          <a:lnRef idx="3">
            <a:schemeClr val="lt1"/>
          </a:lnRef>
          <a:fillRef idx="1">
            <a:schemeClr val="accent1"/>
          </a:fillRef>
          <a:effectRef idx="1">
            <a:schemeClr val="accent1"/>
          </a:effectRef>
          <a:fontRef idx="minor">
            <a:schemeClr val="lt1"/>
          </a:fontRef>
        </p:style>
        <p:txBody>
          <a:bodyPr>
            <a:normAutofit/>
          </a:bodyPr>
          <a:lstStyle/>
          <a:p>
            <a:pPr algn="r"/>
            <a:r>
              <a:rPr lang="fa-IR" sz="280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مدل کسب وکارهای الکترونیکی مناسب برای استراتژی های الکترونیکی</a:t>
            </a:r>
            <a:endParaRPr lang="fa-IR" sz="2800"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Slide Number Placeholder 5"/>
          <p:cNvSpPr>
            <a:spLocks noGrp="1"/>
          </p:cNvSpPr>
          <p:nvPr>
            <p:ph type="sldNum" sz="quarter" idx="15"/>
          </p:nvPr>
        </p:nvSpPr>
        <p:spPr/>
        <p:txBody>
          <a:bodyPr/>
          <a:lstStyle/>
          <a:p>
            <a:fld id="{B6F15528-21DE-4FAA-801E-634DDDAF4B2B}" type="slidenum">
              <a:rPr lang="en-US" smtClean="0"/>
              <a:pPr/>
              <a:t>14</a:t>
            </a:fld>
            <a:endParaRPr lang="en-US"/>
          </a:p>
        </p:txBody>
      </p:sp>
      <p:sp>
        <p:nvSpPr>
          <p:cNvPr id="9" name="Text Box 3"/>
          <p:cNvSpPr txBox="1">
            <a:spLocks noChangeArrowheads="1"/>
          </p:cNvSpPr>
          <p:nvPr/>
        </p:nvSpPr>
        <p:spPr bwMode="auto">
          <a:xfrm>
            <a:off x="2482850" y="920751"/>
            <a:ext cx="184150" cy="366712"/>
          </a:xfrm>
          <a:prstGeom prst="rect">
            <a:avLst/>
          </a:prstGeom>
          <a:noFill/>
          <a:ln w="9525">
            <a:noFill/>
            <a:miter lim="800000"/>
            <a:headEnd/>
            <a:tailEnd/>
          </a:ln>
          <a:effectLst/>
        </p:spPr>
        <p:txBody>
          <a:bodyPr wrap="none">
            <a:spAutoFit/>
          </a:bodyPr>
          <a:lstStyle/>
          <a:p>
            <a:endParaRPr lang="fa-IR"/>
          </a:p>
        </p:txBody>
      </p:sp>
      <p:sp>
        <p:nvSpPr>
          <p:cNvPr id="10" name="AutoShape 46"/>
          <p:cNvSpPr>
            <a:spLocks noChangeArrowheads="1"/>
          </p:cNvSpPr>
          <p:nvPr/>
        </p:nvSpPr>
        <p:spPr bwMode="ltGray">
          <a:xfrm rot="5400000">
            <a:off x="-1600201" y="1673226"/>
            <a:ext cx="4824413" cy="477043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w="9525" algn="ctr">
            <a:noFill/>
            <a:miter lim="800000"/>
            <a:headEnd/>
            <a:tailEnd/>
          </a:ln>
          <a:effectLst/>
        </p:spPr>
        <p:txBody>
          <a:bodyPr wrap="none" anchor="ctr"/>
          <a:lstStyle/>
          <a:p>
            <a:endParaRPr lang="fa-IR"/>
          </a:p>
        </p:txBody>
      </p:sp>
      <p:sp>
        <p:nvSpPr>
          <p:cNvPr id="11" name="AutoShape 47"/>
          <p:cNvSpPr>
            <a:spLocks noChangeArrowheads="1"/>
          </p:cNvSpPr>
          <p:nvPr/>
        </p:nvSpPr>
        <p:spPr bwMode="ltGray">
          <a:xfrm rot="5400000" flipH="1">
            <a:off x="-1194593" y="2108994"/>
            <a:ext cx="4032250" cy="3929063"/>
          </a:xfrm>
          <a:custGeom>
            <a:avLst/>
            <a:gdLst>
              <a:gd name="G0" fmla="+- 5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
              <a:gd name="G18" fmla="*/ 56 1 2"/>
              <a:gd name="G19" fmla="+- G18 5400 0"/>
              <a:gd name="G20" fmla="cos G19 11796480"/>
              <a:gd name="G21" fmla="sin G19 11796480"/>
              <a:gd name="G22" fmla="+- G20 10800 0"/>
              <a:gd name="G23" fmla="+- G21 10800 0"/>
              <a:gd name="G24" fmla="+- 10800 0 G20"/>
              <a:gd name="G25" fmla="+- 56 10800 0"/>
              <a:gd name="G26" fmla="?: G9 G17 G25"/>
              <a:gd name="G27" fmla="?: G9 0 21600"/>
              <a:gd name="G28" fmla="cos 10800 11796480"/>
              <a:gd name="G29" fmla="sin 10800 11796480"/>
              <a:gd name="G30" fmla="sin 5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72 w 21600"/>
              <a:gd name="T15" fmla="*/ 10800 h 21600"/>
              <a:gd name="T16" fmla="*/ 10800 w 21600"/>
              <a:gd name="T17" fmla="*/ 10744 h 21600"/>
              <a:gd name="T18" fmla="*/ 16228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44" y="10800"/>
                </a:moveTo>
                <a:cubicBezTo>
                  <a:pt x="10744" y="10769"/>
                  <a:pt x="10769" y="10744"/>
                  <a:pt x="10800" y="10744"/>
                </a:cubicBezTo>
                <a:cubicBezTo>
                  <a:pt x="10830" y="10743"/>
                  <a:pt x="10855" y="10769"/>
                  <a:pt x="10856" y="10799"/>
                </a:cubicBezTo>
                <a:lnTo>
                  <a:pt x="21600" y="10800"/>
                </a:lnTo>
                <a:cubicBezTo>
                  <a:pt x="21600" y="4835"/>
                  <a:pt x="16764" y="0"/>
                  <a:pt x="10800" y="0"/>
                </a:cubicBezTo>
                <a:cubicBezTo>
                  <a:pt x="4835" y="0"/>
                  <a:pt x="0" y="4835"/>
                  <a:pt x="0" y="10800"/>
                </a:cubicBezTo>
                <a:close/>
              </a:path>
            </a:pathLst>
          </a:custGeom>
          <a:gradFill rotWithShape="1">
            <a:gsLst>
              <a:gs pos="0">
                <a:schemeClr val="bg2">
                  <a:alpha val="56000"/>
                </a:schemeClr>
              </a:gs>
              <a:gs pos="100000">
                <a:schemeClr val="bg2">
                  <a:gamma/>
                  <a:tint val="0"/>
                  <a:invGamma/>
                  <a:alpha val="48000"/>
                </a:schemeClr>
              </a:gs>
            </a:gsLst>
            <a:lin ang="5400000" scaled="1"/>
          </a:gradFill>
          <a:ln w="0" algn="ctr">
            <a:noFill/>
            <a:miter lim="800000"/>
            <a:headEnd/>
            <a:tailEnd/>
          </a:ln>
          <a:effectLst/>
        </p:spPr>
        <p:txBody>
          <a:bodyPr wrap="none" anchor="ctr"/>
          <a:lstStyle/>
          <a:p>
            <a:endParaRPr lang="fa-IR"/>
          </a:p>
        </p:txBody>
      </p:sp>
      <p:sp>
        <p:nvSpPr>
          <p:cNvPr id="12" name="AutoShape 48"/>
          <p:cNvSpPr>
            <a:spLocks noChangeArrowheads="1"/>
          </p:cNvSpPr>
          <p:nvPr/>
        </p:nvSpPr>
        <p:spPr bwMode="gray">
          <a:xfrm>
            <a:off x="2895600" y="5105400"/>
            <a:ext cx="4419600" cy="508000"/>
          </a:xfrm>
          <a:prstGeom prst="roundRect">
            <a:avLst>
              <a:gd name="adj" fmla="val 50000"/>
            </a:avLst>
          </a:prstGeom>
          <a:noFill/>
          <a:ln w="28575" algn="ctr">
            <a:solidFill>
              <a:schemeClr val="bg2"/>
            </a:solidFill>
            <a:round/>
            <a:headEnd/>
            <a:tailEnd/>
          </a:ln>
          <a:effectLst/>
        </p:spPr>
        <p:txBody>
          <a:bodyPr wrap="none" anchor="ctr"/>
          <a:lstStyle/>
          <a:p>
            <a:pPr algn="ctr" eaLnBrk="0" hangingPunct="0"/>
            <a:r>
              <a:rPr lang="fa-IR" b="1" dirty="0" smtClean="0">
                <a:solidFill>
                  <a:schemeClr val="tx2"/>
                </a:solidFill>
              </a:rPr>
              <a:t>جامعه</a:t>
            </a:r>
            <a:endParaRPr lang="en-US" b="1" dirty="0">
              <a:solidFill>
                <a:schemeClr val="tx2"/>
              </a:solidFill>
            </a:endParaRPr>
          </a:p>
        </p:txBody>
      </p:sp>
      <p:sp>
        <p:nvSpPr>
          <p:cNvPr id="13" name="AutoShape 49"/>
          <p:cNvSpPr>
            <a:spLocks noChangeArrowheads="1"/>
          </p:cNvSpPr>
          <p:nvPr/>
        </p:nvSpPr>
        <p:spPr bwMode="gray">
          <a:xfrm>
            <a:off x="3124200" y="4572000"/>
            <a:ext cx="4419600" cy="508000"/>
          </a:xfrm>
          <a:prstGeom prst="roundRect">
            <a:avLst>
              <a:gd name="adj" fmla="val 50000"/>
            </a:avLst>
          </a:prstGeom>
          <a:noFill/>
          <a:ln w="28575" algn="ctr">
            <a:solidFill>
              <a:schemeClr val="bg2"/>
            </a:solidFill>
            <a:round/>
            <a:headEnd/>
            <a:tailEnd/>
          </a:ln>
          <a:effectLst/>
        </p:spPr>
        <p:txBody>
          <a:bodyPr wrap="none" anchor="ctr"/>
          <a:lstStyle/>
          <a:p>
            <a:pPr algn="ctr" eaLnBrk="0" hangingPunct="0"/>
            <a:r>
              <a:rPr lang="fa-IR" b="1" dirty="0" smtClean="0">
                <a:solidFill>
                  <a:schemeClr val="tx2"/>
                </a:solidFill>
              </a:rPr>
              <a:t>وابسته</a:t>
            </a:r>
            <a:endParaRPr lang="en-US" b="1" dirty="0">
              <a:solidFill>
                <a:schemeClr val="tx2"/>
              </a:solidFill>
            </a:endParaRPr>
          </a:p>
        </p:txBody>
      </p:sp>
      <p:sp>
        <p:nvSpPr>
          <p:cNvPr id="14" name="AutoShape 50"/>
          <p:cNvSpPr>
            <a:spLocks noChangeArrowheads="1"/>
          </p:cNvSpPr>
          <p:nvPr/>
        </p:nvSpPr>
        <p:spPr bwMode="gray">
          <a:xfrm>
            <a:off x="3276600" y="4038600"/>
            <a:ext cx="4419600" cy="508000"/>
          </a:xfrm>
          <a:prstGeom prst="roundRect">
            <a:avLst>
              <a:gd name="adj" fmla="val 50000"/>
            </a:avLst>
          </a:prstGeom>
          <a:noFill/>
          <a:ln w="28575" algn="ctr">
            <a:solidFill>
              <a:schemeClr val="bg2"/>
            </a:solidFill>
            <a:round/>
            <a:headEnd/>
            <a:tailEnd/>
          </a:ln>
          <a:effectLst/>
        </p:spPr>
        <p:txBody>
          <a:bodyPr wrap="none" anchor="ctr"/>
          <a:lstStyle/>
          <a:p>
            <a:pPr algn="ctr" eaLnBrk="0" hangingPunct="0"/>
            <a:r>
              <a:rPr lang="fa-IR" b="1" dirty="0" smtClean="0">
                <a:solidFill>
                  <a:schemeClr val="tx2"/>
                </a:solidFill>
              </a:rPr>
              <a:t>ساخت و تولید</a:t>
            </a:r>
            <a:endParaRPr lang="en-US" b="1" dirty="0">
              <a:solidFill>
                <a:schemeClr val="tx2"/>
              </a:solidFill>
            </a:endParaRPr>
          </a:p>
        </p:txBody>
      </p:sp>
      <p:sp>
        <p:nvSpPr>
          <p:cNvPr id="15" name="AutoShape 51"/>
          <p:cNvSpPr>
            <a:spLocks noChangeArrowheads="1"/>
          </p:cNvSpPr>
          <p:nvPr/>
        </p:nvSpPr>
        <p:spPr bwMode="gray">
          <a:xfrm>
            <a:off x="3352800" y="3505200"/>
            <a:ext cx="4419600" cy="508000"/>
          </a:xfrm>
          <a:prstGeom prst="roundRect">
            <a:avLst>
              <a:gd name="adj" fmla="val 50000"/>
            </a:avLst>
          </a:prstGeom>
          <a:noFill/>
          <a:ln w="28575" algn="ctr">
            <a:solidFill>
              <a:schemeClr val="bg2"/>
            </a:solidFill>
            <a:round/>
            <a:headEnd/>
            <a:tailEnd/>
          </a:ln>
          <a:effectLst/>
        </p:spPr>
        <p:txBody>
          <a:bodyPr wrap="none" anchor="ctr"/>
          <a:lstStyle/>
          <a:p>
            <a:pPr algn="ctr" eaLnBrk="0" hangingPunct="0"/>
            <a:r>
              <a:rPr lang="fa-IR" b="1" dirty="0" smtClean="0">
                <a:solidFill>
                  <a:schemeClr val="tx2"/>
                </a:solidFill>
              </a:rPr>
              <a:t>فروشنده</a:t>
            </a:r>
            <a:endParaRPr lang="en-US" b="1" dirty="0">
              <a:solidFill>
                <a:schemeClr val="tx2"/>
              </a:solidFill>
            </a:endParaRPr>
          </a:p>
        </p:txBody>
      </p:sp>
      <p:sp>
        <p:nvSpPr>
          <p:cNvPr id="16" name="AutoShape 52"/>
          <p:cNvSpPr>
            <a:spLocks noChangeArrowheads="1"/>
          </p:cNvSpPr>
          <p:nvPr/>
        </p:nvSpPr>
        <p:spPr bwMode="gray">
          <a:xfrm>
            <a:off x="3200400" y="2971800"/>
            <a:ext cx="4419600" cy="508000"/>
          </a:xfrm>
          <a:prstGeom prst="roundRect">
            <a:avLst>
              <a:gd name="adj" fmla="val 50000"/>
            </a:avLst>
          </a:prstGeom>
          <a:noFill/>
          <a:ln w="28575" algn="ctr">
            <a:solidFill>
              <a:schemeClr val="bg2"/>
            </a:solidFill>
            <a:round/>
            <a:headEnd/>
            <a:tailEnd/>
          </a:ln>
          <a:effectLst/>
        </p:spPr>
        <p:txBody>
          <a:bodyPr wrap="none" anchor="ctr"/>
          <a:lstStyle/>
          <a:p>
            <a:pPr algn="ctr" eaLnBrk="0" hangingPunct="0"/>
            <a:r>
              <a:rPr lang="fa-IR" b="1" dirty="0" smtClean="0">
                <a:solidFill>
                  <a:schemeClr val="tx2"/>
                </a:solidFill>
              </a:rPr>
              <a:t>واسطه اطلاعاتی</a:t>
            </a:r>
            <a:endParaRPr lang="en-US" b="1" dirty="0">
              <a:solidFill>
                <a:schemeClr val="tx2"/>
              </a:solidFill>
            </a:endParaRPr>
          </a:p>
        </p:txBody>
      </p:sp>
      <p:grpSp>
        <p:nvGrpSpPr>
          <p:cNvPr id="17" name="Group 53"/>
          <p:cNvGrpSpPr>
            <a:grpSpLocks/>
          </p:cNvGrpSpPr>
          <p:nvPr/>
        </p:nvGrpSpPr>
        <p:grpSpPr bwMode="auto">
          <a:xfrm>
            <a:off x="2882900" y="3060700"/>
            <a:ext cx="381000" cy="381000"/>
            <a:chOff x="2078" y="1680"/>
            <a:chExt cx="1615" cy="1615"/>
          </a:xfrm>
        </p:grpSpPr>
        <p:sp>
          <p:nvSpPr>
            <p:cNvPr id="18" name="Oval 54"/>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19" name="Oval 55"/>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20" name="Oval 56"/>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21" name="Oval 57"/>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fa-IR"/>
            </a:p>
          </p:txBody>
        </p:sp>
        <p:sp>
          <p:nvSpPr>
            <p:cNvPr id="22" name="Oval 58"/>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23" name="Oval 59"/>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fa-IR"/>
            </a:p>
          </p:txBody>
        </p:sp>
      </p:grpSp>
      <p:grpSp>
        <p:nvGrpSpPr>
          <p:cNvPr id="24" name="Group 60"/>
          <p:cNvGrpSpPr>
            <a:grpSpLocks/>
          </p:cNvGrpSpPr>
          <p:nvPr/>
        </p:nvGrpSpPr>
        <p:grpSpPr bwMode="auto">
          <a:xfrm>
            <a:off x="3048000" y="3611563"/>
            <a:ext cx="381000" cy="381000"/>
            <a:chOff x="2078" y="1680"/>
            <a:chExt cx="1615" cy="1615"/>
          </a:xfrm>
        </p:grpSpPr>
        <p:sp>
          <p:nvSpPr>
            <p:cNvPr id="25" name="Oval 61"/>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26" name="Oval 62"/>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27" name="Oval 63"/>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28" name="Oval 64"/>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fa-IR"/>
            </a:p>
          </p:txBody>
        </p:sp>
        <p:sp>
          <p:nvSpPr>
            <p:cNvPr id="29" name="Oval 65"/>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30" name="Oval 66"/>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fa-IR"/>
            </a:p>
          </p:txBody>
        </p:sp>
      </p:grpSp>
      <p:grpSp>
        <p:nvGrpSpPr>
          <p:cNvPr id="31" name="Group 67"/>
          <p:cNvGrpSpPr>
            <a:grpSpLocks/>
          </p:cNvGrpSpPr>
          <p:nvPr/>
        </p:nvGrpSpPr>
        <p:grpSpPr bwMode="auto">
          <a:xfrm>
            <a:off x="2971800" y="4114800"/>
            <a:ext cx="381000" cy="381000"/>
            <a:chOff x="2078" y="1680"/>
            <a:chExt cx="1615" cy="1615"/>
          </a:xfrm>
        </p:grpSpPr>
        <p:sp>
          <p:nvSpPr>
            <p:cNvPr id="32" name="Oval 68"/>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33" name="Oval 69"/>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34" name="Oval 70"/>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35" name="Oval 71"/>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fa-IR"/>
            </a:p>
          </p:txBody>
        </p:sp>
        <p:sp>
          <p:nvSpPr>
            <p:cNvPr id="36" name="Oval 72"/>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37" name="Oval 73"/>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fa-IR"/>
            </a:p>
          </p:txBody>
        </p:sp>
      </p:grpSp>
      <p:grpSp>
        <p:nvGrpSpPr>
          <p:cNvPr id="38" name="Group 74"/>
          <p:cNvGrpSpPr>
            <a:grpSpLocks/>
          </p:cNvGrpSpPr>
          <p:nvPr/>
        </p:nvGrpSpPr>
        <p:grpSpPr bwMode="auto">
          <a:xfrm>
            <a:off x="2787650" y="4673600"/>
            <a:ext cx="381000" cy="381000"/>
            <a:chOff x="2078" y="1680"/>
            <a:chExt cx="1615" cy="1615"/>
          </a:xfrm>
        </p:grpSpPr>
        <p:sp>
          <p:nvSpPr>
            <p:cNvPr id="39" name="Oval 75"/>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40" name="Oval 76"/>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41" name="Oval 77"/>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42" name="Oval 78"/>
            <p:cNvSpPr>
              <a:spLocks noChangeArrowheads="1"/>
            </p:cNvSpPr>
            <p:nvPr/>
          </p:nvSpPr>
          <p:spPr bwMode="gray">
            <a:xfrm>
              <a:off x="2254" y="1856"/>
              <a:ext cx="1262" cy="1264"/>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fa-IR"/>
            </a:p>
          </p:txBody>
        </p:sp>
        <p:sp>
          <p:nvSpPr>
            <p:cNvPr id="43" name="Oval 79"/>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44" name="Oval 80"/>
            <p:cNvSpPr>
              <a:spLocks noChangeArrowheads="1"/>
            </p:cNvSpPr>
            <p:nvPr/>
          </p:nvSpPr>
          <p:spPr bwMode="gray">
            <a:xfrm>
              <a:off x="2337" y="1939"/>
              <a:ext cx="1096" cy="1098"/>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fa-IR"/>
            </a:p>
          </p:txBody>
        </p:sp>
      </p:grpSp>
      <p:grpSp>
        <p:nvGrpSpPr>
          <p:cNvPr id="45" name="Group 81"/>
          <p:cNvGrpSpPr>
            <a:grpSpLocks/>
          </p:cNvGrpSpPr>
          <p:nvPr/>
        </p:nvGrpSpPr>
        <p:grpSpPr bwMode="auto">
          <a:xfrm>
            <a:off x="2597150" y="5154613"/>
            <a:ext cx="355600" cy="381000"/>
            <a:chOff x="2078" y="1680"/>
            <a:chExt cx="1615" cy="1615"/>
          </a:xfrm>
        </p:grpSpPr>
        <p:sp>
          <p:nvSpPr>
            <p:cNvPr id="46" name="Oval 8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47" name="Oval 8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48" name="Oval 84"/>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49" name="Oval 85"/>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fa-IR"/>
            </a:p>
          </p:txBody>
        </p:sp>
        <p:sp>
          <p:nvSpPr>
            <p:cNvPr id="50" name="Oval 86"/>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51" name="Oval 87"/>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fa-IR"/>
            </a:p>
          </p:txBody>
        </p:sp>
      </p:grpSp>
      <p:sp>
        <p:nvSpPr>
          <p:cNvPr id="52" name="AutoShape 50"/>
          <p:cNvSpPr>
            <a:spLocks noChangeArrowheads="1"/>
          </p:cNvSpPr>
          <p:nvPr/>
        </p:nvSpPr>
        <p:spPr bwMode="gray">
          <a:xfrm>
            <a:off x="2514600" y="5638800"/>
            <a:ext cx="4419600" cy="508000"/>
          </a:xfrm>
          <a:prstGeom prst="roundRect">
            <a:avLst>
              <a:gd name="adj" fmla="val 50000"/>
            </a:avLst>
          </a:prstGeom>
          <a:noFill/>
          <a:ln w="28575" algn="ctr">
            <a:solidFill>
              <a:schemeClr val="bg2"/>
            </a:solidFill>
            <a:round/>
            <a:headEnd/>
            <a:tailEnd/>
          </a:ln>
          <a:effectLst/>
        </p:spPr>
        <p:txBody>
          <a:bodyPr wrap="none" anchor="ctr"/>
          <a:lstStyle/>
          <a:p>
            <a:pPr algn="ctr" eaLnBrk="0" hangingPunct="0"/>
            <a:r>
              <a:rPr lang="fa-IR" b="1" dirty="0" smtClean="0">
                <a:solidFill>
                  <a:schemeClr val="tx2"/>
                </a:solidFill>
              </a:rPr>
              <a:t>اشتراک</a:t>
            </a:r>
            <a:endParaRPr lang="en-US" b="1" dirty="0">
              <a:solidFill>
                <a:schemeClr val="tx2"/>
              </a:solidFill>
            </a:endParaRPr>
          </a:p>
        </p:txBody>
      </p:sp>
      <p:grpSp>
        <p:nvGrpSpPr>
          <p:cNvPr id="53" name="Group 67"/>
          <p:cNvGrpSpPr>
            <a:grpSpLocks/>
          </p:cNvGrpSpPr>
          <p:nvPr/>
        </p:nvGrpSpPr>
        <p:grpSpPr bwMode="auto">
          <a:xfrm>
            <a:off x="2209800" y="5715000"/>
            <a:ext cx="381000" cy="381000"/>
            <a:chOff x="2078" y="1680"/>
            <a:chExt cx="1615" cy="1615"/>
          </a:xfrm>
        </p:grpSpPr>
        <p:sp>
          <p:nvSpPr>
            <p:cNvPr id="54" name="Oval 68"/>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55" name="Oval 69"/>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56" name="Oval 70"/>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57" name="Oval 71"/>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fa-IR"/>
            </a:p>
          </p:txBody>
        </p:sp>
        <p:sp>
          <p:nvSpPr>
            <p:cNvPr id="58" name="Oval 72"/>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59" name="Oval 73"/>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fa-IR"/>
            </a:p>
          </p:txBody>
        </p:sp>
      </p:grpSp>
      <p:sp>
        <p:nvSpPr>
          <p:cNvPr id="60" name="AutoShape 49"/>
          <p:cNvSpPr>
            <a:spLocks noChangeArrowheads="1"/>
          </p:cNvSpPr>
          <p:nvPr/>
        </p:nvSpPr>
        <p:spPr bwMode="gray">
          <a:xfrm>
            <a:off x="2971800" y="2438400"/>
            <a:ext cx="4419600" cy="508000"/>
          </a:xfrm>
          <a:prstGeom prst="roundRect">
            <a:avLst>
              <a:gd name="adj" fmla="val 50000"/>
            </a:avLst>
          </a:prstGeom>
          <a:noFill/>
          <a:ln w="28575" algn="ctr">
            <a:solidFill>
              <a:schemeClr val="bg2"/>
            </a:solidFill>
            <a:round/>
            <a:headEnd/>
            <a:tailEnd/>
          </a:ln>
          <a:effectLst/>
        </p:spPr>
        <p:txBody>
          <a:bodyPr wrap="none" anchor="ctr"/>
          <a:lstStyle/>
          <a:p>
            <a:pPr algn="ctr" eaLnBrk="0" hangingPunct="0"/>
            <a:r>
              <a:rPr lang="fa-IR" b="1" dirty="0" smtClean="0">
                <a:solidFill>
                  <a:schemeClr val="tx2"/>
                </a:solidFill>
              </a:rPr>
              <a:t>تبلیغات</a:t>
            </a:r>
            <a:endParaRPr lang="en-US" b="1" dirty="0">
              <a:solidFill>
                <a:schemeClr val="tx2"/>
              </a:solidFill>
            </a:endParaRPr>
          </a:p>
        </p:txBody>
      </p:sp>
      <p:grpSp>
        <p:nvGrpSpPr>
          <p:cNvPr id="61" name="Group 74"/>
          <p:cNvGrpSpPr>
            <a:grpSpLocks/>
          </p:cNvGrpSpPr>
          <p:nvPr/>
        </p:nvGrpSpPr>
        <p:grpSpPr bwMode="auto">
          <a:xfrm>
            <a:off x="2635250" y="2540000"/>
            <a:ext cx="381000" cy="381000"/>
            <a:chOff x="2078" y="1680"/>
            <a:chExt cx="1615" cy="1615"/>
          </a:xfrm>
        </p:grpSpPr>
        <p:sp>
          <p:nvSpPr>
            <p:cNvPr id="62" name="Oval 75"/>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63" name="Oval 76"/>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64" name="Oval 77"/>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65" name="Oval 78"/>
            <p:cNvSpPr>
              <a:spLocks noChangeArrowheads="1"/>
            </p:cNvSpPr>
            <p:nvPr/>
          </p:nvSpPr>
          <p:spPr bwMode="gray">
            <a:xfrm>
              <a:off x="2254" y="1856"/>
              <a:ext cx="1262" cy="1264"/>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fa-IR"/>
            </a:p>
          </p:txBody>
        </p:sp>
        <p:sp>
          <p:nvSpPr>
            <p:cNvPr id="66" name="Oval 79"/>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67" name="Oval 80"/>
            <p:cNvSpPr>
              <a:spLocks noChangeArrowheads="1"/>
            </p:cNvSpPr>
            <p:nvPr/>
          </p:nvSpPr>
          <p:spPr bwMode="gray">
            <a:xfrm>
              <a:off x="2337" y="1939"/>
              <a:ext cx="1096" cy="1098"/>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fa-IR"/>
            </a:p>
          </p:txBody>
        </p:sp>
      </p:grpSp>
      <p:sp>
        <p:nvSpPr>
          <p:cNvPr id="76" name="AutoShape 48"/>
          <p:cNvSpPr>
            <a:spLocks noChangeArrowheads="1"/>
          </p:cNvSpPr>
          <p:nvPr/>
        </p:nvSpPr>
        <p:spPr bwMode="gray">
          <a:xfrm>
            <a:off x="2438400" y="1905000"/>
            <a:ext cx="4419600" cy="508000"/>
          </a:xfrm>
          <a:prstGeom prst="roundRect">
            <a:avLst>
              <a:gd name="adj" fmla="val 50000"/>
            </a:avLst>
          </a:prstGeom>
          <a:noFill/>
          <a:ln w="28575" algn="ctr">
            <a:solidFill>
              <a:schemeClr val="bg2"/>
            </a:solidFill>
            <a:round/>
            <a:headEnd/>
            <a:tailEnd/>
          </a:ln>
          <a:effectLst/>
        </p:spPr>
        <p:txBody>
          <a:bodyPr wrap="none" anchor="ctr"/>
          <a:lstStyle/>
          <a:p>
            <a:pPr algn="ctr" eaLnBrk="0" hangingPunct="0"/>
            <a:r>
              <a:rPr lang="fa-IR" b="1" dirty="0" smtClean="0">
                <a:solidFill>
                  <a:schemeClr val="tx2"/>
                </a:solidFill>
              </a:rPr>
              <a:t>واسطه گری</a:t>
            </a:r>
            <a:endParaRPr lang="en-US" b="1" dirty="0">
              <a:solidFill>
                <a:schemeClr val="tx2"/>
              </a:solidFill>
            </a:endParaRPr>
          </a:p>
        </p:txBody>
      </p:sp>
      <p:grpSp>
        <p:nvGrpSpPr>
          <p:cNvPr id="77" name="Group 81"/>
          <p:cNvGrpSpPr>
            <a:grpSpLocks/>
          </p:cNvGrpSpPr>
          <p:nvPr/>
        </p:nvGrpSpPr>
        <p:grpSpPr bwMode="auto">
          <a:xfrm>
            <a:off x="2139950" y="1954213"/>
            <a:ext cx="355600" cy="381000"/>
            <a:chOff x="2078" y="1680"/>
            <a:chExt cx="1615" cy="1615"/>
          </a:xfrm>
        </p:grpSpPr>
        <p:sp>
          <p:nvSpPr>
            <p:cNvPr id="78" name="Oval 8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79" name="Oval 8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80" name="Oval 84"/>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81" name="Oval 85"/>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fa-IR"/>
            </a:p>
          </p:txBody>
        </p:sp>
        <p:sp>
          <p:nvSpPr>
            <p:cNvPr id="82" name="Oval 86"/>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83" name="Oval 87"/>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fa-IR"/>
            </a:p>
          </p:txBody>
        </p:sp>
      </p:grpSp>
      <p:sp>
        <p:nvSpPr>
          <p:cNvPr id="84" name="AutoShape 51"/>
          <p:cNvSpPr>
            <a:spLocks noChangeArrowheads="1"/>
          </p:cNvSpPr>
          <p:nvPr/>
        </p:nvSpPr>
        <p:spPr bwMode="gray">
          <a:xfrm>
            <a:off x="1981200" y="6172200"/>
            <a:ext cx="4419600" cy="508000"/>
          </a:xfrm>
          <a:prstGeom prst="roundRect">
            <a:avLst>
              <a:gd name="adj" fmla="val 50000"/>
            </a:avLst>
          </a:prstGeom>
          <a:noFill/>
          <a:ln w="28575" algn="ctr">
            <a:solidFill>
              <a:schemeClr val="bg2"/>
            </a:solidFill>
            <a:round/>
            <a:headEnd/>
            <a:tailEnd/>
          </a:ln>
          <a:effectLst/>
        </p:spPr>
        <p:txBody>
          <a:bodyPr wrap="none" anchor="ctr"/>
          <a:lstStyle/>
          <a:p>
            <a:pPr algn="ctr" eaLnBrk="0" hangingPunct="0"/>
            <a:r>
              <a:rPr lang="fa-IR" b="1" dirty="0" smtClean="0">
                <a:solidFill>
                  <a:schemeClr val="tx2"/>
                </a:solidFill>
              </a:rPr>
              <a:t>برنامه سودمند</a:t>
            </a:r>
            <a:endParaRPr lang="en-US" b="1" dirty="0">
              <a:solidFill>
                <a:schemeClr val="tx2"/>
              </a:solidFill>
            </a:endParaRPr>
          </a:p>
        </p:txBody>
      </p:sp>
      <p:grpSp>
        <p:nvGrpSpPr>
          <p:cNvPr id="85" name="Group 60"/>
          <p:cNvGrpSpPr>
            <a:grpSpLocks/>
          </p:cNvGrpSpPr>
          <p:nvPr/>
        </p:nvGrpSpPr>
        <p:grpSpPr bwMode="auto">
          <a:xfrm>
            <a:off x="1676400" y="6278563"/>
            <a:ext cx="381000" cy="381000"/>
            <a:chOff x="2078" y="1680"/>
            <a:chExt cx="1615" cy="1615"/>
          </a:xfrm>
        </p:grpSpPr>
        <p:sp>
          <p:nvSpPr>
            <p:cNvPr id="86" name="Oval 61"/>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87" name="Oval 62"/>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88" name="Oval 63"/>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89" name="Oval 64"/>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fa-IR"/>
            </a:p>
          </p:txBody>
        </p:sp>
        <p:sp>
          <p:nvSpPr>
            <p:cNvPr id="90" name="Oval 65"/>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91" name="Oval 66"/>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fa-IR"/>
            </a:p>
          </p:txBody>
        </p:sp>
      </p:gr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15</a:t>
            </a:fld>
            <a:endParaRPr lang="en-US"/>
          </a:p>
        </p:txBody>
      </p:sp>
      <p:grpSp>
        <p:nvGrpSpPr>
          <p:cNvPr id="6" name="Group 3"/>
          <p:cNvGrpSpPr>
            <a:grpSpLocks/>
          </p:cNvGrpSpPr>
          <p:nvPr/>
        </p:nvGrpSpPr>
        <p:grpSpPr bwMode="auto">
          <a:xfrm>
            <a:off x="1371600" y="1219200"/>
            <a:ext cx="5867400" cy="1301750"/>
            <a:chOff x="912" y="1008"/>
            <a:chExt cx="3984" cy="912"/>
          </a:xfrm>
        </p:grpSpPr>
        <p:sp>
          <p:nvSpPr>
            <p:cNvPr id="7"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dirty="0"/>
            </a:p>
          </p:txBody>
        </p:sp>
        <p:grpSp>
          <p:nvGrpSpPr>
            <p:cNvPr id="8" name="Group 5"/>
            <p:cNvGrpSpPr>
              <a:grpSpLocks/>
            </p:cNvGrpSpPr>
            <p:nvPr/>
          </p:nvGrpSpPr>
          <p:grpSpPr bwMode="auto">
            <a:xfrm>
              <a:off x="999" y="1092"/>
              <a:ext cx="816" cy="746"/>
              <a:chOff x="999" y="1092"/>
              <a:chExt cx="816" cy="746"/>
            </a:xfrm>
          </p:grpSpPr>
          <p:sp>
            <p:nvSpPr>
              <p:cNvPr id="10"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lgn="r"/>
                <a:endParaRPr lang="fa-IR"/>
              </a:p>
            </p:txBody>
          </p:sp>
          <p:sp>
            <p:nvSpPr>
              <p:cNvPr id="11" name="Freeform 7"/>
              <p:cNvSpPr>
                <a:spLocks/>
              </p:cNvSpPr>
              <p:nvPr/>
            </p:nvSpPr>
            <p:spPr bwMode="gray">
              <a:xfrm>
                <a:off x="1047" y="1140"/>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endParaRPr lang="fa-IR"/>
              </a:p>
            </p:txBody>
          </p:sp>
          <p:sp>
            <p:nvSpPr>
              <p:cNvPr id="12" name="Text Box 8"/>
              <p:cNvSpPr txBox="1">
                <a:spLocks noChangeArrowheads="1"/>
              </p:cNvSpPr>
              <p:nvPr/>
            </p:nvSpPr>
            <p:spPr bwMode="gray">
              <a:xfrm>
                <a:off x="1015" y="1275"/>
                <a:ext cx="800"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زیرساخت</a:t>
                </a:r>
                <a:endParaRPr lang="en-US" sz="2400" b="0" dirty="0">
                  <a:solidFill>
                    <a:srgbClr val="FFFFFF"/>
                  </a:solidFill>
                  <a:effectLst>
                    <a:outerShdw blurRad="38100" dist="38100" dir="2700000" algn="tl">
                      <a:srgbClr val="C0C0C0"/>
                    </a:outerShdw>
                  </a:effectLst>
                </a:endParaRPr>
              </a:p>
            </p:txBody>
          </p:sp>
        </p:grpSp>
        <p:sp>
          <p:nvSpPr>
            <p:cNvPr id="9" name="Text Box 9"/>
            <p:cNvSpPr txBox="1">
              <a:spLocks noChangeArrowheads="1"/>
            </p:cNvSpPr>
            <p:nvPr/>
          </p:nvSpPr>
          <p:spPr bwMode="gray">
            <a:xfrm>
              <a:off x="1843" y="1061"/>
              <a:ext cx="2921" cy="647"/>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تامین کنندگان محتوا باید در اختصاصی کردن و دستکاری محتوای اصلی خود برای تامین نیازهای خاص مشتریان مهارت داشته باشند</a:t>
              </a:r>
              <a:endParaRPr lang="en-US" b="0" dirty="0">
                <a:solidFill>
                  <a:srgbClr val="000000"/>
                </a:solidFill>
              </a:endParaRPr>
            </a:p>
          </p:txBody>
        </p:sp>
      </p:grpSp>
      <p:grpSp>
        <p:nvGrpSpPr>
          <p:cNvPr id="13" name="Group 10"/>
          <p:cNvGrpSpPr>
            <a:grpSpLocks/>
          </p:cNvGrpSpPr>
          <p:nvPr/>
        </p:nvGrpSpPr>
        <p:grpSpPr bwMode="auto">
          <a:xfrm>
            <a:off x="1371600" y="2749550"/>
            <a:ext cx="5867400" cy="1301750"/>
            <a:chOff x="912" y="2016"/>
            <a:chExt cx="3984" cy="912"/>
          </a:xfrm>
        </p:grpSpPr>
        <p:sp>
          <p:nvSpPr>
            <p:cNvPr id="14" name="AutoShape 11"/>
            <p:cNvSpPr>
              <a:spLocks noChangeArrowheads="1"/>
            </p:cNvSpPr>
            <p:nvPr/>
          </p:nvSpPr>
          <p:spPr bwMode="gray">
            <a:xfrm>
              <a:off x="912" y="2016"/>
              <a:ext cx="3984" cy="9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15" name="Group 12"/>
            <p:cNvGrpSpPr>
              <a:grpSpLocks/>
            </p:cNvGrpSpPr>
            <p:nvPr/>
          </p:nvGrpSpPr>
          <p:grpSpPr bwMode="auto">
            <a:xfrm>
              <a:off x="964" y="2100"/>
              <a:ext cx="874" cy="746"/>
              <a:chOff x="964" y="2100"/>
              <a:chExt cx="874" cy="746"/>
            </a:xfrm>
          </p:grpSpPr>
          <p:sp>
            <p:nvSpPr>
              <p:cNvPr id="17" name="AutoShape 13"/>
              <p:cNvSpPr>
                <a:spLocks noChangeArrowheads="1"/>
              </p:cNvSpPr>
              <p:nvPr/>
            </p:nvSpPr>
            <p:spPr bwMode="gray">
              <a:xfrm>
                <a:off x="999" y="2100"/>
                <a:ext cx="768" cy="746"/>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p>
                <a:endParaRPr lang="fa-IR"/>
              </a:p>
            </p:txBody>
          </p:sp>
          <p:sp>
            <p:nvSpPr>
              <p:cNvPr id="18" name="Freeform 14"/>
              <p:cNvSpPr>
                <a:spLocks/>
              </p:cNvSpPr>
              <p:nvPr/>
            </p:nvSpPr>
            <p:spPr bwMode="gray">
              <a:xfrm>
                <a:off x="1047" y="214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p>
                <a:endParaRPr lang="fa-IR"/>
              </a:p>
            </p:txBody>
          </p:sp>
          <p:sp>
            <p:nvSpPr>
              <p:cNvPr id="19" name="Text Box 15"/>
              <p:cNvSpPr txBox="1">
                <a:spLocks noChangeArrowheads="1"/>
              </p:cNvSpPr>
              <p:nvPr/>
            </p:nvSpPr>
            <p:spPr bwMode="gray">
              <a:xfrm>
                <a:off x="964" y="2278"/>
                <a:ext cx="874"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منابع درآمد</a:t>
                </a:r>
                <a:endParaRPr lang="en-US" sz="2400" b="0" dirty="0">
                  <a:solidFill>
                    <a:srgbClr val="FFFFFF"/>
                  </a:solidFill>
                  <a:effectLst>
                    <a:outerShdw blurRad="38100" dist="38100" dir="2700000" algn="tl">
                      <a:srgbClr val="C0C0C0"/>
                    </a:outerShdw>
                  </a:effectLst>
                </a:endParaRPr>
              </a:p>
            </p:txBody>
          </p:sp>
        </p:grpSp>
        <p:sp>
          <p:nvSpPr>
            <p:cNvPr id="16" name="Text Box 16"/>
            <p:cNvSpPr txBox="1">
              <a:spLocks noChangeArrowheads="1"/>
            </p:cNvSpPr>
            <p:nvPr/>
          </p:nvSpPr>
          <p:spPr bwMode="gray">
            <a:xfrm>
              <a:off x="1843" y="2065"/>
              <a:ext cx="2928" cy="453"/>
            </a:xfrm>
            <a:prstGeom prst="rect">
              <a:avLst/>
            </a:prstGeom>
            <a:noFill/>
            <a:ln w="9525" algn="ctr">
              <a:noFill/>
              <a:miter lim="800000"/>
              <a:headEnd/>
              <a:tailEnd/>
            </a:ln>
            <a:effectLst/>
          </p:spPr>
          <p:txBody>
            <a:bodyPr>
              <a:spAutoFit/>
            </a:bodyPr>
            <a:lstStyle/>
            <a:p>
              <a:pPr algn="r" eaLnBrk="0" hangingPunct="0"/>
              <a:r>
                <a:rPr lang="fa-IR" b="0" dirty="0" smtClean="0">
                  <a:solidFill>
                    <a:srgbClr val="000000"/>
                  </a:solidFill>
                </a:rPr>
                <a:t>منبع اصلی درآمد برای تامین کننده محتوا ، دستمزد دریافت شده از اشخاص ثالث یاهم پیمانان خود است</a:t>
              </a:r>
              <a:endParaRPr lang="en-US" b="0" dirty="0">
                <a:solidFill>
                  <a:srgbClr val="000000"/>
                </a:solidFill>
              </a:endParaRPr>
            </a:p>
          </p:txBody>
        </p:sp>
      </p:grpSp>
      <p:grpSp>
        <p:nvGrpSpPr>
          <p:cNvPr id="20" name="Group 17"/>
          <p:cNvGrpSpPr>
            <a:grpSpLocks/>
          </p:cNvGrpSpPr>
          <p:nvPr/>
        </p:nvGrpSpPr>
        <p:grpSpPr bwMode="auto">
          <a:xfrm>
            <a:off x="1295018" y="4289426"/>
            <a:ext cx="5943983" cy="1301750"/>
            <a:chOff x="860" y="3036"/>
            <a:chExt cx="4036" cy="912"/>
          </a:xfrm>
        </p:grpSpPr>
        <p:sp>
          <p:nvSpPr>
            <p:cNvPr id="21"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22" name="Group 19"/>
            <p:cNvGrpSpPr>
              <a:grpSpLocks/>
            </p:cNvGrpSpPr>
            <p:nvPr/>
          </p:nvGrpSpPr>
          <p:grpSpPr bwMode="auto">
            <a:xfrm>
              <a:off x="860" y="3074"/>
              <a:ext cx="1071" cy="841"/>
              <a:chOff x="860" y="3074"/>
              <a:chExt cx="1071" cy="841"/>
            </a:xfrm>
          </p:grpSpPr>
          <p:sp>
            <p:nvSpPr>
              <p:cNvPr id="24" name="AutoShape 20"/>
              <p:cNvSpPr>
                <a:spLocks noChangeArrowheads="1"/>
              </p:cNvSpPr>
              <p:nvPr/>
            </p:nvSpPr>
            <p:spPr bwMode="gray">
              <a:xfrm>
                <a:off x="999" y="3120"/>
                <a:ext cx="768" cy="746"/>
              </a:xfrm>
              <a:prstGeom prst="roundRect">
                <a:avLst>
                  <a:gd name="adj" fmla="val 11921"/>
                </a:avLst>
              </a:prstGeom>
              <a:gradFill rotWithShape="1">
                <a:gsLst>
                  <a:gs pos="0">
                    <a:schemeClr val="folHlink">
                      <a:gamma/>
                      <a:tint val="63529"/>
                      <a:invGamma/>
                    </a:schemeClr>
                  </a:gs>
                  <a:gs pos="100000">
                    <a:schemeClr val="folHlink"/>
                  </a:gs>
                </a:gsLst>
                <a:lin ang="5400000" scaled="1"/>
              </a:gradFill>
              <a:ln w="38100">
                <a:solidFill>
                  <a:schemeClr val="bg1"/>
                </a:solidFill>
                <a:round/>
                <a:headEnd/>
                <a:tailEnd/>
              </a:ln>
              <a:effectLst/>
            </p:spPr>
            <p:txBody>
              <a:bodyPr wrap="none" anchor="ctr"/>
              <a:lstStyle/>
              <a:p>
                <a:endParaRPr lang="fa-IR"/>
              </a:p>
            </p:txBody>
          </p:sp>
          <p:sp>
            <p:nvSpPr>
              <p:cNvPr id="25" name="Freeform 21"/>
              <p:cNvSpPr>
                <a:spLocks/>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headEnd/>
                <a:tailEnd/>
              </a:ln>
            </p:spPr>
            <p:txBody>
              <a:bodyPr/>
              <a:lstStyle/>
              <a:p>
                <a:endParaRPr lang="fa-IR"/>
              </a:p>
            </p:txBody>
          </p:sp>
          <p:sp>
            <p:nvSpPr>
              <p:cNvPr id="26" name="Text Box 22"/>
              <p:cNvSpPr txBox="1">
                <a:spLocks noChangeArrowheads="1"/>
              </p:cNvSpPr>
              <p:nvPr/>
            </p:nvSpPr>
            <p:spPr bwMode="gray">
              <a:xfrm>
                <a:off x="860" y="3074"/>
                <a:ext cx="1071" cy="841"/>
              </a:xfrm>
              <a:prstGeom prst="rect">
                <a:avLst/>
              </a:prstGeom>
              <a:noFill/>
              <a:ln w="9525" algn="ctr">
                <a:noFill/>
                <a:miter lim="800000"/>
                <a:headEnd/>
                <a:tailEnd/>
              </a:ln>
              <a:effectLst/>
            </p:spPr>
            <p:txBody>
              <a:bodyPr wrap="square">
                <a:spAutoFit/>
              </a:bodyPr>
              <a:lstStyle/>
              <a:p>
                <a:pPr algn="ctr" eaLnBrk="0" hangingPunct="0"/>
                <a:r>
                  <a:rPr lang="fa-IR" sz="2400" dirty="0" smtClean="0">
                    <a:solidFill>
                      <a:srgbClr val="FFFFFF"/>
                    </a:solidFill>
                    <a:effectLst>
                      <a:outerShdw blurRad="38100" dist="38100" dir="2700000" algn="tl">
                        <a:srgbClr val="C0C0C0"/>
                      </a:outerShdw>
                    </a:effectLst>
                  </a:rPr>
                  <a:t>عوامل بحرانی موفقیت</a:t>
                </a:r>
                <a:endParaRPr lang="en-US" sz="2400" b="0" dirty="0">
                  <a:solidFill>
                    <a:srgbClr val="FFFFFF"/>
                  </a:solidFill>
                  <a:effectLst>
                    <a:outerShdw blurRad="38100" dist="38100" dir="2700000" algn="tl">
                      <a:srgbClr val="C0C0C0"/>
                    </a:outerShdw>
                  </a:effectLst>
                </a:endParaRPr>
              </a:p>
            </p:txBody>
          </p:sp>
        </p:grpSp>
        <p:sp>
          <p:nvSpPr>
            <p:cNvPr id="23" name="Text Box 23"/>
            <p:cNvSpPr txBox="1">
              <a:spLocks noChangeArrowheads="1"/>
            </p:cNvSpPr>
            <p:nvPr/>
          </p:nvSpPr>
          <p:spPr bwMode="gray">
            <a:xfrm>
              <a:off x="1792" y="3074"/>
              <a:ext cx="2949" cy="453"/>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ساخت نشان تجاری ، شناخته شدن به عنوان بهترین در کلاس  جهانی ، شبکه سازی </a:t>
              </a:r>
              <a:endParaRPr lang="en-US" b="0" dirty="0">
                <a:solidFill>
                  <a:srgbClr val="000000"/>
                </a:solidFill>
              </a:endParaRPr>
            </a:p>
          </p:txBody>
        </p:sp>
      </p:grpSp>
      <p:sp>
        <p:nvSpPr>
          <p:cNvPr id="27" name="Title 1"/>
          <p:cNvSpPr txBox="1">
            <a:spLocks/>
          </p:cNvSpPr>
          <p:nvPr/>
        </p:nvSpPr>
        <p:spPr>
          <a:xfrm rot="5400000">
            <a:off x="-1333500" y="3314700"/>
            <a:ext cx="4191000" cy="457200"/>
          </a:xfrm>
          <a:prstGeom prst="rect">
            <a:avLst/>
          </a:prstGeom>
        </p:spPr>
        <p:style>
          <a:lnRef idx="2">
            <a:schemeClr val="dk1"/>
          </a:lnRef>
          <a:fillRef idx="1">
            <a:schemeClr val="lt1"/>
          </a:fillRef>
          <a:effectRef idx="0">
            <a:schemeClr val="dk1"/>
          </a:effectRef>
          <a:fontRef idx="minor">
            <a:schemeClr val="dk1"/>
          </a:fontRef>
        </p:style>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200" i="0" u="none" strike="noStrike" kern="1200" cap="small" spc="0" normalizeH="0" baseline="0" noProof="0" dirty="0" smtClean="0">
                <a:ln>
                  <a:noFill/>
                </a:ln>
                <a:effectLst/>
                <a:uLnTx/>
                <a:uFillTx/>
                <a:latin typeface="+mj-lt"/>
                <a:ea typeface="+mj-ea"/>
                <a:cs typeface="+mj-cs"/>
              </a:rPr>
              <a:t>تامین کننده محتوا</a:t>
            </a:r>
            <a:endParaRPr kumimoji="0" lang="fa-IR" sz="3200" i="0" u="none" strike="noStrike" kern="1200" cap="small" spc="0" normalizeH="0" baseline="0" noProof="0" dirty="0">
              <a:ln>
                <a:noFill/>
              </a:ln>
              <a:effectLst/>
              <a:uLnTx/>
              <a:uFillTx/>
              <a:latin typeface="+mj-lt"/>
              <a:ea typeface="+mj-ea"/>
              <a:cs typeface="+mj-cs"/>
            </a:endParaRPr>
          </a:p>
        </p:txBody>
      </p:sp>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7467600" cy="6400800"/>
          </a:xfrm>
        </p:spPr>
        <p:txBody>
          <a:bodyPr>
            <a:normAutofit/>
          </a:bodyPr>
          <a:lstStyle/>
          <a:p>
            <a:pPr>
              <a:buFont typeface="Wingdings" pitchFamily="2" charset="2"/>
              <a:buChar char="v"/>
            </a:pPr>
            <a:r>
              <a:rPr lang="fa-IR" sz="2000" dirty="0" smtClean="0"/>
              <a:t>طبقه بندی مدل های کسب وکار اینترنتی از دیدگاه</a:t>
            </a:r>
            <a:r>
              <a:rPr lang="en-US" sz="2000" dirty="0" smtClean="0"/>
              <a:t> </a:t>
            </a:r>
            <a:r>
              <a:rPr lang="en-US" sz="2000" dirty="0" err="1" smtClean="0"/>
              <a:t>Laudon</a:t>
            </a:r>
            <a:r>
              <a:rPr lang="en-US" sz="2000" dirty="0" smtClean="0"/>
              <a:t> </a:t>
            </a:r>
            <a:r>
              <a:rPr lang="fa-IR" sz="2000" dirty="0" smtClean="0"/>
              <a:t>و</a:t>
            </a:r>
            <a:r>
              <a:rPr lang="en-US" sz="2000" dirty="0" smtClean="0"/>
              <a:t> </a:t>
            </a:r>
            <a:r>
              <a:rPr lang="en-US" sz="2000" dirty="0" err="1" smtClean="0"/>
              <a:t>Laudon</a:t>
            </a:r>
            <a:r>
              <a:rPr lang="en-US" sz="2000" dirty="0" smtClean="0"/>
              <a:t> </a:t>
            </a:r>
            <a:r>
              <a:rPr lang="fa-IR" sz="2000" dirty="0" smtClean="0"/>
              <a:t>:</a:t>
            </a:r>
          </a:p>
        </p:txBody>
      </p:sp>
      <p:sp>
        <p:nvSpPr>
          <p:cNvPr id="4" name="Slide Number Placeholder 3"/>
          <p:cNvSpPr>
            <a:spLocks noGrp="1"/>
          </p:cNvSpPr>
          <p:nvPr>
            <p:ph type="sldNum" sz="quarter" idx="15"/>
          </p:nvPr>
        </p:nvSpPr>
        <p:spPr/>
        <p:txBody>
          <a:bodyPr/>
          <a:lstStyle/>
          <a:p>
            <a:fld id="{B6F15528-21DE-4FAA-801E-634DDDAF4B2B}" type="slidenum">
              <a:rPr lang="en-US" smtClean="0"/>
              <a:pPr/>
              <a:t>16</a:t>
            </a:fld>
            <a:endParaRPr lang="en-US"/>
          </a:p>
        </p:txBody>
      </p:sp>
      <p:sp>
        <p:nvSpPr>
          <p:cNvPr id="15" name="Text Box 13"/>
          <p:cNvSpPr txBox="1">
            <a:spLocks noChangeArrowheads="1"/>
          </p:cNvSpPr>
          <p:nvPr/>
        </p:nvSpPr>
        <p:spPr bwMode="gray">
          <a:xfrm>
            <a:off x="1339850" y="1241425"/>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1</a:t>
            </a:r>
          </a:p>
        </p:txBody>
      </p:sp>
      <p:sp>
        <p:nvSpPr>
          <p:cNvPr id="18" name="Text Box 16"/>
          <p:cNvSpPr txBox="1">
            <a:spLocks noChangeArrowheads="1"/>
          </p:cNvSpPr>
          <p:nvPr/>
        </p:nvSpPr>
        <p:spPr bwMode="gray">
          <a:xfrm>
            <a:off x="1339850" y="2155825"/>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2</a:t>
            </a:r>
          </a:p>
        </p:txBody>
      </p:sp>
      <p:grpSp>
        <p:nvGrpSpPr>
          <p:cNvPr id="23" name="Group 21"/>
          <p:cNvGrpSpPr>
            <a:grpSpLocks/>
          </p:cNvGrpSpPr>
          <p:nvPr/>
        </p:nvGrpSpPr>
        <p:grpSpPr bwMode="auto">
          <a:xfrm>
            <a:off x="6553200" y="3276600"/>
            <a:ext cx="762000" cy="665162"/>
            <a:chOff x="3174" y="2656"/>
            <a:chExt cx="1549" cy="1351"/>
          </a:xfrm>
        </p:grpSpPr>
        <p:sp>
          <p:nvSpPr>
            <p:cNvPr id="24" name="AutoShape 22"/>
            <p:cNvSpPr>
              <a:spLocks noChangeArrowheads="1"/>
            </p:cNvSpPr>
            <p:nvPr/>
          </p:nvSpPr>
          <p:spPr bwMode="gray">
            <a:xfrm>
              <a:off x="3187" y="2679"/>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25" name="AutoShape 23"/>
            <p:cNvSpPr>
              <a:spLocks noChangeArrowheads="1"/>
            </p:cNvSpPr>
            <p:nvPr/>
          </p:nvSpPr>
          <p:spPr bwMode="gray">
            <a:xfrm>
              <a:off x="3174" y="2656"/>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26" name="AutoShape 24"/>
            <p:cNvSpPr>
              <a:spLocks noChangeArrowheads="1"/>
            </p:cNvSpPr>
            <p:nvPr/>
          </p:nvSpPr>
          <p:spPr bwMode="gray">
            <a:xfrm>
              <a:off x="3264" y="2736"/>
              <a:ext cx="1350" cy="1168"/>
            </a:xfrm>
            <a:prstGeom prst="hexagon">
              <a:avLst>
                <a:gd name="adj" fmla="val 2889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grpSp>
      <p:sp>
        <p:nvSpPr>
          <p:cNvPr id="29" name="Text Box 27"/>
          <p:cNvSpPr txBox="1">
            <a:spLocks noChangeArrowheads="1"/>
          </p:cNvSpPr>
          <p:nvPr/>
        </p:nvSpPr>
        <p:spPr bwMode="gray">
          <a:xfrm>
            <a:off x="1339850" y="3048000"/>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3</a:t>
            </a:r>
          </a:p>
        </p:txBody>
      </p:sp>
      <p:sp>
        <p:nvSpPr>
          <p:cNvPr id="30" name="Line 28"/>
          <p:cNvSpPr>
            <a:spLocks noChangeShapeType="1"/>
          </p:cNvSpPr>
          <p:nvPr/>
        </p:nvSpPr>
        <p:spPr bwMode="auto">
          <a:xfrm>
            <a:off x="1676400" y="3657600"/>
            <a:ext cx="4800600" cy="0"/>
          </a:xfrm>
          <a:prstGeom prst="line">
            <a:avLst/>
          </a:prstGeom>
          <a:noFill/>
          <a:ln w="25400">
            <a:solidFill>
              <a:schemeClr val="tx2"/>
            </a:solidFill>
            <a:prstDash val="sysDot"/>
            <a:round/>
            <a:headEnd/>
            <a:tailEnd type="oval" w="med" len="med"/>
          </a:ln>
          <a:effectLst/>
        </p:spPr>
        <p:txBody>
          <a:bodyPr wrap="none" anchor="ctr"/>
          <a:lstStyle/>
          <a:p>
            <a:endParaRPr lang="fa-IR"/>
          </a:p>
        </p:txBody>
      </p:sp>
      <p:sp>
        <p:nvSpPr>
          <p:cNvPr id="31" name="Text Box 29"/>
          <p:cNvSpPr txBox="1">
            <a:spLocks noChangeArrowheads="1"/>
          </p:cNvSpPr>
          <p:nvPr/>
        </p:nvSpPr>
        <p:spPr bwMode="auto">
          <a:xfrm>
            <a:off x="3048000" y="3124200"/>
            <a:ext cx="1656223" cy="461665"/>
          </a:xfrm>
          <a:prstGeom prst="rect">
            <a:avLst/>
          </a:prstGeom>
          <a:noFill/>
          <a:ln w="9525" algn="ctr">
            <a:noFill/>
            <a:miter lim="800000"/>
            <a:headEnd/>
            <a:tailEnd/>
          </a:ln>
          <a:effectLst/>
        </p:spPr>
        <p:txBody>
          <a:bodyPr wrap="none">
            <a:spAutoFit/>
          </a:bodyPr>
          <a:lstStyle/>
          <a:p>
            <a:pPr algn="r" eaLnBrk="0" hangingPunct="0"/>
            <a:r>
              <a:rPr lang="en-US" sz="2400" dirty="0" smtClean="0">
                <a:solidFill>
                  <a:schemeClr val="tx2"/>
                </a:solidFill>
              </a:rPr>
              <a:t>Online</a:t>
            </a:r>
            <a:r>
              <a:rPr lang="fa-IR" sz="2400" dirty="0" smtClean="0">
                <a:solidFill>
                  <a:schemeClr val="tx2"/>
                </a:solidFill>
              </a:rPr>
              <a:t>بازار</a:t>
            </a:r>
            <a:endParaRPr lang="en-US" sz="2400" dirty="0">
              <a:solidFill>
                <a:schemeClr val="tx2"/>
              </a:solidFill>
            </a:endParaRPr>
          </a:p>
        </p:txBody>
      </p:sp>
      <p:sp>
        <p:nvSpPr>
          <p:cNvPr id="32" name="Text Box 30"/>
          <p:cNvSpPr txBox="1">
            <a:spLocks noChangeArrowheads="1"/>
          </p:cNvSpPr>
          <p:nvPr/>
        </p:nvSpPr>
        <p:spPr bwMode="gray">
          <a:xfrm>
            <a:off x="6750050" y="3375025"/>
            <a:ext cx="360997" cy="46166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spAutoFit/>
          </a:bodyPr>
          <a:lstStyle/>
          <a:p>
            <a:pPr algn="ctr" eaLnBrk="0" hangingPunct="0"/>
            <a:r>
              <a:rPr lang="en-US" sz="2400" b="1" dirty="0"/>
              <a:t>4</a:t>
            </a:r>
          </a:p>
        </p:txBody>
      </p:sp>
      <p:sp>
        <p:nvSpPr>
          <p:cNvPr id="33" name="Text Box 32"/>
          <p:cNvSpPr txBox="1">
            <a:spLocks noChangeArrowheads="1"/>
          </p:cNvSpPr>
          <p:nvPr/>
        </p:nvSpPr>
        <p:spPr bwMode="auto">
          <a:xfrm>
            <a:off x="974725" y="374650"/>
            <a:ext cx="184150" cy="366712"/>
          </a:xfrm>
          <a:prstGeom prst="rect">
            <a:avLst/>
          </a:prstGeom>
          <a:noFill/>
          <a:ln w="9525">
            <a:noFill/>
            <a:miter lim="800000"/>
            <a:headEnd/>
            <a:tailEnd/>
          </a:ln>
          <a:effectLst/>
        </p:spPr>
        <p:txBody>
          <a:bodyPr wrap="none">
            <a:spAutoFit/>
          </a:bodyPr>
          <a:lstStyle/>
          <a:p>
            <a:endParaRPr lang="fa-IR"/>
          </a:p>
        </p:txBody>
      </p:sp>
      <p:grpSp>
        <p:nvGrpSpPr>
          <p:cNvPr id="34" name="Group 3"/>
          <p:cNvGrpSpPr>
            <a:grpSpLocks/>
          </p:cNvGrpSpPr>
          <p:nvPr/>
        </p:nvGrpSpPr>
        <p:grpSpPr bwMode="auto">
          <a:xfrm>
            <a:off x="6553200" y="3962400"/>
            <a:ext cx="762000" cy="665162"/>
            <a:chOff x="1110" y="2656"/>
            <a:chExt cx="1549" cy="1351"/>
          </a:xfrm>
        </p:grpSpPr>
        <p:sp>
          <p:nvSpPr>
            <p:cNvPr id="35" name="AutoShape 4"/>
            <p:cNvSpPr>
              <a:spLocks noChangeArrowheads="1"/>
            </p:cNvSpPr>
            <p:nvPr/>
          </p:nvSpPr>
          <p:spPr bwMode="gray">
            <a:xfrm>
              <a:off x="1123" y="2679"/>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36" name="AutoShape 5"/>
            <p:cNvSpPr>
              <a:spLocks noChangeArrowheads="1"/>
            </p:cNvSpPr>
            <p:nvPr/>
          </p:nvSpPr>
          <p:spPr bwMode="gray">
            <a:xfrm>
              <a:off x="1110" y="2656"/>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37"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grpSp>
      <p:sp>
        <p:nvSpPr>
          <p:cNvPr id="38" name="Line 11"/>
          <p:cNvSpPr>
            <a:spLocks noChangeShapeType="1"/>
          </p:cNvSpPr>
          <p:nvPr/>
        </p:nvSpPr>
        <p:spPr bwMode="auto">
          <a:xfrm>
            <a:off x="1676400" y="4419600"/>
            <a:ext cx="4800600" cy="0"/>
          </a:xfrm>
          <a:prstGeom prst="line">
            <a:avLst/>
          </a:prstGeom>
          <a:noFill/>
          <a:ln w="25400">
            <a:solidFill>
              <a:schemeClr val="tx2"/>
            </a:solidFill>
            <a:prstDash val="sysDot"/>
            <a:round/>
            <a:headEnd/>
            <a:tailEnd type="oval" w="med" len="med"/>
          </a:ln>
          <a:effectLst/>
        </p:spPr>
        <p:txBody>
          <a:bodyPr wrap="none" anchor="ctr"/>
          <a:lstStyle/>
          <a:p>
            <a:endParaRPr lang="fa-IR"/>
          </a:p>
        </p:txBody>
      </p:sp>
      <p:sp>
        <p:nvSpPr>
          <p:cNvPr id="39" name="Text Box 12"/>
          <p:cNvSpPr txBox="1">
            <a:spLocks noChangeArrowheads="1"/>
          </p:cNvSpPr>
          <p:nvPr/>
        </p:nvSpPr>
        <p:spPr bwMode="auto">
          <a:xfrm>
            <a:off x="2895600" y="3886200"/>
            <a:ext cx="1864613" cy="461665"/>
          </a:xfrm>
          <a:prstGeom prst="rect">
            <a:avLst/>
          </a:prstGeom>
          <a:noFill/>
          <a:ln w="9525" algn="ctr">
            <a:noFill/>
            <a:miter lim="800000"/>
            <a:headEnd/>
            <a:tailEnd/>
          </a:ln>
          <a:effectLst/>
        </p:spPr>
        <p:txBody>
          <a:bodyPr wrap="none">
            <a:spAutoFit/>
          </a:bodyPr>
          <a:lstStyle/>
          <a:p>
            <a:pPr eaLnBrk="0" hangingPunct="0"/>
            <a:r>
              <a:rPr lang="fa-IR" sz="2400" dirty="0" smtClean="0">
                <a:solidFill>
                  <a:schemeClr val="tx2"/>
                </a:solidFill>
              </a:rPr>
              <a:t>تامین کننده محتوا</a:t>
            </a:r>
            <a:endParaRPr lang="en-US" sz="2400" dirty="0">
              <a:solidFill>
                <a:schemeClr val="tx2"/>
              </a:solidFill>
            </a:endParaRPr>
          </a:p>
        </p:txBody>
      </p:sp>
      <p:sp>
        <p:nvSpPr>
          <p:cNvPr id="40" name="Text Box 13"/>
          <p:cNvSpPr txBox="1">
            <a:spLocks noChangeArrowheads="1"/>
          </p:cNvSpPr>
          <p:nvPr/>
        </p:nvSpPr>
        <p:spPr bwMode="gray">
          <a:xfrm>
            <a:off x="6750050" y="4060825"/>
            <a:ext cx="360997" cy="46166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spAutoFit/>
          </a:bodyPr>
          <a:lstStyle/>
          <a:p>
            <a:pPr algn="ctr" eaLnBrk="0" hangingPunct="0"/>
            <a:r>
              <a:rPr lang="en-US" sz="2400" b="1" dirty="0" smtClean="0"/>
              <a:t>5</a:t>
            </a:r>
            <a:endParaRPr lang="en-US" sz="2400" b="1" dirty="0"/>
          </a:p>
        </p:txBody>
      </p:sp>
      <p:grpSp>
        <p:nvGrpSpPr>
          <p:cNvPr id="41" name="Group 3"/>
          <p:cNvGrpSpPr>
            <a:grpSpLocks/>
          </p:cNvGrpSpPr>
          <p:nvPr/>
        </p:nvGrpSpPr>
        <p:grpSpPr bwMode="auto">
          <a:xfrm>
            <a:off x="6553200" y="4648200"/>
            <a:ext cx="762000" cy="665162"/>
            <a:chOff x="1110" y="2656"/>
            <a:chExt cx="1549" cy="1351"/>
          </a:xfrm>
        </p:grpSpPr>
        <p:sp>
          <p:nvSpPr>
            <p:cNvPr id="42" name="AutoShape 4"/>
            <p:cNvSpPr>
              <a:spLocks noChangeArrowheads="1"/>
            </p:cNvSpPr>
            <p:nvPr/>
          </p:nvSpPr>
          <p:spPr bwMode="gray">
            <a:xfrm>
              <a:off x="1123" y="2679"/>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43" name="AutoShape 5"/>
            <p:cNvSpPr>
              <a:spLocks noChangeArrowheads="1"/>
            </p:cNvSpPr>
            <p:nvPr/>
          </p:nvSpPr>
          <p:spPr bwMode="gray">
            <a:xfrm>
              <a:off x="1110" y="2656"/>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44"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grpSp>
      <p:sp>
        <p:nvSpPr>
          <p:cNvPr id="45" name="Line 11"/>
          <p:cNvSpPr>
            <a:spLocks noChangeShapeType="1"/>
          </p:cNvSpPr>
          <p:nvPr/>
        </p:nvSpPr>
        <p:spPr bwMode="auto">
          <a:xfrm>
            <a:off x="1676400" y="5029200"/>
            <a:ext cx="4800600" cy="0"/>
          </a:xfrm>
          <a:prstGeom prst="line">
            <a:avLst/>
          </a:prstGeom>
          <a:noFill/>
          <a:ln w="25400">
            <a:solidFill>
              <a:schemeClr val="tx2"/>
            </a:solidFill>
            <a:prstDash val="sysDot"/>
            <a:round/>
            <a:headEnd/>
            <a:tailEnd type="oval" w="med" len="med"/>
          </a:ln>
          <a:effectLst/>
        </p:spPr>
        <p:txBody>
          <a:bodyPr wrap="none" anchor="ctr"/>
          <a:lstStyle/>
          <a:p>
            <a:endParaRPr lang="fa-IR"/>
          </a:p>
        </p:txBody>
      </p:sp>
      <p:sp>
        <p:nvSpPr>
          <p:cNvPr id="46" name="Text Box 12"/>
          <p:cNvSpPr txBox="1">
            <a:spLocks noChangeArrowheads="1"/>
          </p:cNvSpPr>
          <p:nvPr/>
        </p:nvSpPr>
        <p:spPr bwMode="auto">
          <a:xfrm>
            <a:off x="2438400" y="4495800"/>
            <a:ext cx="3023585" cy="461665"/>
          </a:xfrm>
          <a:prstGeom prst="rect">
            <a:avLst/>
          </a:prstGeom>
          <a:noFill/>
          <a:ln w="9525" algn="ctr">
            <a:noFill/>
            <a:miter lim="800000"/>
            <a:headEnd/>
            <a:tailEnd/>
          </a:ln>
          <a:effectLst/>
        </p:spPr>
        <p:txBody>
          <a:bodyPr wrap="none">
            <a:spAutoFit/>
          </a:bodyPr>
          <a:lstStyle/>
          <a:p>
            <a:pPr eaLnBrk="0" hangingPunct="0"/>
            <a:r>
              <a:rPr lang="en-US" sz="2400" dirty="0" smtClean="0">
                <a:solidFill>
                  <a:schemeClr val="tx2"/>
                </a:solidFill>
              </a:rPr>
              <a:t>Online</a:t>
            </a:r>
            <a:r>
              <a:rPr lang="fa-IR" sz="2400" dirty="0" smtClean="0">
                <a:solidFill>
                  <a:schemeClr val="tx2"/>
                </a:solidFill>
              </a:rPr>
              <a:t>تامین کننده خدمات </a:t>
            </a:r>
            <a:endParaRPr lang="en-US" sz="2400" dirty="0">
              <a:solidFill>
                <a:schemeClr val="tx2"/>
              </a:solidFill>
            </a:endParaRPr>
          </a:p>
        </p:txBody>
      </p:sp>
      <p:sp>
        <p:nvSpPr>
          <p:cNvPr id="47" name="Text Box 13"/>
          <p:cNvSpPr txBox="1">
            <a:spLocks noChangeArrowheads="1"/>
          </p:cNvSpPr>
          <p:nvPr/>
        </p:nvSpPr>
        <p:spPr bwMode="gray">
          <a:xfrm>
            <a:off x="6750050" y="4746625"/>
            <a:ext cx="360997" cy="46166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spAutoFit/>
          </a:bodyPr>
          <a:lstStyle/>
          <a:p>
            <a:pPr algn="ctr" eaLnBrk="0" hangingPunct="0"/>
            <a:r>
              <a:rPr lang="en-US" sz="2400" b="1" dirty="0" smtClean="0"/>
              <a:t>6</a:t>
            </a:r>
            <a:endParaRPr lang="en-US" sz="2400" b="1" dirty="0"/>
          </a:p>
        </p:txBody>
      </p:sp>
      <p:grpSp>
        <p:nvGrpSpPr>
          <p:cNvPr id="48" name="Group 3"/>
          <p:cNvGrpSpPr>
            <a:grpSpLocks/>
          </p:cNvGrpSpPr>
          <p:nvPr/>
        </p:nvGrpSpPr>
        <p:grpSpPr bwMode="auto">
          <a:xfrm>
            <a:off x="6553200" y="5334000"/>
            <a:ext cx="762000" cy="665162"/>
            <a:chOff x="1110" y="2656"/>
            <a:chExt cx="1549" cy="1351"/>
          </a:xfrm>
        </p:grpSpPr>
        <p:sp>
          <p:nvSpPr>
            <p:cNvPr id="49" name="AutoShape 4"/>
            <p:cNvSpPr>
              <a:spLocks noChangeArrowheads="1"/>
            </p:cNvSpPr>
            <p:nvPr/>
          </p:nvSpPr>
          <p:spPr bwMode="gray">
            <a:xfrm>
              <a:off x="1123" y="2679"/>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50" name="AutoShape 5"/>
            <p:cNvSpPr>
              <a:spLocks noChangeArrowheads="1"/>
            </p:cNvSpPr>
            <p:nvPr/>
          </p:nvSpPr>
          <p:spPr bwMode="gray">
            <a:xfrm>
              <a:off x="1110" y="2656"/>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51"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grpSp>
      <p:sp>
        <p:nvSpPr>
          <p:cNvPr id="52" name="Line 11"/>
          <p:cNvSpPr>
            <a:spLocks noChangeShapeType="1"/>
          </p:cNvSpPr>
          <p:nvPr/>
        </p:nvSpPr>
        <p:spPr bwMode="auto">
          <a:xfrm>
            <a:off x="1676400" y="5638800"/>
            <a:ext cx="4800600" cy="0"/>
          </a:xfrm>
          <a:prstGeom prst="line">
            <a:avLst/>
          </a:prstGeom>
          <a:noFill/>
          <a:ln w="25400">
            <a:solidFill>
              <a:schemeClr val="tx2"/>
            </a:solidFill>
            <a:prstDash val="sysDot"/>
            <a:round/>
            <a:headEnd/>
            <a:tailEnd type="oval" w="med" len="med"/>
          </a:ln>
          <a:effectLst/>
        </p:spPr>
        <p:txBody>
          <a:bodyPr wrap="none" anchor="ctr"/>
          <a:lstStyle/>
          <a:p>
            <a:endParaRPr lang="fa-IR"/>
          </a:p>
        </p:txBody>
      </p:sp>
      <p:sp>
        <p:nvSpPr>
          <p:cNvPr id="53" name="Text Box 12"/>
          <p:cNvSpPr txBox="1">
            <a:spLocks noChangeArrowheads="1"/>
          </p:cNvSpPr>
          <p:nvPr/>
        </p:nvSpPr>
        <p:spPr bwMode="auto">
          <a:xfrm>
            <a:off x="3200400" y="5105400"/>
            <a:ext cx="1558440" cy="461665"/>
          </a:xfrm>
          <a:prstGeom prst="rect">
            <a:avLst/>
          </a:prstGeom>
          <a:noFill/>
          <a:ln w="9525" algn="ctr">
            <a:noFill/>
            <a:miter lim="800000"/>
            <a:headEnd/>
            <a:tailEnd/>
          </a:ln>
          <a:effectLst/>
        </p:spPr>
        <p:txBody>
          <a:bodyPr wrap="none">
            <a:spAutoFit/>
          </a:bodyPr>
          <a:lstStyle/>
          <a:p>
            <a:pPr eaLnBrk="0" hangingPunct="0"/>
            <a:r>
              <a:rPr lang="fa-IR" sz="2400" dirty="0" smtClean="0">
                <a:solidFill>
                  <a:schemeClr val="tx2"/>
                </a:solidFill>
              </a:rPr>
              <a:t>جامعه مجازی</a:t>
            </a:r>
            <a:endParaRPr lang="en-US" sz="2400" dirty="0">
              <a:solidFill>
                <a:schemeClr val="tx2"/>
              </a:solidFill>
            </a:endParaRPr>
          </a:p>
        </p:txBody>
      </p:sp>
      <p:sp>
        <p:nvSpPr>
          <p:cNvPr id="54" name="Text Box 13"/>
          <p:cNvSpPr txBox="1">
            <a:spLocks noChangeArrowheads="1"/>
          </p:cNvSpPr>
          <p:nvPr/>
        </p:nvSpPr>
        <p:spPr bwMode="gray">
          <a:xfrm>
            <a:off x="6750050" y="5432425"/>
            <a:ext cx="360997" cy="46166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spAutoFit/>
          </a:bodyPr>
          <a:lstStyle/>
          <a:p>
            <a:pPr algn="ctr" eaLnBrk="0" hangingPunct="0"/>
            <a:r>
              <a:rPr lang="en-US" sz="2400" b="1" dirty="0" smtClean="0"/>
              <a:t>7</a:t>
            </a:r>
            <a:endParaRPr lang="en-US" sz="2400" b="1" dirty="0"/>
          </a:p>
        </p:txBody>
      </p:sp>
      <p:sp>
        <p:nvSpPr>
          <p:cNvPr id="61" name="Text Box 13"/>
          <p:cNvSpPr txBox="1">
            <a:spLocks noChangeArrowheads="1"/>
          </p:cNvSpPr>
          <p:nvPr/>
        </p:nvSpPr>
        <p:spPr bwMode="gray">
          <a:xfrm>
            <a:off x="1187450" y="5757863"/>
            <a:ext cx="354013" cy="457200"/>
          </a:xfrm>
          <a:prstGeom prst="rect">
            <a:avLst/>
          </a:prstGeom>
          <a:noFill/>
          <a:ln w="9525" algn="ctr">
            <a:noFill/>
            <a:miter lim="800000"/>
            <a:headEnd/>
            <a:tailEnd/>
          </a:ln>
          <a:effectLst/>
        </p:spPr>
        <p:txBody>
          <a:bodyPr wrap="none">
            <a:spAutoFit/>
          </a:bodyPr>
          <a:lstStyle/>
          <a:p>
            <a:pPr algn="ctr" eaLnBrk="0" hangingPunct="0"/>
            <a:r>
              <a:rPr lang="en-US" sz="2400" b="1" dirty="0">
                <a:solidFill>
                  <a:schemeClr val="bg1"/>
                </a:solidFill>
              </a:rPr>
              <a:t>1</a:t>
            </a:r>
          </a:p>
        </p:txBody>
      </p:sp>
      <p:grpSp>
        <p:nvGrpSpPr>
          <p:cNvPr id="62" name="Group 3"/>
          <p:cNvGrpSpPr>
            <a:grpSpLocks/>
          </p:cNvGrpSpPr>
          <p:nvPr/>
        </p:nvGrpSpPr>
        <p:grpSpPr bwMode="auto">
          <a:xfrm>
            <a:off x="6584950" y="5997575"/>
            <a:ext cx="762000" cy="665162"/>
            <a:chOff x="1110" y="2656"/>
            <a:chExt cx="1549" cy="1351"/>
          </a:xfrm>
        </p:grpSpPr>
        <p:sp>
          <p:nvSpPr>
            <p:cNvPr id="63" name="AutoShape 4"/>
            <p:cNvSpPr>
              <a:spLocks noChangeArrowheads="1"/>
            </p:cNvSpPr>
            <p:nvPr/>
          </p:nvSpPr>
          <p:spPr bwMode="gray">
            <a:xfrm>
              <a:off x="1123" y="2679"/>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64" name="AutoShape 5"/>
            <p:cNvSpPr>
              <a:spLocks noChangeArrowheads="1"/>
            </p:cNvSpPr>
            <p:nvPr/>
          </p:nvSpPr>
          <p:spPr bwMode="gray">
            <a:xfrm>
              <a:off x="1110" y="2656"/>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65"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grpSp>
      <p:sp>
        <p:nvSpPr>
          <p:cNvPr id="66" name="Line 11"/>
          <p:cNvSpPr>
            <a:spLocks noChangeShapeType="1"/>
          </p:cNvSpPr>
          <p:nvPr/>
        </p:nvSpPr>
        <p:spPr bwMode="auto">
          <a:xfrm>
            <a:off x="1708150" y="6357937"/>
            <a:ext cx="4800600" cy="0"/>
          </a:xfrm>
          <a:prstGeom prst="line">
            <a:avLst/>
          </a:prstGeom>
          <a:noFill/>
          <a:ln w="25400">
            <a:solidFill>
              <a:schemeClr val="tx2"/>
            </a:solidFill>
            <a:prstDash val="sysDot"/>
            <a:round/>
            <a:headEnd/>
            <a:tailEnd type="oval" w="med" len="med"/>
          </a:ln>
          <a:effectLst/>
        </p:spPr>
        <p:txBody>
          <a:bodyPr wrap="none" anchor="ctr"/>
          <a:lstStyle/>
          <a:p>
            <a:endParaRPr lang="fa-IR"/>
          </a:p>
        </p:txBody>
      </p:sp>
      <p:sp>
        <p:nvSpPr>
          <p:cNvPr id="67" name="Text Box 12"/>
          <p:cNvSpPr txBox="1">
            <a:spLocks noChangeArrowheads="1"/>
          </p:cNvSpPr>
          <p:nvPr/>
        </p:nvSpPr>
        <p:spPr bwMode="auto">
          <a:xfrm>
            <a:off x="3657600" y="5791200"/>
            <a:ext cx="845103" cy="461665"/>
          </a:xfrm>
          <a:prstGeom prst="rect">
            <a:avLst/>
          </a:prstGeom>
          <a:noFill/>
          <a:ln w="9525" algn="ctr">
            <a:noFill/>
            <a:miter lim="800000"/>
            <a:headEnd/>
            <a:tailEnd/>
          </a:ln>
          <a:effectLst/>
        </p:spPr>
        <p:txBody>
          <a:bodyPr wrap="none">
            <a:spAutoFit/>
          </a:bodyPr>
          <a:lstStyle/>
          <a:p>
            <a:pPr eaLnBrk="0" hangingPunct="0"/>
            <a:r>
              <a:rPr lang="fa-IR" sz="2400" dirty="0" smtClean="0">
                <a:solidFill>
                  <a:schemeClr val="tx2"/>
                </a:solidFill>
              </a:rPr>
              <a:t>پورتال</a:t>
            </a:r>
            <a:endParaRPr lang="en-US" sz="2400" dirty="0">
              <a:solidFill>
                <a:schemeClr val="tx2"/>
              </a:solidFill>
            </a:endParaRPr>
          </a:p>
        </p:txBody>
      </p:sp>
      <p:sp>
        <p:nvSpPr>
          <p:cNvPr id="68" name="Text Box 13"/>
          <p:cNvSpPr txBox="1">
            <a:spLocks noChangeArrowheads="1"/>
          </p:cNvSpPr>
          <p:nvPr/>
        </p:nvSpPr>
        <p:spPr bwMode="gray">
          <a:xfrm>
            <a:off x="6781800" y="6096000"/>
            <a:ext cx="360997" cy="46166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spAutoFit/>
          </a:bodyPr>
          <a:lstStyle/>
          <a:p>
            <a:pPr algn="ctr" eaLnBrk="0" hangingPunct="0"/>
            <a:r>
              <a:rPr lang="en-US" sz="2400" b="1" dirty="0" smtClean="0"/>
              <a:t>8</a:t>
            </a:r>
            <a:endParaRPr lang="en-US" sz="2400" b="1" dirty="0"/>
          </a:p>
        </p:txBody>
      </p:sp>
      <p:grpSp>
        <p:nvGrpSpPr>
          <p:cNvPr id="77" name="Group 3"/>
          <p:cNvGrpSpPr>
            <a:grpSpLocks/>
          </p:cNvGrpSpPr>
          <p:nvPr/>
        </p:nvGrpSpPr>
        <p:grpSpPr bwMode="auto">
          <a:xfrm>
            <a:off x="6553200" y="2590800"/>
            <a:ext cx="762000" cy="665162"/>
            <a:chOff x="1110" y="2656"/>
            <a:chExt cx="1549" cy="1351"/>
          </a:xfrm>
        </p:grpSpPr>
        <p:sp>
          <p:nvSpPr>
            <p:cNvPr id="78" name="AutoShape 4"/>
            <p:cNvSpPr>
              <a:spLocks noChangeArrowheads="1"/>
            </p:cNvSpPr>
            <p:nvPr/>
          </p:nvSpPr>
          <p:spPr bwMode="gray">
            <a:xfrm>
              <a:off x="1123" y="2679"/>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79" name="AutoShape 5"/>
            <p:cNvSpPr>
              <a:spLocks noChangeArrowheads="1"/>
            </p:cNvSpPr>
            <p:nvPr/>
          </p:nvSpPr>
          <p:spPr bwMode="gray">
            <a:xfrm>
              <a:off x="1110" y="2656"/>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80"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grpSp>
      <p:sp>
        <p:nvSpPr>
          <p:cNvPr id="81" name="Line 11"/>
          <p:cNvSpPr>
            <a:spLocks noChangeShapeType="1"/>
          </p:cNvSpPr>
          <p:nvPr/>
        </p:nvSpPr>
        <p:spPr bwMode="auto">
          <a:xfrm>
            <a:off x="1676400" y="2895600"/>
            <a:ext cx="4800600" cy="0"/>
          </a:xfrm>
          <a:prstGeom prst="line">
            <a:avLst/>
          </a:prstGeom>
          <a:noFill/>
          <a:ln w="25400">
            <a:solidFill>
              <a:schemeClr val="tx2"/>
            </a:solidFill>
            <a:prstDash val="sysDot"/>
            <a:round/>
            <a:headEnd/>
            <a:tailEnd type="oval" w="med" len="med"/>
          </a:ln>
          <a:effectLst/>
        </p:spPr>
        <p:txBody>
          <a:bodyPr wrap="none" anchor="ctr"/>
          <a:lstStyle/>
          <a:p>
            <a:endParaRPr lang="fa-IR"/>
          </a:p>
        </p:txBody>
      </p:sp>
      <p:sp>
        <p:nvSpPr>
          <p:cNvPr id="82" name="Text Box 12"/>
          <p:cNvSpPr txBox="1">
            <a:spLocks noChangeArrowheads="1"/>
          </p:cNvSpPr>
          <p:nvPr/>
        </p:nvSpPr>
        <p:spPr bwMode="auto">
          <a:xfrm>
            <a:off x="3124200" y="2362200"/>
            <a:ext cx="1657826" cy="461665"/>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chemeClr val="tx2"/>
                </a:solidFill>
              </a:rPr>
              <a:t>واسطه تراکنش</a:t>
            </a:r>
            <a:endParaRPr lang="en-US" sz="2400" dirty="0">
              <a:solidFill>
                <a:schemeClr val="tx2"/>
              </a:solidFill>
            </a:endParaRPr>
          </a:p>
        </p:txBody>
      </p:sp>
      <p:sp>
        <p:nvSpPr>
          <p:cNvPr id="83" name="Text Box 13"/>
          <p:cNvSpPr txBox="1">
            <a:spLocks noChangeArrowheads="1"/>
          </p:cNvSpPr>
          <p:nvPr/>
        </p:nvSpPr>
        <p:spPr bwMode="gray">
          <a:xfrm>
            <a:off x="6750050" y="2689225"/>
            <a:ext cx="360997" cy="46166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spAutoFit/>
          </a:bodyPr>
          <a:lstStyle/>
          <a:p>
            <a:pPr algn="ctr" eaLnBrk="0" hangingPunct="0"/>
            <a:r>
              <a:rPr lang="en-US" sz="2400" b="1" dirty="0" smtClean="0"/>
              <a:t>3</a:t>
            </a:r>
            <a:endParaRPr lang="en-US" sz="2400" b="1" dirty="0"/>
          </a:p>
        </p:txBody>
      </p:sp>
      <p:grpSp>
        <p:nvGrpSpPr>
          <p:cNvPr id="84" name="Group 3"/>
          <p:cNvGrpSpPr>
            <a:grpSpLocks/>
          </p:cNvGrpSpPr>
          <p:nvPr/>
        </p:nvGrpSpPr>
        <p:grpSpPr bwMode="auto">
          <a:xfrm>
            <a:off x="6553200" y="1905000"/>
            <a:ext cx="762000" cy="665162"/>
            <a:chOff x="1110" y="2656"/>
            <a:chExt cx="1549" cy="1351"/>
          </a:xfrm>
        </p:grpSpPr>
        <p:sp>
          <p:nvSpPr>
            <p:cNvPr id="85" name="AutoShape 4"/>
            <p:cNvSpPr>
              <a:spLocks noChangeArrowheads="1"/>
            </p:cNvSpPr>
            <p:nvPr/>
          </p:nvSpPr>
          <p:spPr bwMode="gray">
            <a:xfrm>
              <a:off x="1123" y="2679"/>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86" name="AutoShape 5"/>
            <p:cNvSpPr>
              <a:spLocks noChangeArrowheads="1"/>
            </p:cNvSpPr>
            <p:nvPr/>
          </p:nvSpPr>
          <p:spPr bwMode="gray">
            <a:xfrm>
              <a:off x="1110" y="2656"/>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87"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grpSp>
      <p:sp>
        <p:nvSpPr>
          <p:cNvPr id="88" name="Line 11"/>
          <p:cNvSpPr>
            <a:spLocks noChangeShapeType="1"/>
          </p:cNvSpPr>
          <p:nvPr/>
        </p:nvSpPr>
        <p:spPr bwMode="auto">
          <a:xfrm>
            <a:off x="1676400" y="2209800"/>
            <a:ext cx="4800600" cy="0"/>
          </a:xfrm>
          <a:prstGeom prst="line">
            <a:avLst/>
          </a:prstGeom>
          <a:noFill/>
          <a:ln w="25400">
            <a:solidFill>
              <a:schemeClr val="tx2"/>
            </a:solidFill>
            <a:prstDash val="sysDot"/>
            <a:round/>
            <a:headEnd/>
            <a:tailEnd type="oval" w="med" len="med"/>
          </a:ln>
          <a:effectLst/>
        </p:spPr>
        <p:txBody>
          <a:bodyPr wrap="none" anchor="ctr"/>
          <a:lstStyle/>
          <a:p>
            <a:endParaRPr lang="fa-IR"/>
          </a:p>
        </p:txBody>
      </p:sp>
      <p:sp>
        <p:nvSpPr>
          <p:cNvPr id="89" name="Text Box 12"/>
          <p:cNvSpPr txBox="1">
            <a:spLocks noChangeArrowheads="1"/>
          </p:cNvSpPr>
          <p:nvPr/>
        </p:nvSpPr>
        <p:spPr bwMode="auto">
          <a:xfrm>
            <a:off x="2971800" y="1676400"/>
            <a:ext cx="1834156" cy="461665"/>
          </a:xfrm>
          <a:prstGeom prst="rect">
            <a:avLst/>
          </a:prstGeom>
          <a:noFill/>
          <a:ln w="9525" algn="ctr">
            <a:noFill/>
            <a:miter lim="800000"/>
            <a:headEnd/>
            <a:tailEnd/>
          </a:ln>
          <a:effectLst/>
        </p:spPr>
        <p:txBody>
          <a:bodyPr wrap="none">
            <a:spAutoFit/>
          </a:bodyPr>
          <a:lstStyle/>
          <a:p>
            <a:pPr eaLnBrk="0" hangingPunct="0"/>
            <a:r>
              <a:rPr lang="fa-IR" sz="2400" dirty="0" smtClean="0">
                <a:solidFill>
                  <a:schemeClr val="tx2"/>
                </a:solidFill>
              </a:rPr>
              <a:t>واسطه اطلاعاتی</a:t>
            </a:r>
            <a:endParaRPr lang="en-US" sz="2400" dirty="0">
              <a:solidFill>
                <a:schemeClr val="tx2"/>
              </a:solidFill>
            </a:endParaRPr>
          </a:p>
        </p:txBody>
      </p:sp>
      <p:sp>
        <p:nvSpPr>
          <p:cNvPr id="90" name="Text Box 13"/>
          <p:cNvSpPr txBox="1">
            <a:spLocks noChangeArrowheads="1"/>
          </p:cNvSpPr>
          <p:nvPr/>
        </p:nvSpPr>
        <p:spPr bwMode="gray">
          <a:xfrm>
            <a:off x="6750050" y="2003425"/>
            <a:ext cx="360997" cy="46166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spAutoFit/>
          </a:bodyPr>
          <a:lstStyle/>
          <a:p>
            <a:pPr algn="ctr" eaLnBrk="0" hangingPunct="0"/>
            <a:r>
              <a:rPr lang="en-US" sz="2400" b="1" dirty="0" smtClean="0"/>
              <a:t>2</a:t>
            </a:r>
            <a:endParaRPr lang="en-US" sz="2400" b="1" dirty="0"/>
          </a:p>
        </p:txBody>
      </p:sp>
      <p:sp>
        <p:nvSpPr>
          <p:cNvPr id="95" name="Line 11"/>
          <p:cNvSpPr>
            <a:spLocks noChangeShapeType="1"/>
          </p:cNvSpPr>
          <p:nvPr/>
        </p:nvSpPr>
        <p:spPr bwMode="auto">
          <a:xfrm>
            <a:off x="1676400" y="1524000"/>
            <a:ext cx="4800600" cy="0"/>
          </a:xfrm>
          <a:prstGeom prst="line">
            <a:avLst/>
          </a:prstGeom>
          <a:noFill/>
          <a:ln w="25400">
            <a:solidFill>
              <a:schemeClr val="tx2"/>
            </a:solidFill>
            <a:prstDash val="sysDot"/>
            <a:round/>
            <a:headEnd/>
            <a:tailEnd type="oval" w="med" len="med"/>
          </a:ln>
          <a:effectLst/>
        </p:spPr>
        <p:txBody>
          <a:bodyPr wrap="none" anchor="ctr"/>
          <a:lstStyle/>
          <a:p>
            <a:endParaRPr lang="fa-IR"/>
          </a:p>
        </p:txBody>
      </p:sp>
      <p:sp>
        <p:nvSpPr>
          <p:cNvPr id="96" name="Text Box 12"/>
          <p:cNvSpPr txBox="1">
            <a:spLocks noChangeArrowheads="1"/>
          </p:cNvSpPr>
          <p:nvPr/>
        </p:nvSpPr>
        <p:spPr bwMode="auto">
          <a:xfrm>
            <a:off x="2971800" y="990600"/>
            <a:ext cx="1810111" cy="461665"/>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chemeClr val="tx2"/>
                </a:solidFill>
              </a:rPr>
              <a:t>فروشگاه مجازی</a:t>
            </a:r>
            <a:endParaRPr lang="en-US" sz="2400" dirty="0">
              <a:solidFill>
                <a:schemeClr val="tx2"/>
              </a:solidFill>
            </a:endParaRPr>
          </a:p>
        </p:txBody>
      </p:sp>
      <p:grpSp>
        <p:nvGrpSpPr>
          <p:cNvPr id="103" name="Group 3"/>
          <p:cNvGrpSpPr>
            <a:grpSpLocks/>
          </p:cNvGrpSpPr>
          <p:nvPr/>
        </p:nvGrpSpPr>
        <p:grpSpPr bwMode="auto">
          <a:xfrm>
            <a:off x="6553200" y="1143000"/>
            <a:ext cx="762000" cy="665162"/>
            <a:chOff x="1110" y="2656"/>
            <a:chExt cx="1549" cy="1351"/>
          </a:xfrm>
        </p:grpSpPr>
        <p:sp>
          <p:nvSpPr>
            <p:cNvPr id="104" name="AutoShape 4"/>
            <p:cNvSpPr>
              <a:spLocks noChangeArrowheads="1"/>
            </p:cNvSpPr>
            <p:nvPr/>
          </p:nvSpPr>
          <p:spPr bwMode="gray">
            <a:xfrm>
              <a:off x="1123" y="2679"/>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105" name="AutoShape 5"/>
            <p:cNvSpPr>
              <a:spLocks noChangeArrowheads="1"/>
            </p:cNvSpPr>
            <p:nvPr/>
          </p:nvSpPr>
          <p:spPr bwMode="gray">
            <a:xfrm>
              <a:off x="1110" y="2656"/>
              <a:ext cx="1536" cy="1328"/>
            </a:xfrm>
            <a:prstGeom prst="hexagon">
              <a:avLst>
                <a:gd name="adj" fmla="val 2891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sp>
          <p:nvSpPr>
            <p:cNvPr id="106" name="AutoShape 6"/>
            <p:cNvSpPr>
              <a:spLocks noChangeArrowheads="1"/>
            </p:cNvSpPr>
            <p:nvPr/>
          </p:nvSpPr>
          <p:spPr bwMode="gray">
            <a:xfrm>
              <a:off x="1200" y="2736"/>
              <a:ext cx="1350" cy="1168"/>
            </a:xfrm>
            <a:prstGeom prst="hexagon">
              <a:avLst>
                <a:gd name="adj" fmla="val 28896"/>
                <a:gd name="vf" fmla="val 115470"/>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fa-IR"/>
            </a:p>
          </p:txBody>
        </p:sp>
      </p:grpSp>
      <p:sp>
        <p:nvSpPr>
          <p:cNvPr id="107" name="Text Box 13"/>
          <p:cNvSpPr txBox="1">
            <a:spLocks noChangeArrowheads="1"/>
          </p:cNvSpPr>
          <p:nvPr/>
        </p:nvSpPr>
        <p:spPr bwMode="gray">
          <a:xfrm>
            <a:off x="6750050" y="1241425"/>
            <a:ext cx="360997" cy="46166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spAutoFit/>
          </a:bodyPr>
          <a:lstStyle/>
          <a:p>
            <a:pPr algn="ctr" eaLnBrk="0" hangingPunct="0"/>
            <a:r>
              <a:rPr lang="en-US" sz="2400" b="1" dirty="0" smtClean="0"/>
              <a:t>1</a:t>
            </a:r>
            <a:endParaRPr lang="en-US" sz="2400" b="1" dirty="0"/>
          </a:p>
        </p:txBody>
      </p:sp>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7467600" cy="6169152"/>
          </a:xfrm>
        </p:spPr>
        <p:txBody>
          <a:bodyPr>
            <a:normAutofit/>
          </a:bodyPr>
          <a:lstStyle/>
          <a:p>
            <a:pPr>
              <a:buNone/>
            </a:pPr>
            <a:r>
              <a:rPr lang="fa-IR" sz="2000" dirty="0" smtClean="0"/>
              <a:t>اولین طبقه بندی از مدل های کسب وکار از دیدگاه  </a:t>
            </a:r>
            <a:r>
              <a:rPr lang="en-US" sz="2000" dirty="0" err="1" smtClean="0"/>
              <a:t>Finnegen</a:t>
            </a:r>
            <a:r>
              <a:rPr lang="fa-IR" sz="2000" dirty="0" smtClean="0"/>
              <a:t> و </a:t>
            </a:r>
            <a:r>
              <a:rPr lang="en-US" sz="2000" dirty="0" smtClean="0"/>
              <a:t>Hayes</a:t>
            </a:r>
            <a:r>
              <a:rPr lang="fa-IR" sz="2000" dirty="0" smtClean="0"/>
              <a:t> :</a:t>
            </a:r>
          </a:p>
        </p:txBody>
      </p:sp>
      <p:sp>
        <p:nvSpPr>
          <p:cNvPr id="4" name="Slide Number Placeholder 3"/>
          <p:cNvSpPr>
            <a:spLocks noGrp="1"/>
          </p:cNvSpPr>
          <p:nvPr>
            <p:ph type="sldNum" sz="quarter" idx="15"/>
          </p:nvPr>
        </p:nvSpPr>
        <p:spPr/>
        <p:txBody>
          <a:bodyPr/>
          <a:lstStyle/>
          <a:p>
            <a:fld id="{B6F15528-21DE-4FAA-801E-634DDDAF4B2B}" type="slidenum">
              <a:rPr lang="en-US" smtClean="0"/>
              <a:pPr/>
              <a:t>17</a:t>
            </a:fld>
            <a:endParaRPr lang="en-US"/>
          </a:p>
        </p:txBody>
      </p:sp>
      <p:sp>
        <p:nvSpPr>
          <p:cNvPr id="5" name="AutoShape 3"/>
          <p:cNvSpPr>
            <a:spLocks noChangeArrowheads="1"/>
          </p:cNvSpPr>
          <p:nvPr/>
        </p:nvSpPr>
        <p:spPr bwMode="gray">
          <a:xfrm>
            <a:off x="1676400" y="762000"/>
            <a:ext cx="3833813" cy="3833813"/>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accent1">
                  <a:gamma/>
                  <a:tint val="60784"/>
                  <a:invGamma/>
                  <a:alpha val="12000"/>
                </a:schemeClr>
              </a:gs>
              <a:gs pos="50000">
                <a:schemeClr val="accent1"/>
              </a:gs>
              <a:gs pos="100000">
                <a:schemeClr val="accent1">
                  <a:gamma/>
                  <a:tint val="60784"/>
                  <a:invGamma/>
                  <a:alpha val="12000"/>
                </a:schemeClr>
              </a:gs>
            </a:gsLst>
            <a:lin ang="2700000" scaled="1"/>
          </a:gradFill>
          <a:ln w="9525">
            <a:noFill/>
            <a:round/>
            <a:headEnd/>
            <a:tailEnd/>
          </a:ln>
          <a:effectLst/>
        </p:spPr>
        <p:txBody>
          <a:bodyPr wrap="none" anchor="ctr"/>
          <a:lstStyle/>
          <a:p>
            <a:endParaRPr lang="fa-IR"/>
          </a:p>
        </p:txBody>
      </p:sp>
      <p:sp>
        <p:nvSpPr>
          <p:cNvPr id="6" name="Oval 4"/>
          <p:cNvSpPr>
            <a:spLocks noChangeArrowheads="1"/>
          </p:cNvSpPr>
          <p:nvPr/>
        </p:nvSpPr>
        <p:spPr bwMode="gray">
          <a:xfrm>
            <a:off x="1981200" y="1066800"/>
            <a:ext cx="3200400" cy="3200400"/>
          </a:xfrm>
          <a:prstGeom prst="ellipse">
            <a:avLst/>
          </a:prstGeom>
          <a:gradFill rotWithShape="1">
            <a:gsLst>
              <a:gs pos="0">
                <a:schemeClr val="hlink">
                  <a:gamma/>
                  <a:tint val="56471"/>
                  <a:invGamma/>
                </a:schemeClr>
              </a:gs>
              <a:gs pos="100000">
                <a:schemeClr val="hlink"/>
              </a:gs>
            </a:gsLst>
            <a:path path="shape">
              <a:fillToRect l="50000" t="50000" r="50000" b="50000"/>
            </a:path>
          </a:gradFill>
          <a:ln w="28575" algn="ctr">
            <a:solidFill>
              <a:srgbClr val="FFFFFF"/>
            </a:solidFill>
            <a:round/>
            <a:headEnd/>
            <a:tailEnd/>
          </a:ln>
          <a:effectLst/>
        </p:spPr>
        <p:txBody>
          <a:bodyPr wrap="none" anchor="ctr"/>
          <a:lstStyle/>
          <a:p>
            <a:endParaRPr lang="fa-IR"/>
          </a:p>
        </p:txBody>
      </p:sp>
      <p:sp>
        <p:nvSpPr>
          <p:cNvPr id="7" name="AutoShape 5"/>
          <p:cNvSpPr>
            <a:spLocks noChangeArrowheads="1"/>
          </p:cNvSpPr>
          <p:nvPr/>
        </p:nvSpPr>
        <p:spPr bwMode="gray">
          <a:xfrm>
            <a:off x="4495800" y="1066800"/>
            <a:ext cx="3781425" cy="500063"/>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فروشگاه الکترونیکی</a:t>
            </a:r>
            <a:endParaRPr lang="en-US" b="1" dirty="0"/>
          </a:p>
        </p:txBody>
      </p:sp>
      <p:sp>
        <p:nvSpPr>
          <p:cNvPr id="8" name="AutoShape 6"/>
          <p:cNvSpPr>
            <a:spLocks noChangeArrowheads="1"/>
          </p:cNvSpPr>
          <p:nvPr/>
        </p:nvSpPr>
        <p:spPr bwMode="gray">
          <a:xfrm>
            <a:off x="4716463" y="1754188"/>
            <a:ext cx="3781425" cy="498475"/>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مرکز خرید الکترونیکی</a:t>
            </a:r>
            <a:endParaRPr lang="en-US" b="1" dirty="0"/>
          </a:p>
        </p:txBody>
      </p:sp>
      <p:sp>
        <p:nvSpPr>
          <p:cNvPr id="9" name="AutoShape 7"/>
          <p:cNvSpPr>
            <a:spLocks noChangeArrowheads="1"/>
          </p:cNvSpPr>
          <p:nvPr/>
        </p:nvSpPr>
        <p:spPr bwMode="gray">
          <a:xfrm>
            <a:off x="4983163" y="2414588"/>
            <a:ext cx="3779837" cy="500062"/>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تدارکات الکترونیکی</a:t>
            </a:r>
            <a:endParaRPr lang="en-US" b="1" dirty="0"/>
          </a:p>
        </p:txBody>
      </p:sp>
      <p:sp>
        <p:nvSpPr>
          <p:cNvPr id="10" name="AutoShape 8"/>
          <p:cNvSpPr>
            <a:spLocks noChangeArrowheads="1"/>
          </p:cNvSpPr>
          <p:nvPr/>
        </p:nvSpPr>
        <p:spPr bwMode="gray">
          <a:xfrm>
            <a:off x="4716463" y="3074988"/>
            <a:ext cx="3781425" cy="500062"/>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بازار شخص ثالث</a:t>
            </a:r>
            <a:endParaRPr lang="en-US" b="1" dirty="0"/>
          </a:p>
        </p:txBody>
      </p:sp>
      <p:sp>
        <p:nvSpPr>
          <p:cNvPr id="11" name="AutoShape 9"/>
          <p:cNvSpPr>
            <a:spLocks noChangeArrowheads="1"/>
          </p:cNvSpPr>
          <p:nvPr/>
        </p:nvSpPr>
        <p:spPr bwMode="gray">
          <a:xfrm>
            <a:off x="4386263" y="3736975"/>
            <a:ext cx="3781425" cy="500063"/>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حراجی الکترونیکی</a:t>
            </a:r>
            <a:endParaRPr lang="en-US" b="1" dirty="0"/>
          </a:p>
        </p:txBody>
      </p:sp>
      <p:sp>
        <p:nvSpPr>
          <p:cNvPr id="21" name="AutoShape 5"/>
          <p:cNvSpPr>
            <a:spLocks noChangeArrowheads="1"/>
          </p:cNvSpPr>
          <p:nvPr/>
        </p:nvSpPr>
        <p:spPr bwMode="gray">
          <a:xfrm>
            <a:off x="4038600" y="4343400"/>
            <a:ext cx="3781425" cy="500063"/>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جامعه مجازی</a:t>
            </a:r>
            <a:endParaRPr lang="en-US" b="1" dirty="0"/>
          </a:p>
        </p:txBody>
      </p:sp>
      <p:sp>
        <p:nvSpPr>
          <p:cNvPr id="22" name="AutoShape 5"/>
          <p:cNvSpPr>
            <a:spLocks noChangeArrowheads="1"/>
          </p:cNvSpPr>
          <p:nvPr/>
        </p:nvSpPr>
        <p:spPr bwMode="gray">
          <a:xfrm>
            <a:off x="3733800" y="4953000"/>
            <a:ext cx="3781425" cy="500063"/>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محیط مشارکتی</a:t>
            </a:r>
            <a:endParaRPr lang="en-US" b="1" dirty="0"/>
          </a:p>
        </p:txBody>
      </p:sp>
      <p:sp>
        <p:nvSpPr>
          <p:cNvPr id="23" name="AutoShape 5"/>
          <p:cNvSpPr>
            <a:spLocks noChangeArrowheads="1"/>
          </p:cNvSpPr>
          <p:nvPr/>
        </p:nvSpPr>
        <p:spPr bwMode="gray">
          <a:xfrm>
            <a:off x="3352800" y="5562600"/>
            <a:ext cx="3781425" cy="500063"/>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تامین کننده خدمات زنجیره ارزش</a:t>
            </a:r>
            <a:endParaRPr lang="en-US" b="1" dirty="0"/>
          </a:p>
        </p:txBody>
      </p:sp>
      <p:sp>
        <p:nvSpPr>
          <p:cNvPr id="24" name="AutoShape 5"/>
          <p:cNvSpPr>
            <a:spLocks noChangeArrowheads="1"/>
          </p:cNvSpPr>
          <p:nvPr/>
        </p:nvSpPr>
        <p:spPr bwMode="gray">
          <a:xfrm>
            <a:off x="2895600" y="6172200"/>
            <a:ext cx="3781425" cy="500063"/>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یکپارچه ساز زنجیره ارزش</a:t>
            </a:r>
            <a:endParaRPr lang="en-US" b="1" dirty="0"/>
          </a:p>
        </p:txBody>
      </p:sp>
      <p:sp>
        <p:nvSpPr>
          <p:cNvPr id="25" name="AutoShape 5"/>
          <p:cNvSpPr>
            <a:spLocks noChangeArrowheads="1"/>
          </p:cNvSpPr>
          <p:nvPr/>
        </p:nvSpPr>
        <p:spPr bwMode="gray">
          <a:xfrm>
            <a:off x="152400" y="4343400"/>
            <a:ext cx="3781425" cy="500063"/>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خدمات مسیولیتی</a:t>
            </a:r>
            <a:endParaRPr lang="en-US" b="1" dirty="0"/>
          </a:p>
        </p:txBody>
      </p:sp>
      <p:sp>
        <p:nvSpPr>
          <p:cNvPr id="26" name="AutoShape 5"/>
          <p:cNvSpPr>
            <a:spLocks noChangeArrowheads="1"/>
          </p:cNvSpPr>
          <p:nvPr/>
        </p:nvSpPr>
        <p:spPr bwMode="gray">
          <a:xfrm>
            <a:off x="152400" y="3733800"/>
            <a:ext cx="3781425" cy="500063"/>
          </a:xfrm>
          <a:prstGeom prst="roundRect">
            <a:avLst>
              <a:gd name="adj" fmla="val 50000"/>
            </a:avLst>
          </a:prstGeom>
          <a:gradFill rotWithShape="1">
            <a:gsLst>
              <a:gs pos="0">
                <a:schemeClr val="bg2">
                  <a:gamma/>
                  <a:tint val="5882"/>
                  <a:invGamma/>
                </a:schemeClr>
              </a:gs>
              <a:gs pos="100000">
                <a:schemeClr val="bg2"/>
              </a:gs>
            </a:gsLst>
            <a:lin ang="0" scaled="1"/>
          </a:gradFill>
          <a:ln w="38100" algn="ctr">
            <a:solidFill>
              <a:schemeClr val="accent1"/>
            </a:solidFill>
            <a:round/>
            <a:headEnd/>
            <a:tailEnd/>
          </a:ln>
          <a:effectLst/>
        </p:spPr>
        <p:txBody>
          <a:bodyPr wrap="none" anchor="ctr"/>
          <a:lstStyle/>
          <a:p>
            <a:pPr algn="ctr" eaLnBrk="0" hangingPunct="0"/>
            <a:r>
              <a:rPr lang="fa-IR" b="1" dirty="0" smtClean="0"/>
              <a:t>واسطه گری اطلاعاتی</a:t>
            </a:r>
            <a:endParaRPr lang="en-US" b="1" dirty="0"/>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7467600" cy="6092952"/>
          </a:xfrm>
        </p:spPr>
        <p:txBody>
          <a:bodyPr/>
          <a:lstStyle/>
          <a:p>
            <a:pPr>
              <a:buNone/>
            </a:pPr>
            <a:r>
              <a:rPr lang="fa-IR" sz="2000" dirty="0" smtClean="0"/>
              <a:t>دومین طبقه بندی از مدل های کسب وکار از دیدگاه  </a:t>
            </a:r>
            <a:r>
              <a:rPr lang="en-US" sz="2000" dirty="0" err="1" smtClean="0"/>
              <a:t>Finnegen</a:t>
            </a:r>
            <a:r>
              <a:rPr lang="fa-IR" sz="2000" dirty="0" smtClean="0"/>
              <a:t> و </a:t>
            </a:r>
            <a:r>
              <a:rPr lang="en-US" sz="2000" dirty="0" smtClean="0"/>
              <a:t>Hayes</a:t>
            </a:r>
            <a:r>
              <a:rPr lang="fa-IR" sz="2000" dirty="0" smtClean="0"/>
              <a:t> :</a:t>
            </a:r>
          </a:p>
          <a:p>
            <a:pPr>
              <a:buNone/>
            </a:pPr>
            <a:endParaRPr lang="fa-I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18</a:t>
            </a:fld>
            <a:endParaRPr lang="en-US"/>
          </a:p>
        </p:txBody>
      </p:sp>
      <p:sp>
        <p:nvSpPr>
          <p:cNvPr id="5" name="Freeform 3"/>
          <p:cNvSpPr>
            <a:spLocks noEditPoints="1"/>
          </p:cNvSpPr>
          <p:nvPr/>
        </p:nvSpPr>
        <p:spPr bwMode="gray">
          <a:xfrm>
            <a:off x="1295400" y="1371600"/>
            <a:ext cx="5943600" cy="4038600"/>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hlink"/>
              </a:gs>
              <a:gs pos="100000">
                <a:schemeClr val="accent1"/>
              </a:gs>
            </a:gsLst>
            <a:lin ang="5400000" scaled="1"/>
          </a:gradFill>
          <a:ln w="0">
            <a:noFill/>
            <a:prstDash val="solid"/>
            <a:round/>
            <a:headEnd/>
            <a:tailEnd/>
          </a:ln>
          <a:effectLst>
            <a:outerShdw dist="206741" dir="8249373" algn="ctr" rotWithShape="0">
              <a:srgbClr val="C1D1D3">
                <a:alpha val="50000"/>
              </a:srgbClr>
            </a:outerShdw>
          </a:effectLst>
        </p:spPr>
        <p:txBody>
          <a:bodyPr/>
          <a:lstStyle/>
          <a:p>
            <a:endParaRPr lang="fa-IR"/>
          </a:p>
        </p:txBody>
      </p:sp>
      <p:sp>
        <p:nvSpPr>
          <p:cNvPr id="7" name="Oval 35"/>
          <p:cNvSpPr>
            <a:spLocks noChangeArrowheads="1"/>
          </p:cNvSpPr>
          <p:nvPr/>
        </p:nvSpPr>
        <p:spPr bwMode="gray">
          <a:xfrm rot="20876594">
            <a:off x="3544888" y="4362450"/>
            <a:ext cx="1438275" cy="666750"/>
          </a:xfrm>
          <a:prstGeom prst="ellipse">
            <a:avLst/>
          </a:prstGeom>
          <a:solidFill>
            <a:srgbClr val="0F2145">
              <a:alpha val="30000"/>
            </a:srgbClr>
          </a:solidFill>
          <a:ln w="9525">
            <a:noFill/>
            <a:round/>
            <a:headEnd/>
            <a:tailEnd/>
          </a:ln>
          <a:effectLst/>
        </p:spPr>
        <p:txBody>
          <a:bodyPr wrap="none" anchor="ctr"/>
          <a:lstStyle/>
          <a:p>
            <a:endParaRPr lang="fa-IR"/>
          </a:p>
        </p:txBody>
      </p:sp>
      <p:sp>
        <p:nvSpPr>
          <p:cNvPr id="8" name="Oval 36"/>
          <p:cNvSpPr>
            <a:spLocks noChangeArrowheads="1"/>
          </p:cNvSpPr>
          <p:nvPr/>
        </p:nvSpPr>
        <p:spPr bwMode="gray">
          <a:xfrm>
            <a:off x="3476625" y="3143250"/>
            <a:ext cx="1704975" cy="1706563"/>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fa-IR"/>
          </a:p>
        </p:txBody>
      </p:sp>
      <p:sp>
        <p:nvSpPr>
          <p:cNvPr id="9" name="Oval 37"/>
          <p:cNvSpPr>
            <a:spLocks noChangeArrowheads="1"/>
          </p:cNvSpPr>
          <p:nvPr/>
        </p:nvSpPr>
        <p:spPr bwMode="gray">
          <a:xfrm>
            <a:off x="3497263" y="3152775"/>
            <a:ext cx="1665287" cy="1663700"/>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fa-IR"/>
          </a:p>
        </p:txBody>
      </p:sp>
      <p:sp>
        <p:nvSpPr>
          <p:cNvPr id="10" name="Oval 38"/>
          <p:cNvSpPr>
            <a:spLocks noChangeArrowheads="1"/>
          </p:cNvSpPr>
          <p:nvPr/>
        </p:nvSpPr>
        <p:spPr bwMode="gray">
          <a:xfrm>
            <a:off x="3514725" y="3168650"/>
            <a:ext cx="1584325" cy="1555750"/>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fa-IR"/>
          </a:p>
        </p:txBody>
      </p:sp>
      <p:sp>
        <p:nvSpPr>
          <p:cNvPr id="11" name="Oval 39"/>
          <p:cNvSpPr>
            <a:spLocks noChangeArrowheads="1"/>
          </p:cNvSpPr>
          <p:nvPr/>
        </p:nvSpPr>
        <p:spPr bwMode="gray">
          <a:xfrm>
            <a:off x="3606800" y="3213100"/>
            <a:ext cx="1409700" cy="1262063"/>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fa-IR"/>
          </a:p>
        </p:txBody>
      </p:sp>
      <p:sp>
        <p:nvSpPr>
          <p:cNvPr id="12" name="Text Box 40"/>
          <p:cNvSpPr txBox="1">
            <a:spLocks noChangeArrowheads="1"/>
          </p:cNvSpPr>
          <p:nvPr/>
        </p:nvSpPr>
        <p:spPr bwMode="gray">
          <a:xfrm>
            <a:off x="3657600" y="3810000"/>
            <a:ext cx="1311578" cy="523220"/>
          </a:xfrm>
          <a:prstGeom prst="rect">
            <a:avLst/>
          </a:prstGeom>
          <a:noFill/>
          <a:ln w="9525" algn="ctr">
            <a:noFill/>
            <a:miter lim="800000"/>
            <a:headEnd/>
            <a:tailEnd/>
          </a:ln>
          <a:effectLst/>
        </p:spPr>
        <p:txBody>
          <a:bodyPr wrap="none">
            <a:spAutoFit/>
          </a:bodyPr>
          <a:lstStyle/>
          <a:p>
            <a:pPr algn="ctr"/>
            <a:r>
              <a:rPr lang="fa-IR" sz="2800" dirty="0" smtClean="0">
                <a:solidFill>
                  <a:srgbClr val="000000"/>
                </a:solidFill>
              </a:rPr>
              <a:t>بازار آزاد</a:t>
            </a:r>
            <a:endParaRPr lang="en-US" dirty="0"/>
          </a:p>
        </p:txBody>
      </p:sp>
      <p:sp>
        <p:nvSpPr>
          <p:cNvPr id="13" name="Oval 41"/>
          <p:cNvSpPr>
            <a:spLocks noChangeArrowheads="1"/>
          </p:cNvSpPr>
          <p:nvPr/>
        </p:nvSpPr>
        <p:spPr bwMode="gray">
          <a:xfrm rot="20827004">
            <a:off x="1701800" y="3752850"/>
            <a:ext cx="1133475" cy="609600"/>
          </a:xfrm>
          <a:prstGeom prst="ellipse">
            <a:avLst/>
          </a:prstGeom>
          <a:solidFill>
            <a:srgbClr val="0F2145">
              <a:alpha val="30000"/>
            </a:srgbClr>
          </a:solidFill>
          <a:ln w="9525">
            <a:noFill/>
            <a:round/>
            <a:headEnd/>
            <a:tailEnd/>
          </a:ln>
          <a:effectLst/>
        </p:spPr>
        <p:txBody>
          <a:bodyPr wrap="none" anchor="ctr"/>
          <a:lstStyle/>
          <a:p>
            <a:endParaRPr lang="fa-IR"/>
          </a:p>
        </p:txBody>
      </p:sp>
      <p:grpSp>
        <p:nvGrpSpPr>
          <p:cNvPr id="14" name="Group 42"/>
          <p:cNvGrpSpPr>
            <a:grpSpLocks/>
          </p:cNvGrpSpPr>
          <p:nvPr/>
        </p:nvGrpSpPr>
        <p:grpSpPr bwMode="auto">
          <a:xfrm>
            <a:off x="1625600" y="2762250"/>
            <a:ext cx="1371600" cy="1441450"/>
            <a:chOff x="732" y="2112"/>
            <a:chExt cx="842" cy="860"/>
          </a:xfrm>
        </p:grpSpPr>
        <p:sp>
          <p:nvSpPr>
            <p:cNvPr id="15" name="Oval 43"/>
            <p:cNvSpPr>
              <a:spLocks noChangeArrowheads="1"/>
            </p:cNvSpPr>
            <p:nvPr/>
          </p:nvSpPr>
          <p:spPr bwMode="gray">
            <a:xfrm>
              <a:off x="732" y="2112"/>
              <a:ext cx="842" cy="860"/>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fa-IR"/>
            </a:p>
          </p:txBody>
        </p:sp>
        <p:sp>
          <p:nvSpPr>
            <p:cNvPr id="16" name="Oval 44"/>
            <p:cNvSpPr>
              <a:spLocks noChangeArrowheads="1"/>
            </p:cNvSpPr>
            <p:nvPr/>
          </p:nvSpPr>
          <p:spPr bwMode="gray">
            <a:xfrm>
              <a:off x="743" y="2117"/>
              <a:ext cx="821" cy="838"/>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fa-IR"/>
            </a:p>
          </p:txBody>
        </p:sp>
        <p:sp>
          <p:nvSpPr>
            <p:cNvPr id="17" name="Oval 45"/>
            <p:cNvSpPr>
              <a:spLocks noChangeArrowheads="1"/>
            </p:cNvSpPr>
            <p:nvPr/>
          </p:nvSpPr>
          <p:spPr bwMode="gray">
            <a:xfrm>
              <a:off x="751" y="2125"/>
              <a:ext cx="781" cy="784"/>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fa-IR"/>
            </a:p>
          </p:txBody>
        </p:sp>
        <p:sp>
          <p:nvSpPr>
            <p:cNvPr id="18" name="Oval 46"/>
            <p:cNvSpPr>
              <a:spLocks noChangeArrowheads="1"/>
            </p:cNvSpPr>
            <p:nvPr/>
          </p:nvSpPr>
          <p:spPr bwMode="gray">
            <a:xfrm>
              <a:off x="795" y="2147"/>
              <a:ext cx="695" cy="63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fa-IR"/>
            </a:p>
          </p:txBody>
        </p:sp>
        <p:sp>
          <p:nvSpPr>
            <p:cNvPr id="19" name="Text Box 47"/>
            <p:cNvSpPr txBox="1">
              <a:spLocks noChangeArrowheads="1"/>
            </p:cNvSpPr>
            <p:nvPr/>
          </p:nvSpPr>
          <p:spPr bwMode="gray">
            <a:xfrm>
              <a:off x="810" y="2328"/>
              <a:ext cx="654" cy="496"/>
            </a:xfrm>
            <a:prstGeom prst="rect">
              <a:avLst/>
            </a:prstGeom>
            <a:noFill/>
            <a:ln w="9525" algn="ctr">
              <a:noFill/>
              <a:miter lim="800000"/>
              <a:headEnd/>
              <a:tailEnd/>
            </a:ln>
            <a:effectLst/>
          </p:spPr>
          <p:txBody>
            <a:bodyPr wrap="square">
              <a:spAutoFit/>
            </a:bodyPr>
            <a:lstStyle/>
            <a:p>
              <a:pPr algn="ctr"/>
              <a:r>
                <a:rPr lang="fa-IR" sz="2400" dirty="0" smtClean="0">
                  <a:solidFill>
                    <a:srgbClr val="000000"/>
                  </a:solidFill>
                </a:rPr>
                <a:t>زنجیره ارزش</a:t>
              </a:r>
              <a:endParaRPr lang="en-US" dirty="0"/>
            </a:p>
          </p:txBody>
        </p:sp>
      </p:grpSp>
      <p:sp>
        <p:nvSpPr>
          <p:cNvPr id="20" name="Oval 48"/>
          <p:cNvSpPr>
            <a:spLocks noChangeArrowheads="1"/>
          </p:cNvSpPr>
          <p:nvPr/>
        </p:nvSpPr>
        <p:spPr bwMode="gray">
          <a:xfrm>
            <a:off x="1524000" y="1997075"/>
            <a:ext cx="914400" cy="533400"/>
          </a:xfrm>
          <a:prstGeom prst="ellipse">
            <a:avLst/>
          </a:prstGeom>
          <a:solidFill>
            <a:srgbClr val="0F2145">
              <a:alpha val="30000"/>
            </a:srgbClr>
          </a:solidFill>
          <a:ln w="9525">
            <a:noFill/>
            <a:round/>
            <a:headEnd/>
            <a:tailEnd/>
          </a:ln>
          <a:effectLst/>
        </p:spPr>
        <p:txBody>
          <a:bodyPr wrap="none" anchor="ctr"/>
          <a:lstStyle/>
          <a:p>
            <a:endParaRPr lang="fa-IR"/>
          </a:p>
        </p:txBody>
      </p:sp>
      <p:sp>
        <p:nvSpPr>
          <p:cNvPr id="21" name="Oval 49"/>
          <p:cNvSpPr>
            <a:spLocks noChangeArrowheads="1"/>
          </p:cNvSpPr>
          <p:nvPr/>
        </p:nvSpPr>
        <p:spPr bwMode="gray">
          <a:xfrm>
            <a:off x="1600200" y="1390650"/>
            <a:ext cx="1023938" cy="1023938"/>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fa-IR"/>
          </a:p>
        </p:txBody>
      </p:sp>
      <p:sp>
        <p:nvSpPr>
          <p:cNvPr id="22" name="Oval 50"/>
          <p:cNvSpPr>
            <a:spLocks noChangeArrowheads="1"/>
          </p:cNvSpPr>
          <p:nvPr/>
        </p:nvSpPr>
        <p:spPr bwMode="gray">
          <a:xfrm>
            <a:off x="1612900" y="1395413"/>
            <a:ext cx="1000125" cy="1000125"/>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fa-IR"/>
          </a:p>
        </p:txBody>
      </p:sp>
      <p:sp>
        <p:nvSpPr>
          <p:cNvPr id="23" name="Oval 51"/>
          <p:cNvSpPr>
            <a:spLocks noChangeArrowheads="1"/>
          </p:cNvSpPr>
          <p:nvPr/>
        </p:nvSpPr>
        <p:spPr bwMode="gray">
          <a:xfrm>
            <a:off x="1624013" y="1406525"/>
            <a:ext cx="950912" cy="933450"/>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fa-IR"/>
          </a:p>
        </p:txBody>
      </p:sp>
      <p:sp>
        <p:nvSpPr>
          <p:cNvPr id="24" name="Oval 52"/>
          <p:cNvSpPr>
            <a:spLocks noChangeArrowheads="1"/>
          </p:cNvSpPr>
          <p:nvPr/>
        </p:nvSpPr>
        <p:spPr bwMode="gray">
          <a:xfrm>
            <a:off x="1677988" y="1431925"/>
            <a:ext cx="847725" cy="757238"/>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fa-IR"/>
          </a:p>
        </p:txBody>
      </p:sp>
      <p:sp>
        <p:nvSpPr>
          <p:cNvPr id="25" name="Text Box 53"/>
          <p:cNvSpPr txBox="1">
            <a:spLocks noChangeArrowheads="1"/>
          </p:cNvSpPr>
          <p:nvPr/>
        </p:nvSpPr>
        <p:spPr bwMode="gray">
          <a:xfrm>
            <a:off x="1795463" y="1739900"/>
            <a:ext cx="705642" cy="369332"/>
          </a:xfrm>
          <a:prstGeom prst="rect">
            <a:avLst/>
          </a:prstGeom>
          <a:noFill/>
          <a:ln w="9525" algn="ctr">
            <a:noFill/>
            <a:miter lim="800000"/>
            <a:headEnd/>
            <a:tailEnd/>
          </a:ln>
          <a:effectLst/>
        </p:spPr>
        <p:txBody>
          <a:bodyPr wrap="none">
            <a:spAutoFit/>
          </a:bodyPr>
          <a:lstStyle/>
          <a:p>
            <a:pPr algn="ctr"/>
            <a:r>
              <a:rPr lang="fa-IR" b="1" dirty="0" smtClean="0">
                <a:solidFill>
                  <a:srgbClr val="000000"/>
                </a:solidFill>
              </a:rPr>
              <a:t>اءتلاف</a:t>
            </a:r>
            <a:endParaRPr lang="en-US" dirty="0"/>
          </a:p>
        </p:txBody>
      </p:sp>
      <p:sp>
        <p:nvSpPr>
          <p:cNvPr id="26" name="Oval 54"/>
          <p:cNvSpPr>
            <a:spLocks noChangeArrowheads="1"/>
          </p:cNvSpPr>
          <p:nvPr/>
        </p:nvSpPr>
        <p:spPr bwMode="gray">
          <a:xfrm>
            <a:off x="2790825" y="1466850"/>
            <a:ext cx="685800" cy="228600"/>
          </a:xfrm>
          <a:prstGeom prst="ellipse">
            <a:avLst/>
          </a:prstGeom>
          <a:solidFill>
            <a:srgbClr val="0F2145">
              <a:alpha val="30000"/>
            </a:srgbClr>
          </a:solidFill>
          <a:ln w="9525">
            <a:noFill/>
            <a:round/>
            <a:headEnd/>
            <a:tailEnd/>
          </a:ln>
          <a:effectLst/>
        </p:spPr>
        <p:txBody>
          <a:bodyPr wrap="none" anchor="ctr"/>
          <a:lstStyle/>
          <a:p>
            <a:endParaRPr lang="fa-IR"/>
          </a:p>
        </p:txBody>
      </p:sp>
      <p:sp>
        <p:nvSpPr>
          <p:cNvPr id="27" name="Oval 55"/>
          <p:cNvSpPr>
            <a:spLocks noChangeArrowheads="1"/>
          </p:cNvSpPr>
          <p:nvPr/>
        </p:nvSpPr>
        <p:spPr bwMode="gray">
          <a:xfrm>
            <a:off x="2913063" y="933450"/>
            <a:ext cx="682625" cy="682625"/>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fa-IR"/>
          </a:p>
        </p:txBody>
      </p:sp>
      <p:sp>
        <p:nvSpPr>
          <p:cNvPr id="28" name="Oval 56"/>
          <p:cNvSpPr>
            <a:spLocks noChangeArrowheads="1"/>
          </p:cNvSpPr>
          <p:nvPr/>
        </p:nvSpPr>
        <p:spPr bwMode="gray">
          <a:xfrm>
            <a:off x="2922588" y="936625"/>
            <a:ext cx="665162" cy="666750"/>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fa-IR"/>
          </a:p>
        </p:txBody>
      </p:sp>
      <p:sp>
        <p:nvSpPr>
          <p:cNvPr id="29" name="Oval 57"/>
          <p:cNvSpPr>
            <a:spLocks noChangeArrowheads="1"/>
          </p:cNvSpPr>
          <p:nvPr/>
        </p:nvSpPr>
        <p:spPr bwMode="gray">
          <a:xfrm>
            <a:off x="2928938" y="942975"/>
            <a:ext cx="633412" cy="622300"/>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fa-IR"/>
          </a:p>
        </p:txBody>
      </p:sp>
      <p:sp>
        <p:nvSpPr>
          <p:cNvPr id="30" name="Oval 58"/>
          <p:cNvSpPr>
            <a:spLocks noChangeArrowheads="1"/>
          </p:cNvSpPr>
          <p:nvPr/>
        </p:nvSpPr>
        <p:spPr bwMode="gray">
          <a:xfrm>
            <a:off x="2965450" y="962025"/>
            <a:ext cx="563563" cy="503238"/>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fa-IR"/>
          </a:p>
        </p:txBody>
      </p:sp>
      <p:sp>
        <p:nvSpPr>
          <p:cNvPr id="31" name="Text Box 59"/>
          <p:cNvSpPr txBox="1">
            <a:spLocks noChangeArrowheads="1"/>
          </p:cNvSpPr>
          <p:nvPr/>
        </p:nvSpPr>
        <p:spPr bwMode="gray">
          <a:xfrm>
            <a:off x="2982913" y="1157288"/>
            <a:ext cx="635110" cy="369332"/>
          </a:xfrm>
          <a:prstGeom prst="rect">
            <a:avLst/>
          </a:prstGeom>
          <a:noFill/>
          <a:ln w="9525" algn="ctr">
            <a:noFill/>
            <a:miter lim="800000"/>
            <a:headEnd/>
            <a:tailEnd/>
          </a:ln>
          <a:effectLst/>
        </p:spPr>
        <p:txBody>
          <a:bodyPr wrap="none">
            <a:spAutoFit/>
          </a:bodyPr>
          <a:lstStyle/>
          <a:p>
            <a:pPr algn="ctr"/>
            <a:r>
              <a:rPr lang="fa-IR" b="1" dirty="0" smtClean="0">
                <a:solidFill>
                  <a:srgbClr val="000000"/>
                </a:solidFill>
              </a:rPr>
              <a:t>تجمیع</a:t>
            </a:r>
            <a:endParaRPr lang="en-US" dirty="0"/>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7467600" cy="6169152"/>
          </a:xfrm>
        </p:spPr>
        <p:txBody>
          <a:bodyPr/>
          <a:lstStyle/>
          <a:p>
            <a:pPr>
              <a:buNone/>
            </a:pPr>
            <a:r>
              <a:rPr lang="fa-IR" sz="2000" dirty="0" smtClean="0"/>
              <a:t>سومین طبقه بندی از مدل های کسب وکار از دیدگاه  </a:t>
            </a:r>
            <a:r>
              <a:rPr lang="en-US" sz="2000" dirty="0" err="1" smtClean="0"/>
              <a:t>Finnegen</a:t>
            </a:r>
            <a:r>
              <a:rPr lang="fa-IR" sz="2000" dirty="0" smtClean="0"/>
              <a:t> و </a:t>
            </a:r>
            <a:r>
              <a:rPr lang="en-US" sz="2000" dirty="0" smtClean="0"/>
              <a:t>Hayes</a:t>
            </a:r>
            <a:r>
              <a:rPr lang="fa-IR" sz="2000" dirty="0" smtClean="0"/>
              <a:t> :</a:t>
            </a:r>
          </a:p>
          <a:p>
            <a:pPr>
              <a:buNone/>
            </a:pPr>
            <a:endParaRPr lang="fa-I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19</a:t>
            </a:fld>
            <a:endParaRPr lang="en-US"/>
          </a:p>
        </p:txBody>
      </p:sp>
      <p:sp>
        <p:nvSpPr>
          <p:cNvPr id="32" name="AutoShape 3"/>
          <p:cNvSpPr>
            <a:spLocks noChangeArrowheads="1"/>
          </p:cNvSpPr>
          <p:nvPr/>
        </p:nvSpPr>
        <p:spPr bwMode="gray">
          <a:xfrm rot="17973186">
            <a:off x="4664869" y="1989931"/>
            <a:ext cx="792162" cy="288925"/>
          </a:xfrm>
          <a:prstGeom prst="rightArrow">
            <a:avLst>
              <a:gd name="adj1" fmla="val 35167"/>
              <a:gd name="adj2" fmla="val 111028"/>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fa-IR"/>
          </a:p>
        </p:txBody>
      </p:sp>
      <p:sp>
        <p:nvSpPr>
          <p:cNvPr id="33" name="AutoShape 4"/>
          <p:cNvSpPr>
            <a:spLocks noChangeArrowheads="1"/>
          </p:cNvSpPr>
          <p:nvPr/>
        </p:nvSpPr>
        <p:spPr bwMode="gray">
          <a:xfrm rot="3465783">
            <a:off x="4664868" y="4153694"/>
            <a:ext cx="792163" cy="288925"/>
          </a:xfrm>
          <a:prstGeom prst="rightArrow">
            <a:avLst>
              <a:gd name="adj1" fmla="val 35167"/>
              <a:gd name="adj2" fmla="val 111029"/>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fa-IR"/>
          </a:p>
        </p:txBody>
      </p:sp>
      <p:sp>
        <p:nvSpPr>
          <p:cNvPr id="34" name="AutoShape 5"/>
          <p:cNvSpPr>
            <a:spLocks noChangeArrowheads="1"/>
          </p:cNvSpPr>
          <p:nvPr/>
        </p:nvSpPr>
        <p:spPr bwMode="gray">
          <a:xfrm rot="14369022">
            <a:off x="3445669" y="2066131"/>
            <a:ext cx="792162" cy="288925"/>
          </a:xfrm>
          <a:prstGeom prst="rightArrow">
            <a:avLst>
              <a:gd name="adj1" fmla="val 35167"/>
              <a:gd name="adj2" fmla="val 111028"/>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fa-IR"/>
          </a:p>
        </p:txBody>
      </p:sp>
      <p:sp>
        <p:nvSpPr>
          <p:cNvPr id="35" name="AutoShape 6"/>
          <p:cNvSpPr>
            <a:spLocks noChangeArrowheads="1"/>
          </p:cNvSpPr>
          <p:nvPr/>
        </p:nvSpPr>
        <p:spPr bwMode="gray">
          <a:xfrm rot="7535209">
            <a:off x="3407569" y="4120356"/>
            <a:ext cx="792162" cy="288925"/>
          </a:xfrm>
          <a:prstGeom prst="rightArrow">
            <a:avLst>
              <a:gd name="adj1" fmla="val 35167"/>
              <a:gd name="adj2" fmla="val 111028"/>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fa-IR"/>
          </a:p>
        </p:txBody>
      </p:sp>
      <p:sp>
        <p:nvSpPr>
          <p:cNvPr id="36" name="AutoShape 7"/>
          <p:cNvSpPr>
            <a:spLocks noChangeArrowheads="1"/>
          </p:cNvSpPr>
          <p:nvPr/>
        </p:nvSpPr>
        <p:spPr bwMode="gray">
          <a:xfrm>
            <a:off x="5243512" y="3117850"/>
            <a:ext cx="792163" cy="288925"/>
          </a:xfrm>
          <a:prstGeom prst="rightArrow">
            <a:avLst>
              <a:gd name="adj1" fmla="val 35167"/>
              <a:gd name="adj2" fmla="val 111029"/>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fa-IR"/>
          </a:p>
        </p:txBody>
      </p:sp>
      <p:sp>
        <p:nvSpPr>
          <p:cNvPr id="37" name="AutoShape 8"/>
          <p:cNvSpPr>
            <a:spLocks noChangeArrowheads="1"/>
          </p:cNvSpPr>
          <p:nvPr/>
        </p:nvSpPr>
        <p:spPr bwMode="gray">
          <a:xfrm rot="10800000">
            <a:off x="2833687" y="3111500"/>
            <a:ext cx="863600" cy="288925"/>
          </a:xfrm>
          <a:prstGeom prst="rightArrow">
            <a:avLst>
              <a:gd name="adj1" fmla="val 35167"/>
              <a:gd name="adj2" fmla="val 121041"/>
            </a:avLst>
          </a:prstGeom>
          <a:gradFill rotWithShape="1">
            <a:gsLst>
              <a:gs pos="0">
                <a:schemeClr val="accent1">
                  <a:gamma/>
                  <a:shade val="89020"/>
                  <a:invGamma/>
                  <a:alpha val="0"/>
                </a:schemeClr>
              </a:gs>
              <a:gs pos="100000">
                <a:schemeClr val="accent1"/>
              </a:gs>
            </a:gsLst>
            <a:lin ang="0" scaled="1"/>
          </a:gradFill>
          <a:ln w="0" algn="ctr">
            <a:noFill/>
            <a:miter lim="800000"/>
            <a:headEnd/>
            <a:tailEnd/>
          </a:ln>
          <a:effectLst/>
        </p:spPr>
        <p:txBody>
          <a:bodyPr wrap="none" anchor="ctr"/>
          <a:lstStyle/>
          <a:p>
            <a:endParaRPr lang="fa-IR"/>
          </a:p>
        </p:txBody>
      </p:sp>
      <p:sp>
        <p:nvSpPr>
          <p:cNvPr id="38" name="Oval 9"/>
          <p:cNvSpPr>
            <a:spLocks noChangeArrowheads="1"/>
          </p:cNvSpPr>
          <p:nvPr/>
        </p:nvSpPr>
        <p:spPr bwMode="auto">
          <a:xfrm>
            <a:off x="2554287" y="1360488"/>
            <a:ext cx="3743325" cy="3744912"/>
          </a:xfrm>
          <a:prstGeom prst="ellipse">
            <a:avLst/>
          </a:prstGeom>
          <a:noFill/>
          <a:ln w="38100" algn="ctr">
            <a:solidFill>
              <a:schemeClr val="tx1"/>
            </a:solidFill>
            <a:round/>
            <a:headEnd/>
            <a:tailEnd/>
          </a:ln>
          <a:effectLst/>
        </p:spPr>
        <p:txBody>
          <a:bodyPr anchor="ctr">
            <a:spAutoFit/>
          </a:bodyPr>
          <a:lstStyle/>
          <a:p>
            <a:endParaRPr lang="fa-IR"/>
          </a:p>
        </p:txBody>
      </p:sp>
      <p:grpSp>
        <p:nvGrpSpPr>
          <p:cNvPr id="39" name="Group 10"/>
          <p:cNvGrpSpPr>
            <a:grpSpLocks/>
          </p:cNvGrpSpPr>
          <p:nvPr/>
        </p:nvGrpSpPr>
        <p:grpSpPr bwMode="auto">
          <a:xfrm>
            <a:off x="3316287" y="1408113"/>
            <a:ext cx="360363" cy="360362"/>
            <a:chOff x="1973" y="1706"/>
            <a:chExt cx="227" cy="227"/>
          </a:xfrm>
        </p:grpSpPr>
        <p:sp>
          <p:nvSpPr>
            <p:cNvPr id="40" name="Oval 11"/>
            <p:cNvSpPr>
              <a:spLocks noChangeArrowheads="1"/>
            </p:cNvSpPr>
            <p:nvPr/>
          </p:nvSpPr>
          <p:spPr bwMode="gray">
            <a:xfrm>
              <a:off x="1973" y="1706"/>
              <a:ext cx="227" cy="227"/>
            </a:xfrm>
            <a:prstGeom prst="ellipse">
              <a:avLst/>
            </a:prstGeom>
            <a:gradFill rotWithShape="1">
              <a:gsLst>
                <a:gs pos="0">
                  <a:schemeClr val="accent2">
                    <a:gamma/>
                    <a:tint val="33725"/>
                    <a:invGamma/>
                  </a:schemeClr>
                </a:gs>
                <a:gs pos="100000">
                  <a:schemeClr val="accent2"/>
                </a:gs>
              </a:gsLst>
              <a:path path="shape">
                <a:fillToRect l="50000" t="50000" r="50000" b="50000"/>
              </a:path>
            </a:gradFill>
            <a:ln w="9525" algn="ctr">
              <a:noFill/>
              <a:round/>
              <a:headEnd/>
              <a:tailEnd/>
            </a:ln>
            <a:effectLst/>
          </p:spPr>
          <p:txBody>
            <a:bodyPr wrap="none" anchor="ctr"/>
            <a:lstStyle/>
            <a:p>
              <a:endParaRPr lang="fa-IR"/>
            </a:p>
          </p:txBody>
        </p:sp>
        <p:sp>
          <p:nvSpPr>
            <p:cNvPr id="41" name="Oval 12"/>
            <p:cNvSpPr>
              <a:spLocks noChangeArrowheads="1"/>
            </p:cNvSpPr>
            <p:nvPr/>
          </p:nvSpPr>
          <p:spPr bwMode="gray">
            <a:xfrm>
              <a:off x="1983" y="1725"/>
              <a:ext cx="141" cy="142"/>
            </a:xfrm>
            <a:prstGeom prst="ellipse">
              <a:avLst/>
            </a:prstGeom>
            <a:gradFill rotWithShape="1">
              <a:gsLst>
                <a:gs pos="0">
                  <a:schemeClr val="accent2">
                    <a:gamma/>
                    <a:tint val="33725"/>
                    <a:invGamma/>
                  </a:schemeClr>
                </a:gs>
                <a:gs pos="100000">
                  <a:schemeClr val="accent2">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42" name="Group 13"/>
          <p:cNvGrpSpPr>
            <a:grpSpLocks/>
          </p:cNvGrpSpPr>
          <p:nvPr/>
        </p:nvGrpSpPr>
        <p:grpSpPr bwMode="auto">
          <a:xfrm>
            <a:off x="2371725" y="3063875"/>
            <a:ext cx="360362" cy="360363"/>
            <a:chOff x="1565" y="2659"/>
            <a:chExt cx="227" cy="227"/>
          </a:xfrm>
        </p:grpSpPr>
        <p:sp>
          <p:nvSpPr>
            <p:cNvPr id="43" name="Oval 14"/>
            <p:cNvSpPr>
              <a:spLocks noChangeArrowheads="1"/>
            </p:cNvSpPr>
            <p:nvPr/>
          </p:nvSpPr>
          <p:spPr bwMode="gray">
            <a:xfrm>
              <a:off x="1565" y="2659"/>
              <a:ext cx="227" cy="227"/>
            </a:xfrm>
            <a:prstGeom prst="ellipse">
              <a:avLst/>
            </a:prstGeom>
            <a:gradFill rotWithShape="1">
              <a:gsLst>
                <a:gs pos="0">
                  <a:schemeClr val="accent2">
                    <a:gamma/>
                    <a:tint val="33725"/>
                    <a:invGamma/>
                  </a:schemeClr>
                </a:gs>
                <a:gs pos="100000">
                  <a:schemeClr val="accent2"/>
                </a:gs>
              </a:gsLst>
              <a:path path="shape">
                <a:fillToRect l="50000" t="50000" r="50000" b="50000"/>
              </a:path>
            </a:gradFill>
            <a:ln w="9525" algn="ctr">
              <a:noFill/>
              <a:round/>
              <a:headEnd/>
              <a:tailEnd/>
            </a:ln>
            <a:effectLst/>
          </p:spPr>
          <p:txBody>
            <a:bodyPr wrap="none" anchor="ctr"/>
            <a:lstStyle/>
            <a:p>
              <a:endParaRPr lang="fa-IR"/>
            </a:p>
          </p:txBody>
        </p:sp>
        <p:sp>
          <p:nvSpPr>
            <p:cNvPr id="44" name="Oval 15"/>
            <p:cNvSpPr>
              <a:spLocks noChangeArrowheads="1"/>
            </p:cNvSpPr>
            <p:nvPr/>
          </p:nvSpPr>
          <p:spPr bwMode="gray">
            <a:xfrm>
              <a:off x="1575" y="2678"/>
              <a:ext cx="141" cy="142"/>
            </a:xfrm>
            <a:prstGeom prst="ellipse">
              <a:avLst/>
            </a:prstGeom>
            <a:gradFill rotWithShape="1">
              <a:gsLst>
                <a:gs pos="0">
                  <a:schemeClr val="accent2">
                    <a:gamma/>
                    <a:tint val="33725"/>
                    <a:invGamma/>
                  </a:schemeClr>
                </a:gs>
                <a:gs pos="100000">
                  <a:schemeClr val="accent2">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45" name="Group 16"/>
          <p:cNvGrpSpPr>
            <a:grpSpLocks/>
          </p:cNvGrpSpPr>
          <p:nvPr/>
        </p:nvGrpSpPr>
        <p:grpSpPr bwMode="auto">
          <a:xfrm>
            <a:off x="3235325" y="4606925"/>
            <a:ext cx="360362" cy="360363"/>
            <a:chOff x="2109" y="3612"/>
            <a:chExt cx="227" cy="227"/>
          </a:xfrm>
        </p:grpSpPr>
        <p:sp>
          <p:nvSpPr>
            <p:cNvPr id="46" name="Oval 17"/>
            <p:cNvSpPr>
              <a:spLocks noChangeArrowheads="1"/>
            </p:cNvSpPr>
            <p:nvPr/>
          </p:nvSpPr>
          <p:spPr bwMode="gray">
            <a:xfrm>
              <a:off x="2109" y="3612"/>
              <a:ext cx="227" cy="227"/>
            </a:xfrm>
            <a:prstGeom prst="ellipse">
              <a:avLst/>
            </a:prstGeom>
            <a:gradFill rotWithShape="1">
              <a:gsLst>
                <a:gs pos="0">
                  <a:schemeClr val="accent2">
                    <a:gamma/>
                    <a:tint val="33725"/>
                    <a:invGamma/>
                  </a:schemeClr>
                </a:gs>
                <a:gs pos="100000">
                  <a:schemeClr val="accent2"/>
                </a:gs>
              </a:gsLst>
              <a:path path="shape">
                <a:fillToRect l="50000" t="50000" r="50000" b="50000"/>
              </a:path>
            </a:gradFill>
            <a:ln w="9525" algn="ctr">
              <a:noFill/>
              <a:round/>
              <a:headEnd/>
              <a:tailEnd/>
            </a:ln>
            <a:effectLst/>
          </p:spPr>
          <p:txBody>
            <a:bodyPr wrap="none" anchor="ctr"/>
            <a:lstStyle/>
            <a:p>
              <a:endParaRPr lang="fa-IR"/>
            </a:p>
          </p:txBody>
        </p:sp>
        <p:sp>
          <p:nvSpPr>
            <p:cNvPr id="47" name="Oval 18"/>
            <p:cNvSpPr>
              <a:spLocks noChangeArrowheads="1"/>
            </p:cNvSpPr>
            <p:nvPr/>
          </p:nvSpPr>
          <p:spPr bwMode="gray">
            <a:xfrm>
              <a:off x="2119" y="3631"/>
              <a:ext cx="141" cy="142"/>
            </a:xfrm>
            <a:prstGeom prst="ellipse">
              <a:avLst/>
            </a:prstGeom>
            <a:gradFill rotWithShape="1">
              <a:gsLst>
                <a:gs pos="0">
                  <a:schemeClr val="accent2">
                    <a:gamma/>
                    <a:tint val="33725"/>
                    <a:invGamma/>
                  </a:schemeClr>
                </a:gs>
                <a:gs pos="100000">
                  <a:schemeClr val="accent2">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48" name="Group 19"/>
          <p:cNvGrpSpPr>
            <a:grpSpLocks/>
          </p:cNvGrpSpPr>
          <p:nvPr/>
        </p:nvGrpSpPr>
        <p:grpSpPr bwMode="auto">
          <a:xfrm>
            <a:off x="5165725" y="1387475"/>
            <a:ext cx="360362" cy="360363"/>
            <a:chOff x="3470" y="1706"/>
            <a:chExt cx="227" cy="227"/>
          </a:xfrm>
        </p:grpSpPr>
        <p:sp>
          <p:nvSpPr>
            <p:cNvPr id="49" name="Oval 20"/>
            <p:cNvSpPr>
              <a:spLocks noChangeArrowheads="1"/>
            </p:cNvSpPr>
            <p:nvPr/>
          </p:nvSpPr>
          <p:spPr bwMode="gray">
            <a:xfrm>
              <a:off x="3470" y="1706"/>
              <a:ext cx="227" cy="227"/>
            </a:xfrm>
            <a:prstGeom prst="ellipse">
              <a:avLst/>
            </a:prstGeom>
            <a:gradFill rotWithShape="1">
              <a:gsLst>
                <a:gs pos="0">
                  <a:schemeClr val="accent2">
                    <a:gamma/>
                    <a:tint val="33725"/>
                    <a:invGamma/>
                  </a:schemeClr>
                </a:gs>
                <a:gs pos="100000">
                  <a:schemeClr val="accent2"/>
                </a:gs>
              </a:gsLst>
              <a:path path="shape">
                <a:fillToRect l="50000" t="50000" r="50000" b="50000"/>
              </a:path>
            </a:gradFill>
            <a:ln w="9525" algn="ctr">
              <a:noFill/>
              <a:round/>
              <a:headEnd/>
              <a:tailEnd/>
            </a:ln>
            <a:effectLst/>
          </p:spPr>
          <p:txBody>
            <a:bodyPr wrap="none" anchor="ctr"/>
            <a:lstStyle/>
            <a:p>
              <a:endParaRPr lang="fa-IR"/>
            </a:p>
          </p:txBody>
        </p:sp>
        <p:sp>
          <p:nvSpPr>
            <p:cNvPr id="50" name="Oval 21"/>
            <p:cNvSpPr>
              <a:spLocks noChangeArrowheads="1"/>
            </p:cNvSpPr>
            <p:nvPr/>
          </p:nvSpPr>
          <p:spPr bwMode="gray">
            <a:xfrm>
              <a:off x="3480" y="1725"/>
              <a:ext cx="141" cy="142"/>
            </a:xfrm>
            <a:prstGeom prst="ellipse">
              <a:avLst/>
            </a:prstGeom>
            <a:gradFill rotWithShape="1">
              <a:gsLst>
                <a:gs pos="0">
                  <a:schemeClr val="accent2">
                    <a:gamma/>
                    <a:tint val="33725"/>
                    <a:invGamma/>
                  </a:schemeClr>
                </a:gs>
                <a:gs pos="100000">
                  <a:schemeClr val="accent2">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51" name="Group 22"/>
          <p:cNvGrpSpPr>
            <a:grpSpLocks/>
          </p:cNvGrpSpPr>
          <p:nvPr/>
        </p:nvGrpSpPr>
        <p:grpSpPr bwMode="auto">
          <a:xfrm>
            <a:off x="6115050" y="3063875"/>
            <a:ext cx="360362" cy="360363"/>
            <a:chOff x="3923" y="2659"/>
            <a:chExt cx="227" cy="227"/>
          </a:xfrm>
        </p:grpSpPr>
        <p:sp>
          <p:nvSpPr>
            <p:cNvPr id="52" name="Oval 23"/>
            <p:cNvSpPr>
              <a:spLocks noChangeArrowheads="1"/>
            </p:cNvSpPr>
            <p:nvPr/>
          </p:nvSpPr>
          <p:spPr bwMode="gray">
            <a:xfrm>
              <a:off x="3923" y="2659"/>
              <a:ext cx="227" cy="227"/>
            </a:xfrm>
            <a:prstGeom prst="ellipse">
              <a:avLst/>
            </a:prstGeom>
            <a:gradFill rotWithShape="1">
              <a:gsLst>
                <a:gs pos="0">
                  <a:schemeClr val="accent2">
                    <a:gamma/>
                    <a:tint val="33725"/>
                    <a:invGamma/>
                  </a:schemeClr>
                </a:gs>
                <a:gs pos="100000">
                  <a:schemeClr val="accent2"/>
                </a:gs>
              </a:gsLst>
              <a:path path="shape">
                <a:fillToRect l="50000" t="50000" r="50000" b="50000"/>
              </a:path>
            </a:gradFill>
            <a:ln w="9525" algn="ctr">
              <a:noFill/>
              <a:round/>
              <a:headEnd/>
              <a:tailEnd/>
            </a:ln>
            <a:effectLst/>
          </p:spPr>
          <p:txBody>
            <a:bodyPr wrap="none" anchor="ctr"/>
            <a:lstStyle/>
            <a:p>
              <a:endParaRPr lang="fa-IR"/>
            </a:p>
          </p:txBody>
        </p:sp>
        <p:sp>
          <p:nvSpPr>
            <p:cNvPr id="53" name="Oval 24"/>
            <p:cNvSpPr>
              <a:spLocks noChangeArrowheads="1"/>
            </p:cNvSpPr>
            <p:nvPr/>
          </p:nvSpPr>
          <p:spPr bwMode="gray">
            <a:xfrm>
              <a:off x="3933" y="2678"/>
              <a:ext cx="141" cy="142"/>
            </a:xfrm>
            <a:prstGeom prst="ellipse">
              <a:avLst/>
            </a:prstGeom>
            <a:gradFill rotWithShape="1">
              <a:gsLst>
                <a:gs pos="0">
                  <a:schemeClr val="accent2">
                    <a:gamma/>
                    <a:tint val="33725"/>
                    <a:invGamma/>
                  </a:schemeClr>
                </a:gs>
                <a:gs pos="100000">
                  <a:schemeClr val="accent2">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54" name="Group 25"/>
          <p:cNvGrpSpPr>
            <a:grpSpLocks/>
          </p:cNvGrpSpPr>
          <p:nvPr/>
        </p:nvGrpSpPr>
        <p:grpSpPr bwMode="auto">
          <a:xfrm>
            <a:off x="5221287" y="4664075"/>
            <a:ext cx="360363" cy="360363"/>
            <a:chOff x="3515" y="3521"/>
            <a:chExt cx="227" cy="227"/>
          </a:xfrm>
        </p:grpSpPr>
        <p:sp>
          <p:nvSpPr>
            <p:cNvPr id="55" name="Oval 26"/>
            <p:cNvSpPr>
              <a:spLocks noChangeArrowheads="1"/>
            </p:cNvSpPr>
            <p:nvPr/>
          </p:nvSpPr>
          <p:spPr bwMode="gray">
            <a:xfrm>
              <a:off x="3515" y="3521"/>
              <a:ext cx="227" cy="227"/>
            </a:xfrm>
            <a:prstGeom prst="ellipse">
              <a:avLst/>
            </a:prstGeom>
            <a:gradFill rotWithShape="1">
              <a:gsLst>
                <a:gs pos="0">
                  <a:schemeClr val="accent2">
                    <a:gamma/>
                    <a:tint val="33725"/>
                    <a:invGamma/>
                  </a:schemeClr>
                </a:gs>
                <a:gs pos="100000">
                  <a:schemeClr val="accent2"/>
                </a:gs>
              </a:gsLst>
              <a:path path="shape">
                <a:fillToRect l="50000" t="50000" r="50000" b="50000"/>
              </a:path>
            </a:gradFill>
            <a:ln w="9525" algn="ctr">
              <a:noFill/>
              <a:round/>
              <a:headEnd/>
              <a:tailEnd/>
            </a:ln>
            <a:effectLst/>
          </p:spPr>
          <p:txBody>
            <a:bodyPr wrap="none" anchor="ctr"/>
            <a:lstStyle/>
            <a:p>
              <a:endParaRPr lang="fa-IR"/>
            </a:p>
          </p:txBody>
        </p:sp>
        <p:sp>
          <p:nvSpPr>
            <p:cNvPr id="56" name="Oval 27"/>
            <p:cNvSpPr>
              <a:spLocks noChangeArrowheads="1"/>
            </p:cNvSpPr>
            <p:nvPr/>
          </p:nvSpPr>
          <p:spPr bwMode="gray">
            <a:xfrm>
              <a:off x="3525" y="3540"/>
              <a:ext cx="141" cy="142"/>
            </a:xfrm>
            <a:prstGeom prst="ellipse">
              <a:avLst/>
            </a:prstGeom>
            <a:gradFill rotWithShape="1">
              <a:gsLst>
                <a:gs pos="0">
                  <a:schemeClr val="accent2">
                    <a:gamma/>
                    <a:tint val="33725"/>
                    <a:invGamma/>
                  </a:schemeClr>
                </a:gs>
                <a:gs pos="100000">
                  <a:schemeClr val="accent2">
                    <a:alpha val="0"/>
                  </a:schemeClr>
                </a:gs>
              </a:gsLst>
              <a:path path="shape">
                <a:fillToRect l="50000" t="50000" r="50000" b="50000"/>
              </a:path>
            </a:gradFill>
            <a:ln w="9525" algn="ctr">
              <a:noFill/>
              <a:round/>
              <a:headEnd/>
              <a:tailEnd/>
            </a:ln>
            <a:effectLst/>
          </p:spPr>
          <p:txBody>
            <a:bodyPr wrap="none" anchor="ctr"/>
            <a:lstStyle/>
            <a:p>
              <a:endParaRPr lang="fa-IR"/>
            </a:p>
          </p:txBody>
        </p:sp>
      </p:grpSp>
      <p:sp>
        <p:nvSpPr>
          <p:cNvPr id="57" name="Oval 28"/>
          <p:cNvSpPr>
            <a:spLocks noChangeArrowheads="1"/>
          </p:cNvSpPr>
          <p:nvPr/>
        </p:nvSpPr>
        <p:spPr bwMode="gray">
          <a:xfrm>
            <a:off x="3511550" y="2301875"/>
            <a:ext cx="1944687" cy="1944688"/>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58" name="Oval 29"/>
          <p:cNvSpPr>
            <a:spLocks noChangeArrowheads="1"/>
          </p:cNvSpPr>
          <p:nvPr/>
        </p:nvSpPr>
        <p:spPr bwMode="gray">
          <a:xfrm>
            <a:off x="3505200" y="2286000"/>
            <a:ext cx="1944687" cy="1944688"/>
          </a:xfrm>
          <a:prstGeom prst="ellipse">
            <a:avLst/>
          </a:prstGeom>
          <a:gradFill rotWithShape="1">
            <a:gsLst>
              <a:gs pos="0">
                <a:schemeClr val="hlink">
                  <a:alpha val="32001"/>
                </a:schemeClr>
              </a:gs>
              <a:gs pos="100000">
                <a:schemeClr val="hlink">
                  <a:gamma/>
                  <a:shade val="46275"/>
                  <a:invGamma/>
                </a:schemeClr>
              </a:gs>
            </a:gsLst>
            <a:lin ang="2700000" scaled="1"/>
          </a:gradFill>
          <a:ln w="38100" algn="ctr">
            <a:noFill/>
            <a:round/>
            <a:headEnd/>
            <a:tailEnd/>
          </a:ln>
          <a:effectLst/>
        </p:spPr>
        <p:txBody>
          <a:bodyPr wrap="none" anchor="ctr">
            <a:spAutoFit/>
          </a:bodyPr>
          <a:lstStyle/>
          <a:p>
            <a:endParaRPr lang="fa-IR"/>
          </a:p>
        </p:txBody>
      </p:sp>
      <p:sp>
        <p:nvSpPr>
          <p:cNvPr id="59" name="Oval 30"/>
          <p:cNvSpPr>
            <a:spLocks noChangeArrowheads="1"/>
          </p:cNvSpPr>
          <p:nvPr/>
        </p:nvSpPr>
        <p:spPr bwMode="gray">
          <a:xfrm>
            <a:off x="3638550" y="2428875"/>
            <a:ext cx="1690687" cy="169068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60" name="Oval 31"/>
          <p:cNvSpPr>
            <a:spLocks noChangeArrowheads="1"/>
          </p:cNvSpPr>
          <p:nvPr/>
        </p:nvSpPr>
        <p:spPr bwMode="gray">
          <a:xfrm>
            <a:off x="3621087" y="2401888"/>
            <a:ext cx="1690688" cy="1690687"/>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anchor="ctr">
            <a:spAutoFit/>
          </a:bodyPr>
          <a:lstStyle/>
          <a:p>
            <a:endParaRPr lang="fa-IR"/>
          </a:p>
        </p:txBody>
      </p:sp>
      <p:sp>
        <p:nvSpPr>
          <p:cNvPr id="61" name="Oval 32"/>
          <p:cNvSpPr>
            <a:spLocks noChangeArrowheads="1"/>
          </p:cNvSpPr>
          <p:nvPr/>
        </p:nvSpPr>
        <p:spPr bwMode="gray">
          <a:xfrm>
            <a:off x="3722687" y="2513013"/>
            <a:ext cx="1522413" cy="1522412"/>
          </a:xfrm>
          <a:prstGeom prst="ellipse">
            <a:avLst/>
          </a:prstGeom>
          <a:solidFill>
            <a:srgbClr val="333333"/>
          </a:solidFill>
          <a:ln w="38100" algn="ctr">
            <a:noFill/>
            <a:round/>
            <a:headEnd/>
            <a:tailEnd/>
          </a:ln>
          <a:effectLst/>
        </p:spPr>
        <p:txBody>
          <a:bodyPr anchor="ctr">
            <a:spAutoFit/>
          </a:bodyPr>
          <a:lstStyle/>
          <a:p>
            <a:endParaRPr lang="fa-IR"/>
          </a:p>
        </p:txBody>
      </p:sp>
      <p:sp>
        <p:nvSpPr>
          <p:cNvPr id="62" name="Oval 33"/>
          <p:cNvSpPr>
            <a:spLocks noChangeArrowheads="1"/>
          </p:cNvSpPr>
          <p:nvPr/>
        </p:nvSpPr>
        <p:spPr bwMode="gray">
          <a:xfrm>
            <a:off x="3744912" y="2532063"/>
            <a:ext cx="1471613" cy="1473200"/>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fa-IR"/>
          </a:p>
        </p:txBody>
      </p:sp>
      <p:sp>
        <p:nvSpPr>
          <p:cNvPr id="63" name="Oval 34"/>
          <p:cNvSpPr>
            <a:spLocks noChangeArrowheads="1"/>
          </p:cNvSpPr>
          <p:nvPr/>
        </p:nvSpPr>
        <p:spPr bwMode="gray">
          <a:xfrm>
            <a:off x="3762375" y="2541588"/>
            <a:ext cx="1438275" cy="1435100"/>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fa-IR"/>
          </a:p>
        </p:txBody>
      </p:sp>
      <p:sp>
        <p:nvSpPr>
          <p:cNvPr id="64" name="Oval 35"/>
          <p:cNvSpPr>
            <a:spLocks noChangeArrowheads="1"/>
          </p:cNvSpPr>
          <p:nvPr/>
        </p:nvSpPr>
        <p:spPr bwMode="gray">
          <a:xfrm>
            <a:off x="3778250" y="2555875"/>
            <a:ext cx="1366837" cy="1341438"/>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fa-IR"/>
          </a:p>
        </p:txBody>
      </p:sp>
      <p:sp>
        <p:nvSpPr>
          <p:cNvPr id="65" name="Oval 36"/>
          <p:cNvSpPr>
            <a:spLocks noChangeArrowheads="1"/>
          </p:cNvSpPr>
          <p:nvPr/>
        </p:nvSpPr>
        <p:spPr bwMode="gray">
          <a:xfrm>
            <a:off x="3859212" y="2592388"/>
            <a:ext cx="1214438" cy="1090612"/>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fa-IR"/>
          </a:p>
        </p:txBody>
      </p:sp>
      <p:sp>
        <p:nvSpPr>
          <p:cNvPr id="67" name="Text Box 38"/>
          <p:cNvSpPr txBox="1">
            <a:spLocks noChangeArrowheads="1"/>
          </p:cNvSpPr>
          <p:nvPr/>
        </p:nvSpPr>
        <p:spPr bwMode="auto">
          <a:xfrm>
            <a:off x="5602287" y="1335088"/>
            <a:ext cx="1561646" cy="338554"/>
          </a:xfrm>
          <a:prstGeom prst="rect">
            <a:avLst/>
          </a:prstGeom>
          <a:noFill/>
          <a:ln w="9525" algn="ctr">
            <a:noFill/>
            <a:miter lim="800000"/>
            <a:headEnd/>
            <a:tailEnd/>
          </a:ln>
          <a:effectLst/>
        </p:spPr>
        <p:txBody>
          <a:bodyPr wrap="none">
            <a:spAutoFit/>
          </a:bodyPr>
          <a:lstStyle/>
          <a:p>
            <a:pPr eaLnBrk="0" hangingPunct="0"/>
            <a:r>
              <a:rPr lang="fa-IR" sz="1600" b="1" dirty="0" smtClean="0"/>
              <a:t>تجمیع کننده معکوس</a:t>
            </a:r>
            <a:endParaRPr lang="en-US" sz="1600" b="1" dirty="0"/>
          </a:p>
        </p:txBody>
      </p:sp>
      <p:sp>
        <p:nvSpPr>
          <p:cNvPr id="68" name="Text Box 39"/>
          <p:cNvSpPr txBox="1">
            <a:spLocks noChangeArrowheads="1"/>
          </p:cNvSpPr>
          <p:nvPr/>
        </p:nvSpPr>
        <p:spPr bwMode="auto">
          <a:xfrm>
            <a:off x="2146095" y="1335088"/>
            <a:ext cx="1138453" cy="338554"/>
          </a:xfrm>
          <a:prstGeom prst="rect">
            <a:avLst/>
          </a:prstGeom>
          <a:noFill/>
          <a:ln w="9525" algn="ctr">
            <a:noFill/>
            <a:miter lim="800000"/>
            <a:headEnd/>
            <a:tailEnd/>
          </a:ln>
          <a:effectLst/>
        </p:spPr>
        <p:txBody>
          <a:bodyPr wrap="none">
            <a:spAutoFit/>
          </a:bodyPr>
          <a:lstStyle/>
          <a:p>
            <a:pPr algn="r" eaLnBrk="0" hangingPunct="0"/>
            <a:r>
              <a:rPr lang="fa-IR" sz="1600" b="1" dirty="0" smtClean="0"/>
              <a:t>مراکز کاتالوگ</a:t>
            </a:r>
            <a:endParaRPr lang="en-US" sz="1600" b="1" dirty="0"/>
          </a:p>
        </p:txBody>
      </p:sp>
      <p:sp>
        <p:nvSpPr>
          <p:cNvPr id="69" name="Text Box 40"/>
          <p:cNvSpPr txBox="1">
            <a:spLocks noChangeArrowheads="1"/>
          </p:cNvSpPr>
          <p:nvPr/>
        </p:nvSpPr>
        <p:spPr bwMode="auto">
          <a:xfrm>
            <a:off x="6516687" y="3087688"/>
            <a:ext cx="1478290" cy="338554"/>
          </a:xfrm>
          <a:prstGeom prst="rect">
            <a:avLst/>
          </a:prstGeom>
          <a:noFill/>
          <a:ln w="9525" algn="ctr">
            <a:noFill/>
            <a:miter lim="800000"/>
            <a:headEnd/>
            <a:tailEnd/>
          </a:ln>
          <a:effectLst/>
        </p:spPr>
        <p:txBody>
          <a:bodyPr wrap="none">
            <a:spAutoFit/>
          </a:bodyPr>
          <a:lstStyle/>
          <a:p>
            <a:pPr eaLnBrk="0" hangingPunct="0"/>
            <a:r>
              <a:rPr lang="fa-IR" sz="1600" b="1" dirty="0" smtClean="0"/>
              <a:t>تجمیع کننده مستقیم</a:t>
            </a:r>
            <a:endParaRPr lang="en-US" sz="1600" b="1" dirty="0"/>
          </a:p>
        </p:txBody>
      </p:sp>
      <p:sp>
        <p:nvSpPr>
          <p:cNvPr id="70" name="Text Box 41"/>
          <p:cNvSpPr txBox="1">
            <a:spLocks noChangeArrowheads="1"/>
          </p:cNvSpPr>
          <p:nvPr/>
        </p:nvSpPr>
        <p:spPr bwMode="auto">
          <a:xfrm>
            <a:off x="5602287" y="4687888"/>
            <a:ext cx="1183337" cy="338554"/>
          </a:xfrm>
          <a:prstGeom prst="rect">
            <a:avLst/>
          </a:prstGeom>
          <a:noFill/>
          <a:ln w="9525" algn="ctr">
            <a:noFill/>
            <a:miter lim="800000"/>
            <a:headEnd/>
            <a:tailEnd/>
          </a:ln>
          <a:effectLst/>
        </p:spPr>
        <p:txBody>
          <a:bodyPr wrap="none">
            <a:spAutoFit/>
          </a:bodyPr>
          <a:lstStyle/>
          <a:p>
            <a:pPr eaLnBrk="0" hangingPunct="0"/>
            <a:r>
              <a:rPr lang="fa-IR" sz="1600" b="1" dirty="0" smtClean="0"/>
              <a:t>بازار مبادله ای</a:t>
            </a:r>
            <a:endParaRPr lang="en-US" sz="1600" b="1" dirty="0"/>
          </a:p>
        </p:txBody>
      </p:sp>
      <p:sp>
        <p:nvSpPr>
          <p:cNvPr id="71" name="Text Box 42"/>
          <p:cNvSpPr txBox="1">
            <a:spLocks noChangeArrowheads="1"/>
          </p:cNvSpPr>
          <p:nvPr/>
        </p:nvSpPr>
        <p:spPr bwMode="auto">
          <a:xfrm>
            <a:off x="1443298" y="3087688"/>
            <a:ext cx="926857" cy="338554"/>
          </a:xfrm>
          <a:prstGeom prst="rect">
            <a:avLst/>
          </a:prstGeom>
          <a:noFill/>
          <a:ln w="9525" algn="ctr">
            <a:noFill/>
            <a:miter lim="800000"/>
            <a:headEnd/>
            <a:tailEnd/>
          </a:ln>
          <a:effectLst/>
        </p:spPr>
        <p:txBody>
          <a:bodyPr wrap="none">
            <a:spAutoFit/>
          </a:bodyPr>
          <a:lstStyle/>
          <a:p>
            <a:pPr algn="r" eaLnBrk="0" hangingPunct="0"/>
            <a:r>
              <a:rPr lang="fa-IR" sz="1600" b="1" dirty="0" smtClean="0"/>
              <a:t>سایر مراکز</a:t>
            </a:r>
            <a:endParaRPr lang="en-US" sz="1600" b="1" dirty="0"/>
          </a:p>
        </p:txBody>
      </p:sp>
      <p:sp>
        <p:nvSpPr>
          <p:cNvPr id="72" name="Text Box 43"/>
          <p:cNvSpPr txBox="1">
            <a:spLocks noChangeArrowheads="1"/>
          </p:cNvSpPr>
          <p:nvPr/>
        </p:nvSpPr>
        <p:spPr bwMode="auto">
          <a:xfrm>
            <a:off x="2044241" y="4625975"/>
            <a:ext cx="1164101" cy="338554"/>
          </a:xfrm>
          <a:prstGeom prst="rect">
            <a:avLst/>
          </a:prstGeom>
          <a:noFill/>
          <a:ln w="9525" algn="ctr">
            <a:noFill/>
            <a:miter lim="800000"/>
            <a:headEnd/>
            <a:tailEnd/>
          </a:ln>
          <a:effectLst/>
        </p:spPr>
        <p:txBody>
          <a:bodyPr wrap="none">
            <a:spAutoFit/>
          </a:bodyPr>
          <a:lstStyle/>
          <a:p>
            <a:pPr algn="r" eaLnBrk="0" hangingPunct="0"/>
            <a:r>
              <a:rPr lang="fa-IR" sz="1600" b="1" dirty="0" smtClean="0"/>
              <a:t>مدیران بازدهی</a:t>
            </a:r>
            <a:endParaRPr lang="en-US" sz="1600" b="1"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6705600" cy="1249362"/>
          </a:xfrm>
        </p:spPr>
        <p:style>
          <a:lnRef idx="3">
            <a:schemeClr val="lt1"/>
          </a:lnRef>
          <a:fillRef idx="1">
            <a:schemeClr val="accent1"/>
          </a:fillRef>
          <a:effectRef idx="1">
            <a:schemeClr val="accent1"/>
          </a:effectRef>
          <a:fontRef idx="minor">
            <a:schemeClr val="lt1"/>
          </a:fontRef>
        </p:style>
        <p:txBody>
          <a:bodyPr>
            <a:normAutofit/>
          </a:bodyPr>
          <a:lstStyle/>
          <a:p>
            <a:pPr algn="ctr"/>
            <a:r>
              <a:rPr lang="fa-IR"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مدل های کسب وکار الکترونیکی</a:t>
            </a:r>
            <a:br>
              <a:rPr lang="fa-IR"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fa-IR"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sz="quarter" idx="1"/>
          </p:nvPr>
        </p:nvSpPr>
        <p:spPr/>
        <p:txBody>
          <a:bodyPr>
            <a:normAutofit/>
          </a:bodyPr>
          <a:lstStyle/>
          <a:p>
            <a:pPr algn="ctr">
              <a:buFont typeface="Wingdings" pitchFamily="2" charset="2"/>
              <a:buChar char="v"/>
            </a:pPr>
            <a:r>
              <a:rPr lang="fa-IR" dirty="0" smtClean="0"/>
              <a:t>مدل کسب و کاررا می توان روشی تعریف کرد که به موجب آن، سازمان منابع خود را ایجاد کرده و مورد استفاده قرار می دهد تا ارزش بهتری را نسبت به رقبا به مشتریان پیشنهاد دهد واز این طریق درآمدزایی کند</a:t>
            </a:r>
          </a:p>
          <a:p>
            <a:pPr>
              <a:buNone/>
            </a:pPr>
            <a:endParaRPr lang="fa-IR" dirty="0" smtClean="0"/>
          </a:p>
          <a:p>
            <a:pPr>
              <a:buNone/>
            </a:pPr>
            <a:endParaRPr lang="fa-IR" dirty="0"/>
          </a:p>
        </p:txBody>
      </p:sp>
      <p:grpSp>
        <p:nvGrpSpPr>
          <p:cNvPr id="4" name="Group 9"/>
          <p:cNvGrpSpPr>
            <a:grpSpLocks/>
          </p:cNvGrpSpPr>
          <p:nvPr/>
        </p:nvGrpSpPr>
        <p:grpSpPr bwMode="auto">
          <a:xfrm>
            <a:off x="5029200" y="3352800"/>
            <a:ext cx="3048000" cy="3021013"/>
            <a:chOff x="1838" y="1248"/>
            <a:chExt cx="1807" cy="1615"/>
          </a:xfrm>
        </p:grpSpPr>
        <p:sp>
          <p:nvSpPr>
            <p:cNvPr id="5" name="AutoShape 10"/>
            <p:cNvSpPr>
              <a:spLocks noChangeArrowheads="1"/>
            </p:cNvSpPr>
            <p:nvPr/>
          </p:nvSpPr>
          <p:spPr bwMode="gray">
            <a:xfrm rot="16200000" flipH="1">
              <a:off x="1786" y="1952"/>
              <a:ext cx="309" cy="206"/>
            </a:xfrm>
            <a:prstGeom prst="upArrow">
              <a:avLst>
                <a:gd name="adj1" fmla="val 51676"/>
                <a:gd name="adj2" fmla="val 100000"/>
              </a:avLst>
            </a:prstGeom>
            <a:gradFill rotWithShape="1">
              <a:gsLst>
                <a:gs pos="0">
                  <a:schemeClr val="tx1"/>
                </a:gs>
                <a:gs pos="100000">
                  <a:schemeClr val="tx1">
                    <a:gamma/>
                    <a:shade val="40784"/>
                    <a:invGamma/>
                  </a:schemeClr>
                </a:gs>
              </a:gsLst>
              <a:lin ang="0" scaled="1"/>
            </a:gradFill>
            <a:ln w="9525" algn="ctr">
              <a:noFill/>
              <a:miter lim="800000"/>
              <a:headEnd/>
              <a:tailEnd/>
            </a:ln>
            <a:effectLst/>
          </p:spPr>
          <p:txBody>
            <a:bodyPr wrap="none" anchor="ctr"/>
            <a:lstStyle/>
            <a:p>
              <a:endParaRPr lang="fa-IR"/>
            </a:p>
          </p:txBody>
        </p:sp>
        <p:sp>
          <p:nvSpPr>
            <p:cNvPr id="8" name="Oval 13"/>
            <p:cNvSpPr>
              <a:spLocks noChangeArrowheads="1"/>
            </p:cNvSpPr>
            <p:nvPr/>
          </p:nvSpPr>
          <p:spPr bwMode="gray">
            <a:xfrm>
              <a:off x="2030" y="1248"/>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9" name="Oval 14"/>
            <p:cNvSpPr>
              <a:spLocks noChangeArrowheads="1"/>
            </p:cNvSpPr>
            <p:nvPr/>
          </p:nvSpPr>
          <p:spPr bwMode="gray">
            <a:xfrm>
              <a:off x="2122" y="1339"/>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10" name="Oval 15"/>
            <p:cNvSpPr>
              <a:spLocks noChangeArrowheads="1"/>
            </p:cNvSpPr>
            <p:nvPr/>
          </p:nvSpPr>
          <p:spPr bwMode="gray">
            <a:xfrm>
              <a:off x="2206" y="1424"/>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11" name="Oval 16"/>
            <p:cNvSpPr>
              <a:spLocks noChangeArrowheads="1"/>
            </p:cNvSpPr>
            <p:nvPr/>
          </p:nvSpPr>
          <p:spPr bwMode="gray">
            <a:xfrm>
              <a:off x="2206" y="1424"/>
              <a:ext cx="1262" cy="1264"/>
            </a:xfrm>
            <a:prstGeom prst="ellipse">
              <a:avLst/>
            </a:prstGeom>
            <a:solidFill>
              <a:schemeClr val="accent6">
                <a:lumMod val="75000"/>
              </a:schemeClr>
            </a:solidFill>
            <a:ln w="38100" algn="ctr">
              <a:noFill/>
              <a:round/>
              <a:headEnd/>
              <a:tailEnd/>
            </a:ln>
            <a:effectLst/>
          </p:spPr>
          <p:txBody>
            <a:bodyPr wrap="none" anchor="ctr">
              <a:spAutoFit/>
            </a:bodyPr>
            <a:lstStyle/>
            <a:p>
              <a:endParaRPr lang="fa-IR"/>
            </a:p>
          </p:txBody>
        </p:sp>
        <p:sp>
          <p:nvSpPr>
            <p:cNvPr id="12" name="Oval 17"/>
            <p:cNvSpPr>
              <a:spLocks noChangeArrowheads="1"/>
            </p:cNvSpPr>
            <p:nvPr/>
          </p:nvSpPr>
          <p:spPr bwMode="gray">
            <a:xfrm>
              <a:off x="2289" y="1507"/>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13" name="Oval 18"/>
            <p:cNvSpPr>
              <a:spLocks noChangeArrowheads="1"/>
            </p:cNvSpPr>
            <p:nvPr/>
          </p:nvSpPr>
          <p:spPr bwMode="gray">
            <a:xfrm>
              <a:off x="2289" y="1507"/>
              <a:ext cx="1096" cy="1098"/>
            </a:xfrm>
            <a:prstGeom prst="ellipse">
              <a:avLst/>
            </a:prstGeom>
            <a:solidFill>
              <a:schemeClr val="accent5">
                <a:lumMod val="20000"/>
                <a:lumOff val="80000"/>
              </a:schemeClr>
            </a:solidFill>
            <a:ln w="38100" algn="ctr">
              <a:noFill/>
              <a:round/>
              <a:headEnd/>
              <a:tailEnd/>
            </a:ln>
            <a:effectLst/>
          </p:spPr>
          <p:txBody>
            <a:bodyPr anchor="ctr">
              <a:spAutoFit/>
            </a:bodyPr>
            <a:lstStyle/>
            <a:p>
              <a:endParaRPr lang="fa-IR"/>
            </a:p>
          </p:txBody>
        </p:sp>
        <p:sp>
          <p:nvSpPr>
            <p:cNvPr id="14" name="Text Box 19"/>
            <p:cNvSpPr txBox="1">
              <a:spLocks noChangeArrowheads="1"/>
            </p:cNvSpPr>
            <p:nvPr/>
          </p:nvSpPr>
          <p:spPr bwMode="gray">
            <a:xfrm>
              <a:off x="2318" y="1920"/>
              <a:ext cx="1049" cy="291"/>
            </a:xfrm>
            <a:prstGeom prst="rect">
              <a:avLst/>
            </a:prstGeom>
            <a:noFill/>
            <a:ln w="9525">
              <a:noFill/>
              <a:miter lim="800000"/>
              <a:headEnd/>
              <a:tailEnd/>
            </a:ln>
            <a:effectLst/>
          </p:spPr>
          <p:txBody>
            <a:bodyPr wrap="none">
              <a:spAutoFit/>
            </a:bodyPr>
            <a:lstStyle/>
            <a:p>
              <a:pPr algn="ctr" eaLnBrk="0" hangingPunct="0"/>
              <a:r>
                <a:rPr lang="fa-IR" sz="2400" b="1" dirty="0" smtClean="0"/>
                <a:t>مدل کسب وکار</a:t>
              </a:r>
              <a:endParaRPr lang="en-US" sz="2400" b="1" dirty="0"/>
            </a:p>
          </p:txBody>
        </p:sp>
      </p:grpSp>
      <p:sp>
        <p:nvSpPr>
          <p:cNvPr id="21" name="Slide Number Placeholder 20"/>
          <p:cNvSpPr>
            <a:spLocks noGrp="1"/>
          </p:cNvSpPr>
          <p:nvPr>
            <p:ph type="sldNum" sz="quarter" idx="15"/>
          </p:nvPr>
        </p:nvSpPr>
        <p:spPr/>
        <p:txBody>
          <a:bodyPr/>
          <a:lstStyle/>
          <a:p>
            <a:fld id="{B6F15528-21DE-4FAA-801E-634DDDAF4B2B}" type="slidenum">
              <a:rPr lang="en-US" smtClean="0"/>
              <a:pPr/>
              <a:t>2</a:t>
            </a:fld>
            <a:endParaRPr lang="en-US"/>
          </a:p>
        </p:txBody>
      </p:sp>
      <p:grpSp>
        <p:nvGrpSpPr>
          <p:cNvPr id="22" name="Group 3"/>
          <p:cNvGrpSpPr>
            <a:grpSpLocks/>
          </p:cNvGrpSpPr>
          <p:nvPr/>
        </p:nvGrpSpPr>
        <p:grpSpPr bwMode="auto">
          <a:xfrm>
            <a:off x="533400" y="3200400"/>
            <a:ext cx="3670229" cy="2815486"/>
            <a:chOff x="528" y="1200"/>
            <a:chExt cx="3931" cy="2939"/>
          </a:xfrm>
        </p:grpSpPr>
        <p:grpSp>
          <p:nvGrpSpPr>
            <p:cNvPr id="23" name="Group 4"/>
            <p:cNvGrpSpPr>
              <a:grpSpLocks/>
            </p:cNvGrpSpPr>
            <p:nvPr/>
          </p:nvGrpSpPr>
          <p:grpSpPr bwMode="auto">
            <a:xfrm>
              <a:off x="1848" y="1200"/>
              <a:ext cx="2421" cy="2757"/>
              <a:chOff x="2192" y="633"/>
              <a:chExt cx="2466" cy="2849"/>
            </a:xfrm>
          </p:grpSpPr>
          <p:sp>
            <p:nvSpPr>
              <p:cNvPr id="28" name="Puzzle3"/>
              <p:cNvSpPr>
                <a:spLocks noEditPoints="1" noChangeArrowheads="1"/>
              </p:cNvSpPr>
              <p:nvPr/>
            </p:nvSpPr>
            <p:spPr bwMode="gray">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00B050"/>
              </a:solidFill>
              <a:ln w="57150">
                <a:solidFill>
                  <a:srgbClr val="FFFFFF"/>
                </a:solidFill>
                <a:miter lim="800000"/>
                <a:headEnd/>
                <a:tailEnd/>
              </a:ln>
              <a:effectLst>
                <a:outerShdw dist="135003" dir="2471156" algn="ctr" rotWithShape="0">
                  <a:srgbClr val="000000">
                    <a:alpha val="50000"/>
                  </a:srgbClr>
                </a:outerShdw>
              </a:effectLst>
            </p:spPr>
            <p:txBody>
              <a:bodyPr/>
              <a:lstStyle/>
              <a:p>
                <a:endParaRPr lang="fa-IR"/>
              </a:p>
            </p:txBody>
          </p:sp>
          <p:sp>
            <p:nvSpPr>
              <p:cNvPr id="35" name="Puzzle2"/>
              <p:cNvSpPr>
                <a:spLocks noEditPoints="1" noChangeArrowheads="1"/>
              </p:cNvSpPr>
              <p:nvPr/>
            </p:nvSpPr>
            <p:spPr bwMode="gray">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bg1"/>
              </a:solidFill>
              <a:ln w="57150">
                <a:solidFill>
                  <a:srgbClr val="FFFFFF"/>
                </a:solidFill>
                <a:miter lim="800000"/>
                <a:headEnd/>
                <a:tailEnd/>
              </a:ln>
              <a:effectLst>
                <a:outerShdw dist="135003" dir="2471156" algn="ctr" rotWithShape="0">
                  <a:srgbClr val="000000">
                    <a:alpha val="50000"/>
                  </a:srgbClr>
                </a:outerShdw>
              </a:effectLst>
            </p:spPr>
            <p:txBody>
              <a:bodyPr/>
              <a:lstStyle/>
              <a:p>
                <a:endParaRPr lang="fa-IR"/>
              </a:p>
            </p:txBody>
          </p:sp>
          <p:sp>
            <p:nvSpPr>
              <p:cNvPr id="36" name="Puzzle4"/>
              <p:cNvSpPr>
                <a:spLocks noEditPoints="1" noChangeArrowheads="1"/>
              </p:cNvSpPr>
              <p:nvPr/>
            </p:nvSpPr>
            <p:spPr bwMode="gray">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FF0000"/>
              </a:solidFill>
              <a:ln w="57150">
                <a:solidFill>
                  <a:srgbClr val="FFFFFF"/>
                </a:solidFill>
                <a:miter lim="800000"/>
                <a:headEnd/>
                <a:tailEnd/>
              </a:ln>
              <a:effectLst>
                <a:outerShdw dist="135003" dir="2471156" algn="ctr" rotWithShape="0">
                  <a:srgbClr val="000000">
                    <a:alpha val="50000"/>
                  </a:srgbClr>
                </a:outerShdw>
              </a:effectLst>
            </p:spPr>
            <p:txBody>
              <a:bodyPr/>
              <a:lstStyle/>
              <a:p>
                <a:endParaRPr lang="fa-IR"/>
              </a:p>
            </p:txBody>
          </p:sp>
        </p:grpSp>
        <p:sp>
          <p:nvSpPr>
            <p:cNvPr id="25" name="Text Box 10"/>
            <p:cNvSpPr txBox="1">
              <a:spLocks noChangeArrowheads="1"/>
            </p:cNvSpPr>
            <p:nvPr/>
          </p:nvSpPr>
          <p:spPr bwMode="auto">
            <a:xfrm>
              <a:off x="528" y="2870"/>
              <a:ext cx="1306" cy="675"/>
            </a:xfrm>
            <a:prstGeom prst="rect">
              <a:avLst/>
            </a:prstGeom>
            <a:noFill/>
            <a:ln w="9525">
              <a:noFill/>
              <a:miter lim="800000"/>
              <a:headEnd/>
              <a:tailEnd/>
            </a:ln>
            <a:effectLst/>
          </p:spPr>
          <p:txBody>
            <a:bodyPr wrap="square">
              <a:spAutoFit/>
            </a:bodyPr>
            <a:lstStyle/>
            <a:p>
              <a:pPr algn="r" eaLnBrk="0" hangingPunct="0"/>
              <a:r>
                <a:rPr lang="fa-IR" b="1" dirty="0" smtClean="0"/>
                <a:t>روابط بین مولفه ها</a:t>
              </a:r>
              <a:endParaRPr lang="en-US" b="1" dirty="0" smtClean="0"/>
            </a:p>
          </p:txBody>
        </p:sp>
        <p:sp>
          <p:nvSpPr>
            <p:cNvPr id="26" name="Text Box 11"/>
            <p:cNvSpPr txBox="1">
              <a:spLocks noChangeArrowheads="1"/>
            </p:cNvSpPr>
            <p:nvPr/>
          </p:nvSpPr>
          <p:spPr bwMode="auto">
            <a:xfrm>
              <a:off x="1632" y="1248"/>
              <a:ext cx="1536" cy="386"/>
            </a:xfrm>
            <a:prstGeom prst="rect">
              <a:avLst/>
            </a:prstGeom>
            <a:noFill/>
            <a:ln w="9525">
              <a:noFill/>
              <a:miter lim="800000"/>
              <a:headEnd/>
              <a:tailEnd/>
            </a:ln>
            <a:effectLst/>
          </p:spPr>
          <p:txBody>
            <a:bodyPr>
              <a:spAutoFit/>
            </a:bodyPr>
            <a:lstStyle/>
            <a:p>
              <a:pPr algn="r"/>
              <a:r>
                <a:rPr lang="fa-IR" b="1" dirty="0" smtClean="0">
                  <a:latin typeface="Arial" pitchFamily="34" charset="0"/>
                </a:rPr>
                <a:t>مولفه ها</a:t>
              </a:r>
              <a:endParaRPr lang="en-US" b="1" dirty="0">
                <a:latin typeface="Arial" pitchFamily="34" charset="0"/>
              </a:endParaRPr>
            </a:p>
          </p:txBody>
        </p:sp>
        <p:sp>
          <p:nvSpPr>
            <p:cNvPr id="27" name="Text Box 12"/>
            <p:cNvSpPr txBox="1">
              <a:spLocks noChangeArrowheads="1"/>
            </p:cNvSpPr>
            <p:nvPr/>
          </p:nvSpPr>
          <p:spPr bwMode="auto">
            <a:xfrm>
              <a:off x="2688" y="3753"/>
              <a:ext cx="1771" cy="386"/>
            </a:xfrm>
            <a:prstGeom prst="rect">
              <a:avLst/>
            </a:prstGeom>
            <a:noFill/>
            <a:ln w="9525">
              <a:noFill/>
              <a:miter lim="800000"/>
              <a:headEnd/>
              <a:tailEnd/>
            </a:ln>
            <a:effectLst/>
          </p:spPr>
          <p:txBody>
            <a:bodyPr>
              <a:spAutoFit/>
            </a:bodyPr>
            <a:lstStyle/>
            <a:p>
              <a:pPr algn="ctr" eaLnBrk="0" hangingPunct="0"/>
              <a:r>
                <a:rPr lang="fa-IR" b="1" dirty="0" smtClean="0"/>
                <a:t>پویایی مولفه ها</a:t>
              </a:r>
              <a:endParaRPr lang="en-US" b="1" dirty="0"/>
            </a:p>
          </p:txBody>
        </p:sp>
      </p:grpSp>
    </p:spTree>
  </p:cSld>
  <p:clrMapOvr>
    <a:masterClrMapping/>
  </p:clrMapOvr>
  <p:transition>
    <p:dissolv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52400"/>
            <a:ext cx="7620000" cy="6321552"/>
          </a:xfrm>
        </p:spPr>
        <p:txBody>
          <a:bodyPr/>
          <a:lstStyle/>
          <a:p>
            <a:pPr>
              <a:buNone/>
            </a:pPr>
            <a:r>
              <a:rPr lang="fa-IR" sz="2000" dirty="0" smtClean="0"/>
              <a:t>چهارمین طبقه بندی از مدل های کسب وکار از دیدگاه  </a:t>
            </a:r>
            <a:r>
              <a:rPr lang="en-US" sz="2000" dirty="0" err="1" smtClean="0"/>
              <a:t>Finnegen</a:t>
            </a:r>
            <a:r>
              <a:rPr lang="fa-IR" sz="2000" dirty="0" smtClean="0"/>
              <a:t> و </a:t>
            </a:r>
            <a:r>
              <a:rPr lang="en-US" sz="2000" dirty="0" smtClean="0"/>
              <a:t>Hayes</a:t>
            </a:r>
            <a:r>
              <a:rPr lang="fa-IR" sz="2000" dirty="0" smtClean="0"/>
              <a:t> :</a:t>
            </a:r>
          </a:p>
          <a:p>
            <a:pPr>
              <a:buNone/>
            </a:pPr>
            <a:endParaRPr lang="fa-I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20</a:t>
            </a:fld>
            <a:endParaRPr lang="en-US"/>
          </a:p>
        </p:txBody>
      </p:sp>
      <p:grpSp>
        <p:nvGrpSpPr>
          <p:cNvPr id="5" name="Group 6"/>
          <p:cNvGrpSpPr>
            <a:grpSpLocks/>
          </p:cNvGrpSpPr>
          <p:nvPr/>
        </p:nvGrpSpPr>
        <p:grpSpPr bwMode="auto">
          <a:xfrm>
            <a:off x="533400" y="914400"/>
            <a:ext cx="1579562" cy="2070100"/>
            <a:chOff x="576" y="2476"/>
            <a:chExt cx="995" cy="1304"/>
          </a:xfrm>
        </p:grpSpPr>
        <p:grpSp>
          <p:nvGrpSpPr>
            <p:cNvPr id="6" name="Group 7"/>
            <p:cNvGrpSpPr>
              <a:grpSpLocks/>
            </p:cNvGrpSpPr>
            <p:nvPr/>
          </p:nvGrpSpPr>
          <p:grpSpPr bwMode="auto">
            <a:xfrm>
              <a:off x="576" y="2476"/>
              <a:ext cx="937" cy="954"/>
              <a:chOff x="624" y="1584"/>
              <a:chExt cx="1248" cy="1296"/>
            </a:xfrm>
          </p:grpSpPr>
          <p:grpSp>
            <p:nvGrpSpPr>
              <p:cNvPr id="8" name="Group 8"/>
              <p:cNvGrpSpPr>
                <a:grpSpLocks/>
              </p:cNvGrpSpPr>
              <p:nvPr/>
            </p:nvGrpSpPr>
            <p:grpSpPr bwMode="auto">
              <a:xfrm>
                <a:off x="624" y="1584"/>
                <a:ext cx="1248" cy="1296"/>
                <a:chOff x="2016" y="1920"/>
                <a:chExt cx="1680" cy="1680"/>
              </a:xfrm>
            </p:grpSpPr>
            <p:sp>
              <p:nvSpPr>
                <p:cNvPr id="10" name="Oval 9"/>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63529"/>
                        <a:invGamma/>
                      </a:schemeClr>
                    </a:gs>
                  </a:gsLst>
                  <a:lin ang="5400000" scaled="1"/>
                </a:gradFill>
                <a:ln w="9525">
                  <a:noFill/>
                  <a:round/>
                  <a:headEnd/>
                  <a:tailEnd/>
                </a:ln>
                <a:effectLst/>
              </p:spPr>
              <p:txBody>
                <a:bodyPr wrap="none" anchor="ctr"/>
                <a:lstStyle/>
                <a:p>
                  <a:endParaRPr lang="fa-IR"/>
                </a:p>
              </p:txBody>
            </p:sp>
            <p:sp>
              <p:nvSpPr>
                <p:cNvPr id="11" name="Freeform 10"/>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w="0">
                  <a:noFill/>
                  <a:prstDash val="solid"/>
                  <a:round/>
                  <a:headEnd/>
                  <a:tailEnd/>
                </a:ln>
              </p:spPr>
              <p:txBody>
                <a:bodyPr/>
                <a:lstStyle/>
                <a:p>
                  <a:endParaRPr lang="fa-IR"/>
                </a:p>
              </p:txBody>
            </p:sp>
          </p:grpSp>
          <p:sp>
            <p:nvSpPr>
              <p:cNvPr id="9" name="Text Box 11"/>
              <p:cNvSpPr txBox="1">
                <a:spLocks noChangeArrowheads="1"/>
              </p:cNvSpPr>
              <p:nvPr/>
            </p:nvSpPr>
            <p:spPr bwMode="gray">
              <a:xfrm>
                <a:off x="688" y="1975"/>
                <a:ext cx="1006" cy="606"/>
              </a:xfrm>
              <a:prstGeom prst="rect">
                <a:avLst/>
              </a:prstGeom>
              <a:noFill/>
              <a:ln w="9525">
                <a:noFill/>
                <a:miter lim="800000"/>
                <a:headEnd/>
                <a:tailEnd/>
              </a:ln>
              <a:effectLst/>
            </p:spPr>
            <p:txBody>
              <a:bodyPr wrap="none">
                <a:spAutoFit/>
              </a:bodyPr>
              <a:lstStyle/>
              <a:p>
                <a:pPr algn="ctr" eaLnBrk="0" hangingPunct="0"/>
                <a:r>
                  <a:rPr lang="fa-IR" sz="2000" b="1" dirty="0" smtClean="0">
                    <a:solidFill>
                      <a:srgbClr val="FFFFFF"/>
                    </a:solidFill>
                    <a:effectLst>
                      <a:outerShdw blurRad="38100" dist="38100" dir="2700000" algn="tl">
                        <a:srgbClr val="000000"/>
                      </a:outerShdw>
                    </a:effectLst>
                  </a:rPr>
                  <a:t>مرکز خرید  </a:t>
                </a:r>
              </a:p>
              <a:p>
                <a:pPr algn="ctr" eaLnBrk="0" hangingPunct="0"/>
                <a:r>
                  <a:rPr lang="fa-IR" sz="2000" b="1" dirty="0" smtClean="0">
                    <a:solidFill>
                      <a:srgbClr val="FFFFFF"/>
                    </a:solidFill>
                    <a:effectLst>
                      <a:outerShdw blurRad="38100" dist="38100" dir="2700000" algn="tl">
                        <a:srgbClr val="000000"/>
                      </a:outerShdw>
                    </a:effectLst>
                  </a:rPr>
                  <a:t>مجازی</a:t>
                </a:r>
                <a:endParaRPr lang="en-US" sz="2000" b="1" dirty="0">
                  <a:solidFill>
                    <a:srgbClr val="FFFFFF"/>
                  </a:solidFill>
                  <a:effectLst>
                    <a:outerShdw blurRad="38100" dist="38100" dir="2700000" algn="tl">
                      <a:srgbClr val="000000"/>
                    </a:outerShdw>
                  </a:effectLst>
                </a:endParaRPr>
              </a:p>
            </p:txBody>
          </p:sp>
        </p:grpSp>
        <p:sp>
          <p:nvSpPr>
            <p:cNvPr id="7" name="Oval 12"/>
            <p:cNvSpPr>
              <a:spLocks noChangeArrowheads="1"/>
            </p:cNvSpPr>
            <p:nvPr/>
          </p:nvSpPr>
          <p:spPr bwMode="gray">
            <a:xfrm>
              <a:off x="576"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12" name="Group 13"/>
          <p:cNvGrpSpPr>
            <a:grpSpLocks/>
          </p:cNvGrpSpPr>
          <p:nvPr/>
        </p:nvGrpSpPr>
        <p:grpSpPr bwMode="auto">
          <a:xfrm>
            <a:off x="2438400" y="914400"/>
            <a:ext cx="1617662" cy="2070100"/>
            <a:chOff x="1776" y="2476"/>
            <a:chExt cx="1019" cy="1304"/>
          </a:xfrm>
        </p:grpSpPr>
        <p:grpSp>
          <p:nvGrpSpPr>
            <p:cNvPr id="13" name="Group 14"/>
            <p:cNvGrpSpPr>
              <a:grpSpLocks/>
            </p:cNvGrpSpPr>
            <p:nvPr/>
          </p:nvGrpSpPr>
          <p:grpSpPr bwMode="auto">
            <a:xfrm>
              <a:off x="1776" y="2476"/>
              <a:ext cx="960" cy="958"/>
              <a:chOff x="2016" y="1920"/>
              <a:chExt cx="1680" cy="1680"/>
            </a:xfrm>
          </p:grpSpPr>
          <p:sp>
            <p:nvSpPr>
              <p:cNvPr id="16" name="Oval 15"/>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1373"/>
                      <a:invGamma/>
                    </a:schemeClr>
                  </a:gs>
                </a:gsLst>
                <a:lin ang="5400000" scaled="1"/>
              </a:gradFill>
              <a:ln w="9525">
                <a:noFill/>
                <a:round/>
                <a:headEnd/>
                <a:tailEnd/>
              </a:ln>
              <a:effectLst/>
            </p:spPr>
            <p:txBody>
              <a:bodyPr wrap="none" anchor="ctr"/>
              <a:lstStyle/>
              <a:p>
                <a:endParaRPr lang="fa-IR"/>
              </a:p>
            </p:txBody>
          </p:sp>
          <p:sp>
            <p:nvSpPr>
              <p:cNvPr id="17" name="Freeform 16"/>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w="0">
                <a:noFill/>
                <a:prstDash val="solid"/>
                <a:round/>
                <a:headEnd/>
                <a:tailEnd/>
              </a:ln>
              <a:effectLst/>
            </p:spPr>
            <p:txBody>
              <a:bodyPr/>
              <a:lstStyle/>
              <a:p>
                <a:endParaRPr lang="fa-IR"/>
              </a:p>
            </p:txBody>
          </p:sp>
        </p:grpSp>
        <p:sp>
          <p:nvSpPr>
            <p:cNvPr id="14" name="Text Box 17"/>
            <p:cNvSpPr txBox="1">
              <a:spLocks noChangeArrowheads="1"/>
            </p:cNvSpPr>
            <p:nvPr/>
          </p:nvSpPr>
          <p:spPr bwMode="gray">
            <a:xfrm>
              <a:off x="1824" y="2764"/>
              <a:ext cx="864" cy="446"/>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داد وستد کاتالوگ</a:t>
              </a:r>
              <a:endParaRPr lang="en-US" sz="2000" b="1" dirty="0">
                <a:solidFill>
                  <a:srgbClr val="FFFFFF"/>
                </a:solidFill>
                <a:effectLst>
                  <a:outerShdw blurRad="38100" dist="38100" dir="2700000" algn="tl">
                    <a:srgbClr val="000000"/>
                  </a:outerShdw>
                </a:effectLst>
              </a:endParaRPr>
            </a:p>
          </p:txBody>
        </p:sp>
        <p:sp>
          <p:nvSpPr>
            <p:cNvPr id="15" name="Oval 18"/>
            <p:cNvSpPr>
              <a:spLocks noChangeArrowheads="1"/>
            </p:cNvSpPr>
            <p:nvPr/>
          </p:nvSpPr>
          <p:spPr bwMode="gray">
            <a:xfrm>
              <a:off x="1800"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18" name="Group 19"/>
          <p:cNvGrpSpPr>
            <a:grpSpLocks/>
          </p:cNvGrpSpPr>
          <p:nvPr/>
        </p:nvGrpSpPr>
        <p:grpSpPr bwMode="auto">
          <a:xfrm>
            <a:off x="4495800" y="869950"/>
            <a:ext cx="1631950" cy="2114550"/>
            <a:chOff x="3072" y="2448"/>
            <a:chExt cx="1028" cy="1332"/>
          </a:xfrm>
        </p:grpSpPr>
        <p:grpSp>
          <p:nvGrpSpPr>
            <p:cNvPr id="19" name="Group 20"/>
            <p:cNvGrpSpPr>
              <a:grpSpLocks/>
            </p:cNvGrpSpPr>
            <p:nvPr/>
          </p:nvGrpSpPr>
          <p:grpSpPr bwMode="auto">
            <a:xfrm>
              <a:off x="3072" y="2448"/>
              <a:ext cx="960" cy="958"/>
              <a:chOff x="2016" y="1920"/>
              <a:chExt cx="1680" cy="1680"/>
            </a:xfrm>
          </p:grpSpPr>
          <p:sp>
            <p:nvSpPr>
              <p:cNvPr id="22" name="Oval 21"/>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51373"/>
                      <a:invGamma/>
                    </a:schemeClr>
                  </a:gs>
                </a:gsLst>
                <a:lin ang="5400000" scaled="1"/>
              </a:gradFill>
              <a:ln w="9525">
                <a:noFill/>
                <a:round/>
                <a:headEnd/>
                <a:tailEnd/>
              </a:ln>
              <a:effectLst/>
            </p:spPr>
            <p:txBody>
              <a:bodyPr wrap="none" anchor="ctr"/>
              <a:lstStyle/>
              <a:p>
                <a:endParaRPr lang="fa-IR"/>
              </a:p>
            </p:txBody>
          </p:sp>
          <p:sp>
            <p:nvSpPr>
              <p:cNvPr id="23" name="Freeform 22"/>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100000">
                    <a:schemeClr val="accent1"/>
                  </a:gs>
                </a:gsLst>
                <a:lin ang="5400000" scaled="1"/>
              </a:gradFill>
              <a:ln w="0">
                <a:noFill/>
                <a:prstDash val="solid"/>
                <a:round/>
                <a:headEnd/>
                <a:tailEnd/>
              </a:ln>
              <a:effectLst/>
            </p:spPr>
            <p:txBody>
              <a:bodyPr/>
              <a:lstStyle/>
              <a:p>
                <a:endParaRPr lang="fa-IR"/>
              </a:p>
            </p:txBody>
          </p:sp>
        </p:grpSp>
        <p:sp>
          <p:nvSpPr>
            <p:cNvPr id="20" name="Text Box 23"/>
            <p:cNvSpPr txBox="1">
              <a:spLocks noChangeArrowheads="1"/>
            </p:cNvSpPr>
            <p:nvPr/>
          </p:nvSpPr>
          <p:spPr bwMode="gray">
            <a:xfrm>
              <a:off x="3120" y="2764"/>
              <a:ext cx="864" cy="446"/>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داد وستد مجاری</a:t>
              </a:r>
              <a:endParaRPr lang="en-US" sz="2000" b="1" dirty="0">
                <a:solidFill>
                  <a:srgbClr val="FFFFFF"/>
                </a:solidFill>
                <a:effectLst>
                  <a:outerShdw blurRad="38100" dist="38100" dir="2700000" algn="tl">
                    <a:srgbClr val="000000"/>
                  </a:outerShdw>
                </a:effectLst>
              </a:endParaRPr>
            </a:p>
          </p:txBody>
        </p:sp>
        <p:sp>
          <p:nvSpPr>
            <p:cNvPr id="21" name="Oval 24"/>
            <p:cNvSpPr>
              <a:spLocks noChangeArrowheads="1"/>
            </p:cNvSpPr>
            <p:nvPr/>
          </p:nvSpPr>
          <p:spPr bwMode="gray">
            <a:xfrm>
              <a:off x="3105"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24" name="Group 25"/>
          <p:cNvGrpSpPr>
            <a:grpSpLocks/>
          </p:cNvGrpSpPr>
          <p:nvPr/>
        </p:nvGrpSpPr>
        <p:grpSpPr bwMode="auto">
          <a:xfrm>
            <a:off x="6248396" y="869950"/>
            <a:ext cx="1731961" cy="2114550"/>
            <a:chOff x="4176" y="2448"/>
            <a:chExt cx="1091" cy="1332"/>
          </a:xfrm>
        </p:grpSpPr>
        <p:grpSp>
          <p:nvGrpSpPr>
            <p:cNvPr id="25" name="Group 26"/>
            <p:cNvGrpSpPr>
              <a:grpSpLocks/>
            </p:cNvGrpSpPr>
            <p:nvPr/>
          </p:nvGrpSpPr>
          <p:grpSpPr bwMode="auto">
            <a:xfrm>
              <a:off x="4176" y="2448"/>
              <a:ext cx="1086" cy="965"/>
              <a:chOff x="2285" y="1488"/>
              <a:chExt cx="1303" cy="1152"/>
            </a:xfrm>
          </p:grpSpPr>
          <p:grpSp>
            <p:nvGrpSpPr>
              <p:cNvPr id="27" name="Group 27"/>
              <p:cNvGrpSpPr>
                <a:grpSpLocks/>
              </p:cNvGrpSpPr>
              <p:nvPr/>
            </p:nvGrpSpPr>
            <p:grpSpPr bwMode="auto">
              <a:xfrm>
                <a:off x="2400" y="1488"/>
                <a:ext cx="1152" cy="1152"/>
                <a:chOff x="2016" y="1920"/>
                <a:chExt cx="1680" cy="1680"/>
              </a:xfrm>
            </p:grpSpPr>
            <p:sp>
              <p:nvSpPr>
                <p:cNvPr id="29" name="Oval 28"/>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endParaRPr lang="fa-IR"/>
                </a:p>
              </p:txBody>
            </p:sp>
            <p:sp>
              <p:nvSpPr>
                <p:cNvPr id="30" name="Freeform 29"/>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folHlink"/>
                    </a:gs>
                  </a:gsLst>
                  <a:lin ang="5400000" scaled="1"/>
                </a:gradFill>
                <a:ln w="0">
                  <a:noFill/>
                  <a:prstDash val="solid"/>
                  <a:round/>
                  <a:headEnd/>
                  <a:tailEnd/>
                </a:ln>
              </p:spPr>
              <p:txBody>
                <a:bodyPr/>
                <a:lstStyle/>
                <a:p>
                  <a:endParaRPr lang="fa-IR"/>
                </a:p>
              </p:txBody>
            </p:sp>
          </p:grpSp>
          <p:sp>
            <p:nvSpPr>
              <p:cNvPr id="28" name="Text Box 30"/>
              <p:cNvSpPr txBox="1">
                <a:spLocks noChangeArrowheads="1"/>
              </p:cNvSpPr>
              <p:nvPr/>
            </p:nvSpPr>
            <p:spPr bwMode="gray">
              <a:xfrm>
                <a:off x="2285" y="1865"/>
                <a:ext cx="1303" cy="440"/>
              </a:xfrm>
              <a:prstGeom prst="rect">
                <a:avLst/>
              </a:prstGeom>
              <a:noFill/>
              <a:ln w="9525">
                <a:noFill/>
                <a:miter lim="800000"/>
                <a:headEnd/>
                <a:tailEnd/>
              </a:ln>
              <a:effectLst/>
            </p:spPr>
            <p:txBody>
              <a:bodyPr wrap="none">
                <a:spAutoFit/>
              </a:bodyPr>
              <a:lstStyle/>
              <a:p>
                <a:pPr algn="ctr" eaLnBrk="0" hangingPunct="0"/>
                <a:r>
                  <a:rPr lang="fa-IR" sz="1600" b="1" dirty="0" smtClean="0">
                    <a:solidFill>
                      <a:srgbClr val="FFFFFF"/>
                    </a:solidFill>
                    <a:effectLst>
                      <a:outerShdw blurRad="38100" dist="38100" dir="2700000" algn="tl">
                        <a:srgbClr val="000000">
                          <a:alpha val="43137"/>
                        </a:srgbClr>
                      </a:outerShdw>
                    </a:effectLst>
                  </a:rPr>
                  <a:t>مدل فروش</a:t>
                </a:r>
              </a:p>
              <a:p>
                <a:pPr algn="ctr" eaLnBrk="0" hangingPunct="0"/>
                <a:r>
                  <a:rPr lang="en-US" sz="1600" b="1" dirty="0" smtClean="0">
                    <a:solidFill>
                      <a:srgbClr val="FFFFFF"/>
                    </a:solidFill>
                    <a:effectLst>
                      <a:outerShdw blurRad="38100" dist="38100" dir="2700000" algn="tl">
                        <a:srgbClr val="000000">
                          <a:alpha val="43137"/>
                        </a:srgbClr>
                      </a:outerShdw>
                    </a:effectLst>
                  </a:rPr>
                  <a:t>Click &amp;mortar</a:t>
                </a:r>
                <a:endParaRPr lang="en-US" sz="1600" b="1" dirty="0">
                  <a:solidFill>
                    <a:srgbClr val="FFFFFF"/>
                  </a:solidFill>
                  <a:effectLst>
                    <a:outerShdw blurRad="38100" dist="38100" dir="2700000" algn="tl">
                      <a:srgbClr val="000000">
                        <a:alpha val="43137"/>
                      </a:srgbClr>
                    </a:outerShdw>
                  </a:effectLst>
                </a:endParaRPr>
              </a:p>
            </p:txBody>
          </p:sp>
        </p:grpSp>
        <p:sp>
          <p:nvSpPr>
            <p:cNvPr id="26" name="Oval 31"/>
            <p:cNvSpPr>
              <a:spLocks noChangeArrowheads="1"/>
            </p:cNvSpPr>
            <p:nvPr/>
          </p:nvSpPr>
          <p:spPr bwMode="gray">
            <a:xfrm>
              <a:off x="4272"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57" name="Group 6"/>
          <p:cNvGrpSpPr>
            <a:grpSpLocks/>
          </p:cNvGrpSpPr>
          <p:nvPr/>
        </p:nvGrpSpPr>
        <p:grpSpPr bwMode="auto">
          <a:xfrm>
            <a:off x="533400" y="2514600"/>
            <a:ext cx="1579562" cy="2070100"/>
            <a:chOff x="576" y="2476"/>
            <a:chExt cx="995" cy="1304"/>
          </a:xfrm>
        </p:grpSpPr>
        <p:grpSp>
          <p:nvGrpSpPr>
            <p:cNvPr id="58" name="Group 7"/>
            <p:cNvGrpSpPr>
              <a:grpSpLocks/>
            </p:cNvGrpSpPr>
            <p:nvPr/>
          </p:nvGrpSpPr>
          <p:grpSpPr bwMode="auto">
            <a:xfrm>
              <a:off x="576" y="2476"/>
              <a:ext cx="936" cy="954"/>
              <a:chOff x="624" y="1584"/>
              <a:chExt cx="1248" cy="1296"/>
            </a:xfrm>
          </p:grpSpPr>
          <p:grpSp>
            <p:nvGrpSpPr>
              <p:cNvPr id="60" name="Group 8"/>
              <p:cNvGrpSpPr>
                <a:grpSpLocks/>
              </p:cNvGrpSpPr>
              <p:nvPr/>
            </p:nvGrpSpPr>
            <p:grpSpPr bwMode="auto">
              <a:xfrm>
                <a:off x="624" y="1584"/>
                <a:ext cx="1248" cy="1296"/>
                <a:chOff x="2016" y="1920"/>
                <a:chExt cx="1680" cy="1680"/>
              </a:xfrm>
            </p:grpSpPr>
            <p:sp>
              <p:nvSpPr>
                <p:cNvPr id="62" name="Oval 9"/>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63529"/>
                        <a:invGamma/>
                      </a:schemeClr>
                    </a:gs>
                  </a:gsLst>
                  <a:lin ang="5400000" scaled="1"/>
                </a:gradFill>
                <a:ln w="9525">
                  <a:noFill/>
                  <a:round/>
                  <a:headEnd/>
                  <a:tailEnd/>
                </a:ln>
                <a:effectLst/>
              </p:spPr>
              <p:txBody>
                <a:bodyPr wrap="none" anchor="ctr"/>
                <a:lstStyle/>
                <a:p>
                  <a:endParaRPr lang="fa-IR"/>
                </a:p>
              </p:txBody>
            </p:sp>
            <p:sp>
              <p:nvSpPr>
                <p:cNvPr id="63" name="Freeform 10"/>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w="0">
                  <a:noFill/>
                  <a:prstDash val="solid"/>
                  <a:round/>
                  <a:headEnd/>
                  <a:tailEnd/>
                </a:ln>
              </p:spPr>
              <p:txBody>
                <a:bodyPr/>
                <a:lstStyle/>
                <a:p>
                  <a:endParaRPr lang="fa-IR"/>
                </a:p>
              </p:txBody>
            </p:sp>
          </p:grpSp>
          <p:sp>
            <p:nvSpPr>
              <p:cNvPr id="61" name="Text Box 11"/>
              <p:cNvSpPr txBox="1">
                <a:spLocks noChangeArrowheads="1"/>
              </p:cNvSpPr>
              <p:nvPr/>
            </p:nvSpPr>
            <p:spPr bwMode="gray">
              <a:xfrm>
                <a:off x="688" y="1845"/>
                <a:ext cx="1056" cy="606"/>
              </a:xfrm>
              <a:prstGeom prst="rect">
                <a:avLst/>
              </a:prstGeom>
              <a:noFill/>
              <a:ln w="9525">
                <a:noFill/>
                <a:miter lim="800000"/>
                <a:headEnd/>
                <a:tailEnd/>
              </a:ln>
              <a:effectLst/>
            </p:spPr>
            <p:txBody>
              <a:bodyPr wrap="none">
                <a:spAutoFit/>
              </a:bodyPr>
              <a:lstStyle/>
              <a:p>
                <a:pPr algn="ctr" eaLnBrk="0" hangingPunct="0"/>
                <a:r>
                  <a:rPr lang="fa-IR" sz="2000" b="1" dirty="0" smtClean="0">
                    <a:solidFill>
                      <a:srgbClr val="FFFFFF"/>
                    </a:solidFill>
                    <a:effectLst>
                      <a:outerShdw blurRad="38100" dist="38100" dir="2700000" algn="tl">
                        <a:srgbClr val="000000"/>
                      </a:outerShdw>
                    </a:effectLst>
                  </a:rPr>
                  <a:t>تکمیل</a:t>
                </a:r>
              </a:p>
              <a:p>
                <a:pPr algn="ctr" eaLnBrk="0" hangingPunct="0"/>
                <a:r>
                  <a:rPr lang="fa-IR" sz="2000" b="1" dirty="0" smtClean="0">
                    <a:solidFill>
                      <a:srgbClr val="FFFFFF"/>
                    </a:solidFill>
                    <a:effectLst>
                      <a:outerShdw blurRad="38100" dist="38100" dir="2700000" algn="tl">
                        <a:srgbClr val="000000"/>
                      </a:outerShdw>
                    </a:effectLst>
                  </a:rPr>
                  <a:t> خرید/فروش</a:t>
                </a:r>
                <a:endParaRPr lang="en-US" sz="2000" b="1" dirty="0">
                  <a:solidFill>
                    <a:srgbClr val="FFFFFF"/>
                  </a:solidFill>
                  <a:effectLst>
                    <a:outerShdw blurRad="38100" dist="38100" dir="2700000" algn="tl">
                      <a:srgbClr val="000000"/>
                    </a:outerShdw>
                  </a:effectLst>
                </a:endParaRPr>
              </a:p>
            </p:txBody>
          </p:sp>
        </p:grpSp>
        <p:sp>
          <p:nvSpPr>
            <p:cNvPr id="59" name="Oval 12"/>
            <p:cNvSpPr>
              <a:spLocks noChangeArrowheads="1"/>
            </p:cNvSpPr>
            <p:nvPr/>
          </p:nvSpPr>
          <p:spPr bwMode="gray">
            <a:xfrm>
              <a:off x="576"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64" name="Group 13"/>
          <p:cNvGrpSpPr>
            <a:grpSpLocks/>
          </p:cNvGrpSpPr>
          <p:nvPr/>
        </p:nvGrpSpPr>
        <p:grpSpPr bwMode="auto">
          <a:xfrm>
            <a:off x="2438400" y="2514600"/>
            <a:ext cx="1617662" cy="2070100"/>
            <a:chOff x="1776" y="2476"/>
            <a:chExt cx="1019" cy="1304"/>
          </a:xfrm>
        </p:grpSpPr>
        <p:grpSp>
          <p:nvGrpSpPr>
            <p:cNvPr id="65" name="Group 14"/>
            <p:cNvGrpSpPr>
              <a:grpSpLocks/>
            </p:cNvGrpSpPr>
            <p:nvPr/>
          </p:nvGrpSpPr>
          <p:grpSpPr bwMode="auto">
            <a:xfrm>
              <a:off x="1776" y="2476"/>
              <a:ext cx="960" cy="958"/>
              <a:chOff x="2016" y="1920"/>
              <a:chExt cx="1680" cy="1680"/>
            </a:xfrm>
          </p:grpSpPr>
          <p:sp>
            <p:nvSpPr>
              <p:cNvPr id="68" name="Oval 15"/>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1373"/>
                      <a:invGamma/>
                    </a:schemeClr>
                  </a:gs>
                </a:gsLst>
                <a:lin ang="5400000" scaled="1"/>
              </a:gradFill>
              <a:ln w="9525">
                <a:noFill/>
                <a:round/>
                <a:headEnd/>
                <a:tailEnd/>
              </a:ln>
              <a:effectLst/>
            </p:spPr>
            <p:txBody>
              <a:bodyPr wrap="none" anchor="ctr"/>
              <a:lstStyle/>
              <a:p>
                <a:endParaRPr lang="fa-IR"/>
              </a:p>
            </p:txBody>
          </p:sp>
          <p:sp>
            <p:nvSpPr>
              <p:cNvPr id="69" name="Freeform 16"/>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w="0">
                <a:noFill/>
                <a:prstDash val="solid"/>
                <a:round/>
                <a:headEnd/>
                <a:tailEnd/>
              </a:ln>
              <a:effectLst/>
            </p:spPr>
            <p:txBody>
              <a:bodyPr/>
              <a:lstStyle/>
              <a:p>
                <a:endParaRPr lang="fa-IR"/>
              </a:p>
            </p:txBody>
          </p:sp>
        </p:grpSp>
        <p:sp>
          <p:nvSpPr>
            <p:cNvPr id="66" name="Text Box 17"/>
            <p:cNvSpPr txBox="1">
              <a:spLocks noChangeArrowheads="1"/>
            </p:cNvSpPr>
            <p:nvPr/>
          </p:nvSpPr>
          <p:spPr bwMode="gray">
            <a:xfrm>
              <a:off x="1824" y="2812"/>
              <a:ext cx="864" cy="252"/>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مدل سازنده</a:t>
              </a:r>
              <a:endParaRPr lang="en-US" sz="2000" b="1" dirty="0">
                <a:solidFill>
                  <a:srgbClr val="FFFFFF"/>
                </a:solidFill>
                <a:effectLst>
                  <a:outerShdw blurRad="38100" dist="38100" dir="2700000" algn="tl">
                    <a:srgbClr val="000000"/>
                  </a:outerShdw>
                </a:effectLst>
              </a:endParaRPr>
            </a:p>
          </p:txBody>
        </p:sp>
        <p:sp>
          <p:nvSpPr>
            <p:cNvPr id="67" name="Oval 18"/>
            <p:cNvSpPr>
              <a:spLocks noChangeArrowheads="1"/>
            </p:cNvSpPr>
            <p:nvPr/>
          </p:nvSpPr>
          <p:spPr bwMode="gray">
            <a:xfrm>
              <a:off x="1800"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70" name="Group 19"/>
          <p:cNvGrpSpPr>
            <a:grpSpLocks/>
          </p:cNvGrpSpPr>
          <p:nvPr/>
        </p:nvGrpSpPr>
        <p:grpSpPr bwMode="auto">
          <a:xfrm>
            <a:off x="4495800" y="2470150"/>
            <a:ext cx="1631950" cy="2114550"/>
            <a:chOff x="3072" y="2448"/>
            <a:chExt cx="1028" cy="1332"/>
          </a:xfrm>
        </p:grpSpPr>
        <p:grpSp>
          <p:nvGrpSpPr>
            <p:cNvPr id="71" name="Group 20"/>
            <p:cNvGrpSpPr>
              <a:grpSpLocks/>
            </p:cNvGrpSpPr>
            <p:nvPr/>
          </p:nvGrpSpPr>
          <p:grpSpPr bwMode="auto">
            <a:xfrm>
              <a:off x="3072" y="2448"/>
              <a:ext cx="960" cy="958"/>
              <a:chOff x="2016" y="1920"/>
              <a:chExt cx="1680" cy="1680"/>
            </a:xfrm>
          </p:grpSpPr>
          <p:sp>
            <p:nvSpPr>
              <p:cNvPr id="74" name="Oval 21"/>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51373"/>
                      <a:invGamma/>
                    </a:schemeClr>
                  </a:gs>
                </a:gsLst>
                <a:lin ang="5400000" scaled="1"/>
              </a:gradFill>
              <a:ln w="9525">
                <a:noFill/>
                <a:round/>
                <a:headEnd/>
                <a:tailEnd/>
              </a:ln>
              <a:effectLst/>
            </p:spPr>
            <p:txBody>
              <a:bodyPr wrap="none" anchor="ctr"/>
              <a:lstStyle/>
              <a:p>
                <a:endParaRPr lang="fa-IR"/>
              </a:p>
            </p:txBody>
          </p:sp>
          <p:sp>
            <p:nvSpPr>
              <p:cNvPr id="75" name="Freeform 22"/>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100000">
                    <a:schemeClr val="accent1"/>
                  </a:gs>
                </a:gsLst>
                <a:lin ang="5400000" scaled="1"/>
              </a:gradFill>
              <a:ln w="0">
                <a:noFill/>
                <a:prstDash val="solid"/>
                <a:round/>
                <a:headEnd/>
                <a:tailEnd/>
              </a:ln>
              <a:effectLst/>
            </p:spPr>
            <p:txBody>
              <a:bodyPr/>
              <a:lstStyle/>
              <a:p>
                <a:endParaRPr lang="fa-IR"/>
              </a:p>
            </p:txBody>
          </p:sp>
        </p:grpSp>
        <p:sp>
          <p:nvSpPr>
            <p:cNvPr id="72" name="Text Box 23"/>
            <p:cNvSpPr txBox="1">
              <a:spLocks noChangeArrowheads="1"/>
            </p:cNvSpPr>
            <p:nvPr/>
          </p:nvSpPr>
          <p:spPr bwMode="gray">
            <a:xfrm>
              <a:off x="3120" y="2812"/>
              <a:ext cx="864" cy="252"/>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توزیع کننده</a:t>
              </a:r>
              <a:endParaRPr lang="en-US" sz="2000" b="1" dirty="0">
                <a:solidFill>
                  <a:srgbClr val="FFFFFF"/>
                </a:solidFill>
                <a:effectLst>
                  <a:outerShdw blurRad="38100" dist="38100" dir="2700000" algn="tl">
                    <a:srgbClr val="000000"/>
                  </a:outerShdw>
                </a:effectLst>
              </a:endParaRPr>
            </a:p>
          </p:txBody>
        </p:sp>
        <p:sp>
          <p:nvSpPr>
            <p:cNvPr id="73" name="Oval 24"/>
            <p:cNvSpPr>
              <a:spLocks noChangeArrowheads="1"/>
            </p:cNvSpPr>
            <p:nvPr/>
          </p:nvSpPr>
          <p:spPr bwMode="gray">
            <a:xfrm>
              <a:off x="3105"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76" name="Group 25"/>
          <p:cNvGrpSpPr>
            <a:grpSpLocks/>
          </p:cNvGrpSpPr>
          <p:nvPr/>
        </p:nvGrpSpPr>
        <p:grpSpPr bwMode="auto">
          <a:xfrm>
            <a:off x="6400800" y="2470150"/>
            <a:ext cx="1579562" cy="2114550"/>
            <a:chOff x="4272" y="2448"/>
            <a:chExt cx="995" cy="1332"/>
          </a:xfrm>
        </p:grpSpPr>
        <p:grpSp>
          <p:nvGrpSpPr>
            <p:cNvPr id="77" name="Group 26"/>
            <p:cNvGrpSpPr>
              <a:grpSpLocks/>
            </p:cNvGrpSpPr>
            <p:nvPr/>
          </p:nvGrpSpPr>
          <p:grpSpPr bwMode="auto">
            <a:xfrm>
              <a:off x="4272" y="2448"/>
              <a:ext cx="960" cy="965"/>
              <a:chOff x="2400" y="1488"/>
              <a:chExt cx="1152" cy="1152"/>
            </a:xfrm>
          </p:grpSpPr>
          <p:grpSp>
            <p:nvGrpSpPr>
              <p:cNvPr id="79" name="Group 27"/>
              <p:cNvGrpSpPr>
                <a:grpSpLocks/>
              </p:cNvGrpSpPr>
              <p:nvPr/>
            </p:nvGrpSpPr>
            <p:grpSpPr bwMode="auto">
              <a:xfrm>
                <a:off x="2400" y="1488"/>
                <a:ext cx="1152" cy="1152"/>
                <a:chOff x="2016" y="1920"/>
                <a:chExt cx="1680" cy="1680"/>
              </a:xfrm>
            </p:grpSpPr>
            <p:sp>
              <p:nvSpPr>
                <p:cNvPr id="81" name="Oval 28"/>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endParaRPr lang="fa-IR"/>
                </a:p>
              </p:txBody>
            </p:sp>
            <p:sp>
              <p:nvSpPr>
                <p:cNvPr id="82" name="Freeform 29"/>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folHlink"/>
                    </a:gs>
                  </a:gsLst>
                  <a:lin ang="5400000" scaled="1"/>
                </a:gradFill>
                <a:ln w="0">
                  <a:noFill/>
                  <a:prstDash val="solid"/>
                  <a:round/>
                  <a:headEnd/>
                  <a:tailEnd/>
                </a:ln>
              </p:spPr>
              <p:txBody>
                <a:bodyPr/>
                <a:lstStyle/>
                <a:p>
                  <a:endParaRPr lang="fa-IR"/>
                </a:p>
              </p:txBody>
            </p:sp>
          </p:grpSp>
          <p:sp>
            <p:nvSpPr>
              <p:cNvPr id="80" name="Text Box 30"/>
              <p:cNvSpPr txBox="1">
                <a:spLocks noChangeArrowheads="1"/>
              </p:cNvSpPr>
              <p:nvPr/>
            </p:nvSpPr>
            <p:spPr bwMode="gray">
              <a:xfrm>
                <a:off x="2515" y="1923"/>
                <a:ext cx="896" cy="301"/>
              </a:xfrm>
              <a:prstGeom prst="rect">
                <a:avLst/>
              </a:prstGeom>
              <a:noFill/>
              <a:ln w="9525">
                <a:noFill/>
                <a:miter lim="800000"/>
                <a:headEnd/>
                <a:tailEnd/>
              </a:ln>
              <a:effectLst/>
            </p:spPr>
            <p:txBody>
              <a:bodyPr wrap="none">
                <a:spAutoFit/>
              </a:bodyPr>
              <a:lstStyle/>
              <a:p>
                <a:pPr algn="ctr" eaLnBrk="0" hangingPunct="0"/>
                <a:r>
                  <a:rPr lang="fa-IR" sz="2000" b="1" dirty="0" smtClean="0">
                    <a:solidFill>
                      <a:srgbClr val="FFFFFF"/>
                    </a:solidFill>
                    <a:effectLst>
                      <a:outerShdw blurRad="38100" dist="38100" dir="2700000" algn="tl">
                        <a:srgbClr val="000000"/>
                      </a:outerShdw>
                    </a:effectLst>
                  </a:rPr>
                  <a:t>واسطه گری</a:t>
                </a:r>
                <a:endParaRPr lang="en-US" sz="2000" b="1" dirty="0">
                  <a:solidFill>
                    <a:srgbClr val="FFFFFF"/>
                  </a:solidFill>
                  <a:effectLst>
                    <a:outerShdw blurRad="38100" dist="38100" dir="2700000" algn="tl">
                      <a:srgbClr val="000000"/>
                    </a:outerShdw>
                  </a:effectLst>
                </a:endParaRPr>
              </a:p>
            </p:txBody>
          </p:sp>
        </p:grpSp>
        <p:sp>
          <p:nvSpPr>
            <p:cNvPr id="78" name="Oval 31"/>
            <p:cNvSpPr>
              <a:spLocks noChangeArrowheads="1"/>
            </p:cNvSpPr>
            <p:nvPr/>
          </p:nvSpPr>
          <p:spPr bwMode="gray">
            <a:xfrm>
              <a:off x="4272"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83" name="Group 6"/>
          <p:cNvGrpSpPr>
            <a:grpSpLocks/>
          </p:cNvGrpSpPr>
          <p:nvPr/>
        </p:nvGrpSpPr>
        <p:grpSpPr bwMode="auto">
          <a:xfrm>
            <a:off x="609600" y="4267200"/>
            <a:ext cx="1579562" cy="2070100"/>
            <a:chOff x="576" y="2476"/>
            <a:chExt cx="995" cy="1304"/>
          </a:xfrm>
        </p:grpSpPr>
        <p:grpSp>
          <p:nvGrpSpPr>
            <p:cNvPr id="84" name="Group 7"/>
            <p:cNvGrpSpPr>
              <a:grpSpLocks/>
            </p:cNvGrpSpPr>
            <p:nvPr/>
          </p:nvGrpSpPr>
          <p:grpSpPr bwMode="auto">
            <a:xfrm>
              <a:off x="576" y="2476"/>
              <a:ext cx="936" cy="954"/>
              <a:chOff x="624" y="1584"/>
              <a:chExt cx="1248" cy="1296"/>
            </a:xfrm>
          </p:grpSpPr>
          <p:grpSp>
            <p:nvGrpSpPr>
              <p:cNvPr id="86" name="Group 8"/>
              <p:cNvGrpSpPr>
                <a:grpSpLocks/>
              </p:cNvGrpSpPr>
              <p:nvPr/>
            </p:nvGrpSpPr>
            <p:grpSpPr bwMode="auto">
              <a:xfrm>
                <a:off x="624" y="1584"/>
                <a:ext cx="1248" cy="1296"/>
                <a:chOff x="2016" y="1920"/>
                <a:chExt cx="1680" cy="1680"/>
              </a:xfrm>
            </p:grpSpPr>
            <p:sp>
              <p:nvSpPr>
                <p:cNvPr id="88" name="Oval 9"/>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63529"/>
                        <a:invGamma/>
                      </a:schemeClr>
                    </a:gs>
                  </a:gsLst>
                  <a:lin ang="5400000" scaled="1"/>
                </a:gradFill>
                <a:ln w="9525">
                  <a:noFill/>
                  <a:round/>
                  <a:headEnd/>
                  <a:tailEnd/>
                </a:ln>
                <a:effectLst/>
              </p:spPr>
              <p:txBody>
                <a:bodyPr wrap="none" anchor="ctr"/>
                <a:lstStyle/>
                <a:p>
                  <a:endParaRPr lang="fa-IR"/>
                </a:p>
              </p:txBody>
            </p:sp>
            <p:sp>
              <p:nvSpPr>
                <p:cNvPr id="89" name="Freeform 10"/>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w="0">
                  <a:noFill/>
                  <a:prstDash val="solid"/>
                  <a:round/>
                  <a:headEnd/>
                  <a:tailEnd/>
                </a:ln>
              </p:spPr>
              <p:txBody>
                <a:bodyPr/>
                <a:lstStyle/>
                <a:p>
                  <a:endParaRPr lang="fa-IR"/>
                </a:p>
              </p:txBody>
            </p:sp>
          </p:grpSp>
          <p:sp>
            <p:nvSpPr>
              <p:cNvPr id="87" name="Text Box 11"/>
              <p:cNvSpPr txBox="1">
                <a:spLocks noChangeArrowheads="1"/>
              </p:cNvSpPr>
              <p:nvPr/>
            </p:nvSpPr>
            <p:spPr bwMode="gray">
              <a:xfrm>
                <a:off x="880" y="2106"/>
                <a:ext cx="673" cy="342"/>
              </a:xfrm>
              <a:prstGeom prst="rect">
                <a:avLst/>
              </a:prstGeom>
              <a:noFill/>
              <a:ln w="9525">
                <a:noFill/>
                <a:miter lim="800000"/>
                <a:headEnd/>
                <a:tailEnd/>
              </a:ln>
              <a:effectLst/>
            </p:spPr>
            <p:txBody>
              <a:bodyPr wrap="none">
                <a:spAutoFit/>
              </a:bodyPr>
              <a:lstStyle/>
              <a:p>
                <a:pPr algn="ctr" eaLnBrk="0" hangingPunct="0"/>
                <a:r>
                  <a:rPr lang="fa-IR" sz="2000" b="1" dirty="0" smtClean="0">
                    <a:solidFill>
                      <a:srgbClr val="FFFFFF"/>
                    </a:solidFill>
                    <a:effectLst>
                      <a:outerShdw blurRad="38100" dist="38100" dir="2700000" algn="tl">
                        <a:srgbClr val="000000"/>
                      </a:outerShdw>
                    </a:effectLst>
                  </a:rPr>
                  <a:t>مناقصه</a:t>
                </a:r>
                <a:endParaRPr lang="en-US" sz="2000" b="1" dirty="0">
                  <a:solidFill>
                    <a:srgbClr val="FFFFFF"/>
                  </a:solidFill>
                  <a:effectLst>
                    <a:outerShdw blurRad="38100" dist="38100" dir="2700000" algn="tl">
                      <a:srgbClr val="000000"/>
                    </a:outerShdw>
                  </a:effectLst>
                </a:endParaRPr>
              </a:p>
            </p:txBody>
          </p:sp>
        </p:grpSp>
        <p:sp>
          <p:nvSpPr>
            <p:cNvPr id="85" name="Oval 12"/>
            <p:cNvSpPr>
              <a:spLocks noChangeArrowheads="1"/>
            </p:cNvSpPr>
            <p:nvPr/>
          </p:nvSpPr>
          <p:spPr bwMode="gray">
            <a:xfrm>
              <a:off x="576"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90" name="Group 13"/>
          <p:cNvGrpSpPr>
            <a:grpSpLocks/>
          </p:cNvGrpSpPr>
          <p:nvPr/>
        </p:nvGrpSpPr>
        <p:grpSpPr bwMode="auto">
          <a:xfrm>
            <a:off x="2514600" y="4267200"/>
            <a:ext cx="1617662" cy="2070100"/>
            <a:chOff x="1776" y="2476"/>
            <a:chExt cx="1019" cy="1304"/>
          </a:xfrm>
        </p:grpSpPr>
        <p:grpSp>
          <p:nvGrpSpPr>
            <p:cNvPr id="91" name="Group 14"/>
            <p:cNvGrpSpPr>
              <a:grpSpLocks/>
            </p:cNvGrpSpPr>
            <p:nvPr/>
          </p:nvGrpSpPr>
          <p:grpSpPr bwMode="auto">
            <a:xfrm>
              <a:off x="1776" y="2476"/>
              <a:ext cx="960" cy="958"/>
              <a:chOff x="2016" y="1920"/>
              <a:chExt cx="1680" cy="1680"/>
            </a:xfrm>
          </p:grpSpPr>
          <p:sp>
            <p:nvSpPr>
              <p:cNvPr id="94" name="Oval 15"/>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1373"/>
                      <a:invGamma/>
                    </a:schemeClr>
                  </a:gs>
                </a:gsLst>
                <a:lin ang="5400000" scaled="1"/>
              </a:gradFill>
              <a:ln w="9525">
                <a:noFill/>
                <a:round/>
                <a:headEnd/>
                <a:tailEnd/>
              </a:ln>
              <a:effectLst/>
            </p:spPr>
            <p:txBody>
              <a:bodyPr wrap="none" anchor="ctr"/>
              <a:lstStyle/>
              <a:p>
                <a:endParaRPr lang="fa-IR"/>
              </a:p>
            </p:txBody>
          </p:sp>
          <p:sp>
            <p:nvSpPr>
              <p:cNvPr id="95" name="Freeform 16"/>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w="0">
                <a:noFill/>
                <a:prstDash val="solid"/>
                <a:round/>
                <a:headEnd/>
                <a:tailEnd/>
              </a:ln>
              <a:effectLst/>
            </p:spPr>
            <p:txBody>
              <a:bodyPr/>
              <a:lstStyle/>
              <a:p>
                <a:endParaRPr lang="fa-IR"/>
              </a:p>
            </p:txBody>
          </p:sp>
        </p:grpSp>
        <p:sp>
          <p:nvSpPr>
            <p:cNvPr id="92" name="Text Box 17"/>
            <p:cNvSpPr txBox="1">
              <a:spLocks noChangeArrowheads="1"/>
            </p:cNvSpPr>
            <p:nvPr/>
          </p:nvSpPr>
          <p:spPr bwMode="gray">
            <a:xfrm>
              <a:off x="1824" y="2764"/>
              <a:ext cx="864" cy="446"/>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واسطه حراجی</a:t>
              </a:r>
              <a:endParaRPr lang="en-US" sz="2000" b="1" dirty="0">
                <a:solidFill>
                  <a:srgbClr val="FFFFFF"/>
                </a:solidFill>
                <a:effectLst>
                  <a:outerShdw blurRad="38100" dist="38100" dir="2700000" algn="tl">
                    <a:srgbClr val="000000"/>
                  </a:outerShdw>
                </a:effectLst>
              </a:endParaRPr>
            </a:p>
          </p:txBody>
        </p:sp>
        <p:sp>
          <p:nvSpPr>
            <p:cNvPr id="93" name="Oval 18"/>
            <p:cNvSpPr>
              <a:spLocks noChangeArrowheads="1"/>
            </p:cNvSpPr>
            <p:nvPr/>
          </p:nvSpPr>
          <p:spPr bwMode="gray">
            <a:xfrm>
              <a:off x="1800"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96" name="Group 19"/>
          <p:cNvGrpSpPr>
            <a:grpSpLocks/>
          </p:cNvGrpSpPr>
          <p:nvPr/>
        </p:nvGrpSpPr>
        <p:grpSpPr bwMode="auto">
          <a:xfrm>
            <a:off x="4572000" y="4222750"/>
            <a:ext cx="1631950" cy="2114550"/>
            <a:chOff x="3072" y="2448"/>
            <a:chExt cx="1028" cy="1332"/>
          </a:xfrm>
        </p:grpSpPr>
        <p:grpSp>
          <p:nvGrpSpPr>
            <p:cNvPr id="97" name="Group 20"/>
            <p:cNvGrpSpPr>
              <a:grpSpLocks/>
            </p:cNvGrpSpPr>
            <p:nvPr/>
          </p:nvGrpSpPr>
          <p:grpSpPr bwMode="auto">
            <a:xfrm>
              <a:off x="3072" y="2448"/>
              <a:ext cx="960" cy="958"/>
              <a:chOff x="2016" y="1920"/>
              <a:chExt cx="1680" cy="1680"/>
            </a:xfrm>
          </p:grpSpPr>
          <p:sp>
            <p:nvSpPr>
              <p:cNvPr id="100" name="Oval 21"/>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51373"/>
                      <a:invGamma/>
                    </a:schemeClr>
                  </a:gs>
                </a:gsLst>
                <a:lin ang="5400000" scaled="1"/>
              </a:gradFill>
              <a:ln w="9525">
                <a:noFill/>
                <a:round/>
                <a:headEnd/>
                <a:tailEnd/>
              </a:ln>
              <a:effectLst/>
            </p:spPr>
            <p:txBody>
              <a:bodyPr wrap="none" anchor="ctr"/>
              <a:lstStyle/>
              <a:p>
                <a:endParaRPr lang="fa-IR"/>
              </a:p>
            </p:txBody>
          </p:sp>
          <p:sp>
            <p:nvSpPr>
              <p:cNvPr id="101" name="Freeform 22"/>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100000">
                    <a:schemeClr val="accent1"/>
                  </a:gs>
                </a:gsLst>
                <a:lin ang="5400000" scaled="1"/>
              </a:gradFill>
              <a:ln w="0">
                <a:noFill/>
                <a:prstDash val="solid"/>
                <a:round/>
                <a:headEnd/>
                <a:tailEnd/>
              </a:ln>
              <a:effectLst/>
            </p:spPr>
            <p:txBody>
              <a:bodyPr/>
              <a:lstStyle/>
              <a:p>
                <a:endParaRPr lang="fa-IR"/>
              </a:p>
            </p:txBody>
          </p:sp>
        </p:grpSp>
        <p:sp>
          <p:nvSpPr>
            <p:cNvPr id="98" name="Text Box 23"/>
            <p:cNvSpPr txBox="1">
              <a:spLocks noChangeArrowheads="1"/>
            </p:cNvSpPr>
            <p:nvPr/>
          </p:nvSpPr>
          <p:spPr bwMode="gray">
            <a:xfrm>
              <a:off x="3120" y="2860"/>
              <a:ext cx="864" cy="250"/>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دلال انعام</a:t>
              </a:r>
              <a:endParaRPr lang="en-US" sz="2000" b="1" dirty="0">
                <a:solidFill>
                  <a:srgbClr val="FFFFFF"/>
                </a:solidFill>
                <a:effectLst>
                  <a:outerShdw blurRad="38100" dist="38100" dir="2700000" algn="tl">
                    <a:srgbClr val="000000"/>
                  </a:outerShdw>
                </a:effectLst>
              </a:endParaRPr>
            </a:p>
          </p:txBody>
        </p:sp>
        <p:sp>
          <p:nvSpPr>
            <p:cNvPr id="99" name="Oval 24"/>
            <p:cNvSpPr>
              <a:spLocks noChangeArrowheads="1"/>
            </p:cNvSpPr>
            <p:nvPr/>
          </p:nvSpPr>
          <p:spPr bwMode="gray">
            <a:xfrm>
              <a:off x="3105"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102" name="Group 25"/>
          <p:cNvGrpSpPr>
            <a:grpSpLocks/>
          </p:cNvGrpSpPr>
          <p:nvPr/>
        </p:nvGrpSpPr>
        <p:grpSpPr bwMode="auto">
          <a:xfrm>
            <a:off x="6477000" y="4222750"/>
            <a:ext cx="1579562" cy="2114550"/>
            <a:chOff x="4272" y="2448"/>
            <a:chExt cx="995" cy="1332"/>
          </a:xfrm>
        </p:grpSpPr>
        <p:grpSp>
          <p:nvGrpSpPr>
            <p:cNvPr id="103" name="Group 26"/>
            <p:cNvGrpSpPr>
              <a:grpSpLocks/>
            </p:cNvGrpSpPr>
            <p:nvPr/>
          </p:nvGrpSpPr>
          <p:grpSpPr bwMode="auto">
            <a:xfrm>
              <a:off x="4272" y="2448"/>
              <a:ext cx="960" cy="965"/>
              <a:chOff x="2400" y="1488"/>
              <a:chExt cx="1152" cy="1152"/>
            </a:xfrm>
          </p:grpSpPr>
          <p:grpSp>
            <p:nvGrpSpPr>
              <p:cNvPr id="105" name="Group 27"/>
              <p:cNvGrpSpPr>
                <a:grpSpLocks/>
              </p:cNvGrpSpPr>
              <p:nvPr/>
            </p:nvGrpSpPr>
            <p:grpSpPr bwMode="auto">
              <a:xfrm>
                <a:off x="2400" y="1488"/>
                <a:ext cx="1152" cy="1152"/>
                <a:chOff x="2016" y="1920"/>
                <a:chExt cx="1680" cy="1680"/>
              </a:xfrm>
            </p:grpSpPr>
            <p:sp>
              <p:nvSpPr>
                <p:cNvPr id="107" name="Oval 28"/>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endParaRPr lang="fa-IR"/>
                </a:p>
              </p:txBody>
            </p:sp>
            <p:sp>
              <p:nvSpPr>
                <p:cNvPr id="108" name="Freeform 29"/>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folHlink"/>
                    </a:gs>
                  </a:gsLst>
                  <a:lin ang="5400000" scaled="1"/>
                </a:gradFill>
                <a:ln w="0">
                  <a:noFill/>
                  <a:prstDash val="solid"/>
                  <a:round/>
                  <a:headEnd/>
                  <a:tailEnd/>
                </a:ln>
              </p:spPr>
              <p:txBody>
                <a:bodyPr/>
                <a:lstStyle/>
                <a:p>
                  <a:endParaRPr lang="fa-IR"/>
                </a:p>
              </p:txBody>
            </p:sp>
          </p:grpSp>
          <p:sp>
            <p:nvSpPr>
              <p:cNvPr id="106" name="Text Box 30"/>
              <p:cNvSpPr txBox="1">
                <a:spLocks noChangeArrowheads="1"/>
              </p:cNvSpPr>
              <p:nvPr/>
            </p:nvSpPr>
            <p:spPr bwMode="gray">
              <a:xfrm>
                <a:off x="2457" y="1923"/>
                <a:ext cx="1082" cy="301"/>
              </a:xfrm>
              <a:prstGeom prst="rect">
                <a:avLst/>
              </a:prstGeom>
              <a:noFill/>
              <a:ln w="9525">
                <a:noFill/>
                <a:miter lim="800000"/>
                <a:headEnd/>
                <a:tailEnd/>
              </a:ln>
              <a:effectLst/>
            </p:spPr>
            <p:txBody>
              <a:bodyPr wrap="none">
                <a:spAutoFit/>
              </a:bodyPr>
              <a:lstStyle/>
              <a:p>
                <a:pPr algn="ctr" eaLnBrk="0" hangingPunct="0"/>
                <a:r>
                  <a:rPr lang="fa-IR" sz="2000" b="1" dirty="0" smtClean="0">
                    <a:solidFill>
                      <a:srgbClr val="FFFFFF"/>
                    </a:solidFill>
                    <a:effectLst>
                      <a:outerShdw blurRad="38100" dist="38100" dir="2700000" algn="tl">
                        <a:srgbClr val="000000"/>
                      </a:outerShdw>
                    </a:effectLst>
                  </a:rPr>
                  <a:t>بازار مبادله ای</a:t>
                </a:r>
                <a:endParaRPr lang="en-US" sz="2000" b="1" dirty="0">
                  <a:solidFill>
                    <a:srgbClr val="FFFFFF"/>
                  </a:solidFill>
                  <a:effectLst>
                    <a:outerShdw blurRad="38100" dist="38100" dir="2700000" algn="tl">
                      <a:srgbClr val="000000"/>
                    </a:outerShdw>
                  </a:effectLst>
                </a:endParaRPr>
              </a:p>
            </p:txBody>
          </p:sp>
        </p:grpSp>
        <p:sp>
          <p:nvSpPr>
            <p:cNvPr id="104" name="Oval 31"/>
            <p:cNvSpPr>
              <a:spLocks noChangeArrowheads="1"/>
            </p:cNvSpPr>
            <p:nvPr/>
          </p:nvSpPr>
          <p:spPr bwMode="gray">
            <a:xfrm>
              <a:off x="4272"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21</a:t>
            </a:fld>
            <a:endParaRPr lang="en-US"/>
          </a:p>
        </p:txBody>
      </p:sp>
      <p:grpSp>
        <p:nvGrpSpPr>
          <p:cNvPr id="5" name="Group 6"/>
          <p:cNvGrpSpPr>
            <a:grpSpLocks/>
          </p:cNvGrpSpPr>
          <p:nvPr/>
        </p:nvGrpSpPr>
        <p:grpSpPr bwMode="auto">
          <a:xfrm>
            <a:off x="838200" y="1295400"/>
            <a:ext cx="1579562" cy="2070100"/>
            <a:chOff x="576" y="2476"/>
            <a:chExt cx="995" cy="1304"/>
          </a:xfrm>
        </p:grpSpPr>
        <p:grpSp>
          <p:nvGrpSpPr>
            <p:cNvPr id="6" name="Group 7"/>
            <p:cNvGrpSpPr>
              <a:grpSpLocks/>
            </p:cNvGrpSpPr>
            <p:nvPr/>
          </p:nvGrpSpPr>
          <p:grpSpPr bwMode="auto">
            <a:xfrm>
              <a:off x="576" y="2476"/>
              <a:ext cx="936" cy="954"/>
              <a:chOff x="624" y="1584"/>
              <a:chExt cx="1248" cy="1296"/>
            </a:xfrm>
          </p:grpSpPr>
          <p:grpSp>
            <p:nvGrpSpPr>
              <p:cNvPr id="8" name="Group 8"/>
              <p:cNvGrpSpPr>
                <a:grpSpLocks/>
              </p:cNvGrpSpPr>
              <p:nvPr/>
            </p:nvGrpSpPr>
            <p:grpSpPr bwMode="auto">
              <a:xfrm>
                <a:off x="624" y="1584"/>
                <a:ext cx="1248" cy="1296"/>
                <a:chOff x="2016" y="1920"/>
                <a:chExt cx="1680" cy="1680"/>
              </a:xfrm>
            </p:grpSpPr>
            <p:sp>
              <p:nvSpPr>
                <p:cNvPr id="10" name="Oval 9"/>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63529"/>
                        <a:invGamma/>
                      </a:schemeClr>
                    </a:gs>
                  </a:gsLst>
                  <a:lin ang="5400000" scaled="1"/>
                </a:gradFill>
                <a:ln w="9525">
                  <a:noFill/>
                  <a:round/>
                  <a:headEnd/>
                  <a:tailEnd/>
                </a:ln>
                <a:effectLst/>
              </p:spPr>
              <p:txBody>
                <a:bodyPr wrap="none" anchor="ctr"/>
                <a:lstStyle/>
                <a:p>
                  <a:endParaRPr lang="fa-IR"/>
                </a:p>
              </p:txBody>
            </p:sp>
            <p:sp>
              <p:nvSpPr>
                <p:cNvPr id="11" name="Freeform 10"/>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w="0">
                  <a:noFill/>
                  <a:prstDash val="solid"/>
                  <a:round/>
                  <a:headEnd/>
                  <a:tailEnd/>
                </a:ln>
              </p:spPr>
              <p:txBody>
                <a:bodyPr/>
                <a:lstStyle/>
                <a:p>
                  <a:endParaRPr lang="fa-IR"/>
                </a:p>
              </p:txBody>
            </p:sp>
          </p:grpSp>
          <p:sp>
            <p:nvSpPr>
              <p:cNvPr id="9" name="Text Box 11"/>
              <p:cNvSpPr txBox="1">
                <a:spLocks noChangeArrowheads="1"/>
              </p:cNvSpPr>
              <p:nvPr/>
            </p:nvSpPr>
            <p:spPr bwMode="gray">
              <a:xfrm>
                <a:off x="688" y="2171"/>
                <a:ext cx="1030" cy="342"/>
              </a:xfrm>
              <a:prstGeom prst="rect">
                <a:avLst/>
              </a:prstGeom>
              <a:noFill/>
              <a:ln w="9525">
                <a:noFill/>
                <a:miter lim="800000"/>
                <a:headEnd/>
                <a:tailEnd/>
              </a:ln>
              <a:effectLst/>
            </p:spPr>
            <p:txBody>
              <a:bodyPr wrap="none">
                <a:spAutoFit/>
              </a:bodyPr>
              <a:lstStyle/>
              <a:p>
                <a:pPr algn="ctr" eaLnBrk="0" hangingPunct="0"/>
                <a:r>
                  <a:rPr lang="fa-IR" sz="2000" b="1" dirty="0" smtClean="0">
                    <a:solidFill>
                      <a:srgbClr val="FFFFFF"/>
                    </a:solidFill>
                    <a:effectLst>
                      <a:outerShdw blurRad="38100" dist="38100" dir="2700000" algn="tl">
                        <a:srgbClr val="000000"/>
                      </a:outerShdw>
                    </a:effectLst>
                  </a:rPr>
                  <a:t>مدل منبع باز</a:t>
                </a:r>
                <a:endParaRPr lang="en-US" sz="2000" b="1" dirty="0">
                  <a:solidFill>
                    <a:srgbClr val="FFFFFF"/>
                  </a:solidFill>
                  <a:effectLst>
                    <a:outerShdw blurRad="38100" dist="38100" dir="2700000" algn="tl">
                      <a:srgbClr val="000000"/>
                    </a:outerShdw>
                  </a:effectLst>
                </a:endParaRPr>
              </a:p>
            </p:txBody>
          </p:sp>
        </p:grpSp>
        <p:sp>
          <p:nvSpPr>
            <p:cNvPr id="7" name="Oval 12"/>
            <p:cNvSpPr>
              <a:spLocks noChangeArrowheads="1"/>
            </p:cNvSpPr>
            <p:nvPr/>
          </p:nvSpPr>
          <p:spPr bwMode="gray">
            <a:xfrm>
              <a:off x="576"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12" name="Group 13"/>
          <p:cNvGrpSpPr>
            <a:grpSpLocks/>
          </p:cNvGrpSpPr>
          <p:nvPr/>
        </p:nvGrpSpPr>
        <p:grpSpPr bwMode="auto">
          <a:xfrm>
            <a:off x="2743200" y="1295400"/>
            <a:ext cx="1617662" cy="2070100"/>
            <a:chOff x="1776" y="2476"/>
            <a:chExt cx="1019" cy="1304"/>
          </a:xfrm>
        </p:grpSpPr>
        <p:grpSp>
          <p:nvGrpSpPr>
            <p:cNvPr id="13" name="Group 14"/>
            <p:cNvGrpSpPr>
              <a:grpSpLocks/>
            </p:cNvGrpSpPr>
            <p:nvPr/>
          </p:nvGrpSpPr>
          <p:grpSpPr bwMode="auto">
            <a:xfrm>
              <a:off x="1776" y="2476"/>
              <a:ext cx="960" cy="958"/>
              <a:chOff x="2016" y="1920"/>
              <a:chExt cx="1680" cy="1680"/>
            </a:xfrm>
          </p:grpSpPr>
          <p:sp>
            <p:nvSpPr>
              <p:cNvPr id="16" name="Oval 15"/>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1373"/>
                      <a:invGamma/>
                    </a:schemeClr>
                  </a:gs>
                </a:gsLst>
                <a:lin ang="5400000" scaled="1"/>
              </a:gradFill>
              <a:ln w="9525">
                <a:noFill/>
                <a:round/>
                <a:headEnd/>
                <a:tailEnd/>
              </a:ln>
              <a:effectLst/>
            </p:spPr>
            <p:txBody>
              <a:bodyPr wrap="none" anchor="ctr"/>
              <a:lstStyle/>
              <a:p>
                <a:endParaRPr lang="fa-IR"/>
              </a:p>
            </p:txBody>
          </p:sp>
          <p:sp>
            <p:nvSpPr>
              <p:cNvPr id="17" name="Freeform 16"/>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w="0">
                <a:noFill/>
                <a:prstDash val="solid"/>
                <a:round/>
                <a:headEnd/>
                <a:tailEnd/>
              </a:ln>
              <a:effectLst/>
            </p:spPr>
            <p:txBody>
              <a:bodyPr/>
              <a:lstStyle/>
              <a:p>
                <a:endParaRPr lang="fa-IR"/>
              </a:p>
            </p:txBody>
          </p:sp>
        </p:grpSp>
        <p:sp>
          <p:nvSpPr>
            <p:cNvPr id="14" name="Text Box 17"/>
            <p:cNvSpPr txBox="1">
              <a:spLocks noChangeArrowheads="1"/>
            </p:cNvSpPr>
            <p:nvPr/>
          </p:nvSpPr>
          <p:spPr bwMode="gray">
            <a:xfrm>
              <a:off x="1824" y="2860"/>
              <a:ext cx="864" cy="446"/>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شبکه های دانش</a:t>
              </a:r>
              <a:endParaRPr lang="en-US" sz="2000" b="1" dirty="0">
                <a:solidFill>
                  <a:srgbClr val="FFFFFF"/>
                </a:solidFill>
                <a:effectLst>
                  <a:outerShdw blurRad="38100" dist="38100" dir="2700000" algn="tl">
                    <a:srgbClr val="000000"/>
                  </a:outerShdw>
                </a:effectLst>
              </a:endParaRPr>
            </a:p>
          </p:txBody>
        </p:sp>
        <p:sp>
          <p:nvSpPr>
            <p:cNvPr id="15" name="Oval 18"/>
            <p:cNvSpPr>
              <a:spLocks noChangeArrowheads="1"/>
            </p:cNvSpPr>
            <p:nvPr/>
          </p:nvSpPr>
          <p:spPr bwMode="gray">
            <a:xfrm>
              <a:off x="1800"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18" name="Group 19"/>
          <p:cNvGrpSpPr>
            <a:grpSpLocks/>
          </p:cNvGrpSpPr>
          <p:nvPr/>
        </p:nvGrpSpPr>
        <p:grpSpPr bwMode="auto">
          <a:xfrm>
            <a:off x="4800600" y="1250950"/>
            <a:ext cx="1631950" cy="2114550"/>
            <a:chOff x="3072" y="2448"/>
            <a:chExt cx="1028" cy="1332"/>
          </a:xfrm>
        </p:grpSpPr>
        <p:grpSp>
          <p:nvGrpSpPr>
            <p:cNvPr id="19" name="Group 20"/>
            <p:cNvGrpSpPr>
              <a:grpSpLocks/>
            </p:cNvGrpSpPr>
            <p:nvPr/>
          </p:nvGrpSpPr>
          <p:grpSpPr bwMode="auto">
            <a:xfrm>
              <a:off x="3072" y="2448"/>
              <a:ext cx="960" cy="958"/>
              <a:chOff x="2016" y="1920"/>
              <a:chExt cx="1680" cy="1680"/>
            </a:xfrm>
          </p:grpSpPr>
          <p:sp>
            <p:nvSpPr>
              <p:cNvPr id="22" name="Oval 21"/>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51373"/>
                      <a:invGamma/>
                    </a:schemeClr>
                  </a:gs>
                </a:gsLst>
                <a:lin ang="5400000" scaled="1"/>
              </a:gradFill>
              <a:ln w="9525">
                <a:noFill/>
                <a:round/>
                <a:headEnd/>
                <a:tailEnd/>
              </a:ln>
              <a:effectLst/>
            </p:spPr>
            <p:txBody>
              <a:bodyPr wrap="none" anchor="ctr"/>
              <a:lstStyle/>
              <a:p>
                <a:endParaRPr lang="fa-IR"/>
              </a:p>
            </p:txBody>
          </p:sp>
          <p:sp>
            <p:nvSpPr>
              <p:cNvPr id="23" name="Freeform 22"/>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100000">
                    <a:schemeClr val="accent1"/>
                  </a:gs>
                </a:gsLst>
                <a:lin ang="5400000" scaled="1"/>
              </a:gradFill>
              <a:ln w="0">
                <a:noFill/>
                <a:prstDash val="solid"/>
                <a:round/>
                <a:headEnd/>
                <a:tailEnd/>
              </a:ln>
              <a:effectLst/>
            </p:spPr>
            <p:txBody>
              <a:bodyPr/>
              <a:lstStyle/>
              <a:p>
                <a:endParaRPr lang="fa-IR"/>
              </a:p>
            </p:txBody>
          </p:sp>
        </p:grpSp>
        <p:sp>
          <p:nvSpPr>
            <p:cNvPr id="20" name="Text Box 23"/>
            <p:cNvSpPr txBox="1">
              <a:spLocks noChangeArrowheads="1"/>
            </p:cNvSpPr>
            <p:nvPr/>
          </p:nvSpPr>
          <p:spPr bwMode="gray">
            <a:xfrm>
              <a:off x="3120" y="2812"/>
              <a:ext cx="864" cy="446"/>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پورتال تخصصی</a:t>
              </a:r>
              <a:endParaRPr lang="en-US" sz="2000" b="1" dirty="0">
                <a:solidFill>
                  <a:srgbClr val="FFFFFF"/>
                </a:solidFill>
                <a:effectLst>
                  <a:outerShdw blurRad="38100" dist="38100" dir="2700000" algn="tl">
                    <a:srgbClr val="000000"/>
                  </a:outerShdw>
                </a:effectLst>
              </a:endParaRPr>
            </a:p>
          </p:txBody>
        </p:sp>
        <p:sp>
          <p:nvSpPr>
            <p:cNvPr id="21" name="Oval 24"/>
            <p:cNvSpPr>
              <a:spLocks noChangeArrowheads="1"/>
            </p:cNvSpPr>
            <p:nvPr/>
          </p:nvSpPr>
          <p:spPr bwMode="gray">
            <a:xfrm>
              <a:off x="3105"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24" name="Group 25"/>
          <p:cNvGrpSpPr>
            <a:grpSpLocks/>
          </p:cNvGrpSpPr>
          <p:nvPr/>
        </p:nvGrpSpPr>
        <p:grpSpPr bwMode="auto">
          <a:xfrm>
            <a:off x="6705597" y="1250950"/>
            <a:ext cx="1579561" cy="2114550"/>
            <a:chOff x="4272" y="2448"/>
            <a:chExt cx="995" cy="1332"/>
          </a:xfrm>
        </p:grpSpPr>
        <p:grpSp>
          <p:nvGrpSpPr>
            <p:cNvPr id="25" name="Group 26"/>
            <p:cNvGrpSpPr>
              <a:grpSpLocks/>
            </p:cNvGrpSpPr>
            <p:nvPr/>
          </p:nvGrpSpPr>
          <p:grpSpPr bwMode="auto">
            <a:xfrm>
              <a:off x="4272" y="2448"/>
              <a:ext cx="960" cy="965"/>
              <a:chOff x="2400" y="1488"/>
              <a:chExt cx="1152" cy="1152"/>
            </a:xfrm>
          </p:grpSpPr>
          <p:grpSp>
            <p:nvGrpSpPr>
              <p:cNvPr id="27" name="Group 27"/>
              <p:cNvGrpSpPr>
                <a:grpSpLocks/>
              </p:cNvGrpSpPr>
              <p:nvPr/>
            </p:nvGrpSpPr>
            <p:grpSpPr bwMode="auto">
              <a:xfrm>
                <a:off x="2400" y="1488"/>
                <a:ext cx="1152" cy="1152"/>
                <a:chOff x="2016" y="1920"/>
                <a:chExt cx="1680" cy="1680"/>
              </a:xfrm>
            </p:grpSpPr>
            <p:sp>
              <p:nvSpPr>
                <p:cNvPr id="29" name="Oval 28"/>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endParaRPr lang="fa-IR"/>
                </a:p>
              </p:txBody>
            </p:sp>
            <p:sp>
              <p:nvSpPr>
                <p:cNvPr id="30" name="Freeform 29"/>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folHlink"/>
                    </a:gs>
                  </a:gsLst>
                  <a:lin ang="5400000" scaled="1"/>
                </a:gradFill>
                <a:ln w="0">
                  <a:noFill/>
                  <a:prstDash val="solid"/>
                  <a:round/>
                  <a:headEnd/>
                  <a:tailEnd/>
                </a:ln>
              </p:spPr>
              <p:txBody>
                <a:bodyPr/>
                <a:lstStyle/>
                <a:p>
                  <a:endParaRPr lang="fa-IR"/>
                </a:p>
              </p:txBody>
            </p:sp>
          </p:grpSp>
          <p:sp>
            <p:nvSpPr>
              <p:cNvPr id="28" name="Text Box 30"/>
              <p:cNvSpPr txBox="1">
                <a:spLocks noChangeArrowheads="1"/>
              </p:cNvSpPr>
              <p:nvPr/>
            </p:nvSpPr>
            <p:spPr bwMode="gray">
              <a:xfrm>
                <a:off x="2514" y="1923"/>
                <a:ext cx="865" cy="532"/>
              </a:xfrm>
              <a:prstGeom prst="rect">
                <a:avLst/>
              </a:prstGeom>
              <a:noFill/>
              <a:ln w="9525">
                <a:noFill/>
                <a:miter lim="800000"/>
                <a:headEnd/>
                <a:tailEnd/>
              </a:ln>
              <a:effectLst/>
            </p:spPr>
            <p:txBody>
              <a:bodyPr wrap="none">
                <a:spAutoFit/>
              </a:bodyPr>
              <a:lstStyle/>
              <a:p>
                <a:pPr algn="ctr" eaLnBrk="0" hangingPunct="0"/>
                <a:r>
                  <a:rPr lang="fa-IR" sz="2000" b="1" dirty="0" smtClean="0">
                    <a:solidFill>
                      <a:srgbClr val="FFFFFF"/>
                    </a:solidFill>
                    <a:effectLst>
                      <a:outerShdw blurRad="38100" dist="38100" dir="2700000" algn="tl">
                        <a:srgbClr val="000000"/>
                      </a:outerShdw>
                    </a:effectLst>
                  </a:rPr>
                  <a:t>جامعه </a:t>
                </a:r>
              </a:p>
              <a:p>
                <a:pPr algn="ctr" eaLnBrk="0" hangingPunct="0"/>
                <a:r>
                  <a:rPr lang="fa-IR" sz="2000" b="1" dirty="0" smtClean="0">
                    <a:solidFill>
                      <a:srgbClr val="FFFFFF"/>
                    </a:solidFill>
                    <a:effectLst>
                      <a:outerShdw blurRad="38100" dist="38100" dir="2700000" algn="tl">
                        <a:srgbClr val="000000"/>
                      </a:outerShdw>
                    </a:effectLst>
                  </a:rPr>
                  <a:t>وب عمودی</a:t>
                </a:r>
                <a:endParaRPr lang="en-US" sz="2000" b="1" dirty="0">
                  <a:solidFill>
                    <a:srgbClr val="FFFFFF"/>
                  </a:solidFill>
                  <a:effectLst>
                    <a:outerShdw blurRad="38100" dist="38100" dir="2700000" algn="tl">
                      <a:srgbClr val="000000"/>
                    </a:outerShdw>
                  </a:effectLst>
                </a:endParaRPr>
              </a:p>
            </p:txBody>
          </p:sp>
        </p:grpSp>
        <p:sp>
          <p:nvSpPr>
            <p:cNvPr id="26" name="Oval 31"/>
            <p:cNvSpPr>
              <a:spLocks noChangeArrowheads="1"/>
            </p:cNvSpPr>
            <p:nvPr/>
          </p:nvSpPr>
          <p:spPr bwMode="gray">
            <a:xfrm>
              <a:off x="4272"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31" name="Group 6"/>
          <p:cNvGrpSpPr>
            <a:grpSpLocks/>
          </p:cNvGrpSpPr>
          <p:nvPr/>
        </p:nvGrpSpPr>
        <p:grpSpPr bwMode="auto">
          <a:xfrm>
            <a:off x="838200" y="3048000"/>
            <a:ext cx="1579562" cy="2070100"/>
            <a:chOff x="576" y="2476"/>
            <a:chExt cx="995" cy="1304"/>
          </a:xfrm>
        </p:grpSpPr>
        <p:grpSp>
          <p:nvGrpSpPr>
            <p:cNvPr id="32" name="Group 7"/>
            <p:cNvGrpSpPr>
              <a:grpSpLocks/>
            </p:cNvGrpSpPr>
            <p:nvPr/>
          </p:nvGrpSpPr>
          <p:grpSpPr bwMode="auto">
            <a:xfrm>
              <a:off x="576" y="2476"/>
              <a:ext cx="936" cy="954"/>
              <a:chOff x="624" y="1584"/>
              <a:chExt cx="1248" cy="1296"/>
            </a:xfrm>
          </p:grpSpPr>
          <p:grpSp>
            <p:nvGrpSpPr>
              <p:cNvPr id="34" name="Group 8"/>
              <p:cNvGrpSpPr>
                <a:grpSpLocks/>
              </p:cNvGrpSpPr>
              <p:nvPr/>
            </p:nvGrpSpPr>
            <p:grpSpPr bwMode="auto">
              <a:xfrm>
                <a:off x="624" y="1584"/>
                <a:ext cx="1248" cy="1296"/>
                <a:chOff x="2016" y="1920"/>
                <a:chExt cx="1680" cy="1680"/>
              </a:xfrm>
            </p:grpSpPr>
            <p:sp>
              <p:nvSpPr>
                <p:cNvPr id="36" name="Oval 9"/>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63529"/>
                        <a:invGamma/>
                      </a:schemeClr>
                    </a:gs>
                  </a:gsLst>
                  <a:lin ang="5400000" scaled="1"/>
                </a:gradFill>
                <a:ln w="9525">
                  <a:noFill/>
                  <a:round/>
                  <a:headEnd/>
                  <a:tailEnd/>
                </a:ln>
                <a:effectLst/>
              </p:spPr>
              <p:txBody>
                <a:bodyPr wrap="none" anchor="ctr"/>
                <a:lstStyle/>
                <a:p>
                  <a:endParaRPr lang="fa-IR"/>
                </a:p>
              </p:txBody>
            </p:sp>
            <p:sp>
              <p:nvSpPr>
                <p:cNvPr id="37" name="Freeform 10"/>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w="0">
                  <a:noFill/>
                  <a:prstDash val="solid"/>
                  <a:round/>
                  <a:headEnd/>
                  <a:tailEnd/>
                </a:ln>
              </p:spPr>
              <p:txBody>
                <a:bodyPr/>
                <a:lstStyle/>
                <a:p>
                  <a:endParaRPr lang="fa-IR"/>
                </a:p>
              </p:txBody>
            </p:sp>
          </p:grpSp>
          <p:sp>
            <p:nvSpPr>
              <p:cNvPr id="35" name="Text Box 11"/>
              <p:cNvSpPr txBox="1">
                <a:spLocks noChangeArrowheads="1"/>
              </p:cNvSpPr>
              <p:nvPr/>
            </p:nvSpPr>
            <p:spPr bwMode="gray">
              <a:xfrm>
                <a:off x="624" y="2171"/>
                <a:ext cx="1213" cy="342"/>
              </a:xfrm>
              <a:prstGeom prst="rect">
                <a:avLst/>
              </a:prstGeom>
              <a:noFill/>
              <a:ln w="9525">
                <a:noFill/>
                <a:miter lim="800000"/>
                <a:headEnd/>
                <a:tailEnd/>
              </a:ln>
              <a:effectLst/>
            </p:spPr>
            <p:txBody>
              <a:bodyPr wrap="none">
                <a:spAutoFit/>
              </a:bodyPr>
              <a:lstStyle/>
              <a:p>
                <a:pPr algn="ctr" eaLnBrk="0" hangingPunct="0"/>
                <a:r>
                  <a:rPr lang="fa-IR" sz="2000" b="1" dirty="0" smtClean="0">
                    <a:solidFill>
                      <a:srgbClr val="FFFFFF"/>
                    </a:solidFill>
                    <a:effectLst>
                      <a:outerShdw blurRad="38100" dist="38100" dir="2700000" algn="tl">
                        <a:srgbClr val="000000"/>
                      </a:outerShdw>
                    </a:effectLst>
                  </a:rPr>
                  <a:t>واسطه تراکنش</a:t>
                </a:r>
                <a:endParaRPr lang="en-US" sz="2000" b="1" dirty="0">
                  <a:solidFill>
                    <a:srgbClr val="FFFFFF"/>
                  </a:solidFill>
                  <a:effectLst>
                    <a:outerShdw blurRad="38100" dist="38100" dir="2700000" algn="tl">
                      <a:srgbClr val="000000"/>
                    </a:outerShdw>
                  </a:effectLst>
                </a:endParaRPr>
              </a:p>
            </p:txBody>
          </p:sp>
        </p:grpSp>
        <p:sp>
          <p:nvSpPr>
            <p:cNvPr id="33" name="Oval 12"/>
            <p:cNvSpPr>
              <a:spLocks noChangeArrowheads="1"/>
            </p:cNvSpPr>
            <p:nvPr/>
          </p:nvSpPr>
          <p:spPr bwMode="gray">
            <a:xfrm>
              <a:off x="576"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38" name="Group 13"/>
          <p:cNvGrpSpPr>
            <a:grpSpLocks/>
          </p:cNvGrpSpPr>
          <p:nvPr/>
        </p:nvGrpSpPr>
        <p:grpSpPr bwMode="auto">
          <a:xfrm>
            <a:off x="2743200" y="3048000"/>
            <a:ext cx="1617662" cy="2070100"/>
            <a:chOff x="1776" y="2476"/>
            <a:chExt cx="1019" cy="1304"/>
          </a:xfrm>
        </p:grpSpPr>
        <p:grpSp>
          <p:nvGrpSpPr>
            <p:cNvPr id="39" name="Group 14"/>
            <p:cNvGrpSpPr>
              <a:grpSpLocks/>
            </p:cNvGrpSpPr>
            <p:nvPr/>
          </p:nvGrpSpPr>
          <p:grpSpPr bwMode="auto">
            <a:xfrm>
              <a:off x="1776" y="2476"/>
              <a:ext cx="960" cy="958"/>
              <a:chOff x="2016" y="1920"/>
              <a:chExt cx="1680" cy="1680"/>
            </a:xfrm>
          </p:grpSpPr>
          <p:sp>
            <p:nvSpPr>
              <p:cNvPr id="42" name="Oval 15"/>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1373"/>
                      <a:invGamma/>
                    </a:schemeClr>
                  </a:gs>
                </a:gsLst>
                <a:lin ang="5400000" scaled="1"/>
              </a:gradFill>
              <a:ln w="9525">
                <a:noFill/>
                <a:round/>
                <a:headEnd/>
                <a:tailEnd/>
              </a:ln>
              <a:effectLst/>
            </p:spPr>
            <p:txBody>
              <a:bodyPr wrap="none" anchor="ctr"/>
              <a:lstStyle/>
              <a:p>
                <a:endParaRPr lang="fa-IR"/>
              </a:p>
            </p:txBody>
          </p:sp>
          <p:sp>
            <p:nvSpPr>
              <p:cNvPr id="43" name="Freeform 16"/>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w="0">
                <a:noFill/>
                <a:prstDash val="solid"/>
                <a:round/>
                <a:headEnd/>
                <a:tailEnd/>
              </a:ln>
              <a:effectLst/>
            </p:spPr>
            <p:txBody>
              <a:bodyPr/>
              <a:lstStyle/>
              <a:p>
                <a:endParaRPr lang="fa-IR"/>
              </a:p>
            </p:txBody>
          </p:sp>
        </p:grpSp>
        <p:sp>
          <p:nvSpPr>
            <p:cNvPr id="40" name="Text Box 17"/>
            <p:cNvSpPr txBox="1">
              <a:spLocks noChangeArrowheads="1"/>
            </p:cNvSpPr>
            <p:nvPr/>
          </p:nvSpPr>
          <p:spPr bwMode="gray">
            <a:xfrm>
              <a:off x="1824" y="2860"/>
              <a:ext cx="864" cy="446"/>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خدمات </a:t>
              </a:r>
            </a:p>
            <a:p>
              <a:pPr algn="ctr" eaLnBrk="0" hangingPunct="0"/>
              <a:r>
                <a:rPr lang="fa-IR" sz="2000" b="1" dirty="0" smtClean="0">
                  <a:solidFill>
                    <a:srgbClr val="FFFFFF"/>
                  </a:solidFill>
                  <a:effectLst>
                    <a:outerShdw blurRad="38100" dist="38100" dir="2700000" algn="tl">
                      <a:srgbClr val="000000"/>
                    </a:outerShdw>
                  </a:effectLst>
                </a:rPr>
                <a:t>مسیولیتی</a:t>
              </a:r>
              <a:endParaRPr lang="en-US" sz="2000" b="1" dirty="0">
                <a:solidFill>
                  <a:srgbClr val="FFFFFF"/>
                </a:solidFill>
                <a:effectLst>
                  <a:outerShdw blurRad="38100" dist="38100" dir="2700000" algn="tl">
                    <a:srgbClr val="000000"/>
                  </a:outerShdw>
                </a:effectLst>
              </a:endParaRPr>
            </a:p>
          </p:txBody>
        </p:sp>
        <p:sp>
          <p:nvSpPr>
            <p:cNvPr id="41" name="Oval 18"/>
            <p:cNvSpPr>
              <a:spLocks noChangeArrowheads="1"/>
            </p:cNvSpPr>
            <p:nvPr/>
          </p:nvSpPr>
          <p:spPr bwMode="gray">
            <a:xfrm>
              <a:off x="1800"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grpSp>
        <p:nvGrpSpPr>
          <p:cNvPr id="44" name="Group 19"/>
          <p:cNvGrpSpPr>
            <a:grpSpLocks/>
          </p:cNvGrpSpPr>
          <p:nvPr/>
        </p:nvGrpSpPr>
        <p:grpSpPr bwMode="auto">
          <a:xfrm>
            <a:off x="4800600" y="3003550"/>
            <a:ext cx="1631950" cy="2114550"/>
            <a:chOff x="3072" y="2448"/>
            <a:chExt cx="1028" cy="1332"/>
          </a:xfrm>
        </p:grpSpPr>
        <p:grpSp>
          <p:nvGrpSpPr>
            <p:cNvPr id="45" name="Group 20"/>
            <p:cNvGrpSpPr>
              <a:grpSpLocks/>
            </p:cNvGrpSpPr>
            <p:nvPr/>
          </p:nvGrpSpPr>
          <p:grpSpPr bwMode="auto">
            <a:xfrm>
              <a:off x="3072" y="2448"/>
              <a:ext cx="960" cy="958"/>
              <a:chOff x="2016" y="1920"/>
              <a:chExt cx="1680" cy="1680"/>
            </a:xfrm>
          </p:grpSpPr>
          <p:sp>
            <p:nvSpPr>
              <p:cNvPr id="48" name="Oval 21"/>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51373"/>
                      <a:invGamma/>
                    </a:schemeClr>
                  </a:gs>
                </a:gsLst>
                <a:lin ang="5400000" scaled="1"/>
              </a:gradFill>
              <a:ln w="9525">
                <a:noFill/>
                <a:round/>
                <a:headEnd/>
                <a:tailEnd/>
              </a:ln>
              <a:effectLst/>
            </p:spPr>
            <p:txBody>
              <a:bodyPr wrap="none" anchor="ctr"/>
              <a:lstStyle/>
              <a:p>
                <a:endParaRPr lang="fa-IR"/>
              </a:p>
            </p:txBody>
          </p:sp>
          <p:sp>
            <p:nvSpPr>
              <p:cNvPr id="49" name="Freeform 22"/>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100000">
                    <a:schemeClr val="accent1"/>
                  </a:gs>
                </a:gsLst>
                <a:lin ang="5400000" scaled="1"/>
              </a:gradFill>
              <a:ln w="0">
                <a:noFill/>
                <a:prstDash val="solid"/>
                <a:round/>
                <a:headEnd/>
                <a:tailEnd/>
              </a:ln>
              <a:effectLst/>
            </p:spPr>
            <p:txBody>
              <a:bodyPr/>
              <a:lstStyle/>
              <a:p>
                <a:endParaRPr lang="fa-IR"/>
              </a:p>
            </p:txBody>
          </p:sp>
        </p:grpSp>
        <p:sp>
          <p:nvSpPr>
            <p:cNvPr id="46" name="Text Box 23"/>
            <p:cNvSpPr txBox="1">
              <a:spLocks noChangeArrowheads="1"/>
            </p:cNvSpPr>
            <p:nvPr/>
          </p:nvSpPr>
          <p:spPr bwMode="gray">
            <a:xfrm>
              <a:off x="3120" y="2812"/>
              <a:ext cx="864" cy="252"/>
            </a:xfrm>
            <a:prstGeom prst="rect">
              <a:avLst/>
            </a:prstGeom>
            <a:noFill/>
            <a:ln w="9525">
              <a:noFill/>
              <a:miter lim="800000"/>
              <a:headEnd/>
              <a:tailEnd/>
            </a:ln>
            <a:effectLst/>
          </p:spPr>
          <p:txBody>
            <a:bodyPr>
              <a:spAutoFit/>
            </a:bodyPr>
            <a:lstStyle/>
            <a:p>
              <a:pPr algn="ctr" eaLnBrk="0" hangingPunct="0"/>
              <a:r>
                <a:rPr lang="fa-IR" sz="2000" b="1" dirty="0" smtClean="0">
                  <a:solidFill>
                    <a:srgbClr val="FFFFFF"/>
                  </a:solidFill>
                  <a:effectLst>
                    <a:outerShdw blurRad="38100" dist="38100" dir="2700000" algn="tl">
                      <a:srgbClr val="000000"/>
                    </a:outerShdw>
                  </a:effectLst>
                </a:rPr>
                <a:t>خدمات محتوا</a:t>
              </a:r>
              <a:endParaRPr lang="en-US" sz="2000" b="1" dirty="0">
                <a:solidFill>
                  <a:srgbClr val="FFFFFF"/>
                </a:solidFill>
                <a:effectLst>
                  <a:outerShdw blurRad="38100" dist="38100" dir="2700000" algn="tl">
                    <a:srgbClr val="000000"/>
                  </a:outerShdw>
                </a:effectLst>
              </a:endParaRPr>
            </a:p>
          </p:txBody>
        </p:sp>
        <p:sp>
          <p:nvSpPr>
            <p:cNvPr id="47" name="Oval 24"/>
            <p:cNvSpPr>
              <a:spLocks noChangeArrowheads="1"/>
            </p:cNvSpPr>
            <p:nvPr/>
          </p:nvSpPr>
          <p:spPr bwMode="gray">
            <a:xfrm>
              <a:off x="3105" y="3504"/>
              <a:ext cx="995" cy="276"/>
            </a:xfrm>
            <a:prstGeom prst="ellipse">
              <a:avLst/>
            </a:prstGeom>
            <a:gradFill rotWithShape="1">
              <a:gsLst>
                <a:gs pos="0">
                  <a:schemeClr val="bg2"/>
                </a:gs>
                <a:gs pos="100000">
                  <a:schemeClr val="bg1"/>
                </a:gs>
              </a:gsLst>
              <a:path path="shape">
                <a:fillToRect l="50000" t="50000" r="50000" b="50000"/>
              </a:path>
            </a:gradFill>
            <a:ln w="9525">
              <a:noFill/>
              <a:round/>
              <a:headEnd/>
              <a:tailEnd/>
            </a:ln>
            <a:effectLst/>
          </p:spPr>
          <p:txBody>
            <a:bodyPr wrap="none" anchor="ctr"/>
            <a:lstStyle/>
            <a:p>
              <a:pPr algn="ctr"/>
              <a:endParaRPr lang="fa-IR"/>
            </a:p>
          </p:txBody>
        </p:sp>
      </p:gr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7543800" cy="6245352"/>
          </a:xfrm>
        </p:spPr>
        <p:txBody>
          <a:bodyPr>
            <a:normAutofit/>
          </a:bodyPr>
          <a:lstStyle/>
          <a:p>
            <a:pPr>
              <a:buFont typeface="Wingdings" pitchFamily="2" charset="2"/>
              <a:buChar char="v"/>
            </a:pPr>
            <a:r>
              <a:rPr lang="fa-IR" sz="2000" b="1" dirty="0" smtClean="0"/>
              <a:t>مدل کسب وکار اینترنتی (گاهی موسوم به</a:t>
            </a:r>
            <a:r>
              <a:rPr lang="en-US" sz="2000" b="1" dirty="0" smtClean="0"/>
              <a:t>web </a:t>
            </a:r>
            <a:r>
              <a:rPr lang="fa-IR" sz="2000" b="1" dirty="0" smtClean="0"/>
              <a:t>-</a:t>
            </a:r>
            <a:r>
              <a:rPr lang="en-US" sz="2000" b="1" dirty="0" smtClean="0"/>
              <a:t>b</a:t>
            </a:r>
            <a:r>
              <a:rPr lang="fa-IR" sz="2000" b="1" dirty="0" smtClean="0"/>
              <a:t>) کسب وکاری در اینترنت است که نمایانگرسیستم مجزای تامین کنندگان ،توزیع کنندگان،تامین کنندگان خدمات تجاری،تامین کنندگان زیرساخت ومشتریانی است که از اینترنت برای ارتباطات و تراکنش های کسب وکار اصلی خود استفاده می کنند.</a:t>
            </a:r>
          </a:p>
          <a:p>
            <a:pPr>
              <a:buFont typeface="Wingdings" pitchFamily="2" charset="2"/>
              <a:buChar char="v"/>
            </a:pPr>
            <a:r>
              <a:rPr lang="fa-IR" sz="2000" b="1" dirty="0" smtClean="0"/>
              <a:t>مدل کسب وکار را می توان به عنوان ترکیبی از سه جریان در نظر گرفت:</a:t>
            </a:r>
          </a:p>
          <a:p>
            <a:pPr>
              <a:buFont typeface="Wingdings" pitchFamily="2" charset="2"/>
              <a:buChar char="ü"/>
            </a:pPr>
            <a:r>
              <a:rPr lang="fa-IR" sz="2000" b="1" dirty="0" smtClean="0"/>
              <a:t> ارزش:جریان ارزش،مربوط به پیشنهاد ارزش برای خریداران ،فروشندگان وعوامل اقتصاد کلان است.</a:t>
            </a:r>
          </a:p>
          <a:p>
            <a:pPr>
              <a:buFont typeface="Wingdings" pitchFamily="2" charset="2"/>
              <a:buChar char="ü"/>
            </a:pPr>
            <a:r>
              <a:rPr lang="fa-IR" sz="2000" b="1" dirty="0" smtClean="0"/>
              <a:t>درآمد:جریان درآمد تعیین میکند که سازمان ها چگونه کسب درآمد خواهند کرد.</a:t>
            </a:r>
          </a:p>
          <a:p>
            <a:pPr>
              <a:buFont typeface="Wingdings" pitchFamily="2" charset="2"/>
              <a:buChar char="ü"/>
            </a:pPr>
            <a:r>
              <a:rPr lang="fa-IR" sz="2000" b="1" dirty="0" smtClean="0"/>
              <a:t>پشتیبانی : جریان پشتیبانی توضیح می دهد که مسایل زنجیره ارزش چگونه بر سازمان های دخیل تأثیرگذار خواهد بود.</a:t>
            </a:r>
          </a:p>
          <a:p>
            <a:pPr>
              <a:buFont typeface="Wingdings" pitchFamily="2" charset="2"/>
              <a:buChar char="v"/>
            </a:pPr>
            <a:r>
              <a:rPr lang="fa-IR" sz="2000" b="1" dirty="0" smtClean="0"/>
              <a:t>مدل کسب وکار الکترونیکی متشکل از مؤلفه ها، ارتباطات و پویا یی است .</a:t>
            </a:r>
          </a:p>
          <a:p>
            <a:pPr>
              <a:buFont typeface="Wingdings" pitchFamily="2" charset="2"/>
              <a:buChar char="ü"/>
            </a:pPr>
            <a:r>
              <a:rPr lang="fa-IR" sz="2000" b="1" dirty="0" smtClean="0"/>
              <a:t>مؤلفه ها عواملی ازقبیل محدوده مشتری ،محدوده محصول، ارزش مشتری، قیمت گذاری ،منابع درآمد ، فعالیت های مرتبط ، پیاده سازی ، قابلیت های سازمان و دوام پذیری هستند.</a:t>
            </a:r>
          </a:p>
          <a:p>
            <a:pPr>
              <a:buFont typeface="Wingdings" pitchFamily="2" charset="2"/>
              <a:buChar char="ü"/>
            </a:pPr>
            <a:r>
              <a:rPr lang="fa-IR" sz="2000" b="1" dirty="0" smtClean="0"/>
              <a:t>ارتباط ها هنگامی وجود دارند که یک فعالیت بر فعالیت دیگر از نظر مقرون به صرفه بودن ، داد و ستد وبهینه سازی اثر میگذارد تا ترکیب درست را برای دستیابی به مزیت رقابتی پیدا کند.  </a:t>
            </a:r>
          </a:p>
          <a:p>
            <a:pPr>
              <a:buNone/>
            </a:pPr>
            <a:endParaRPr lang="fa-IR" sz="2000" b="1" dirty="0" smtClean="0"/>
          </a:p>
          <a:p>
            <a:pPr>
              <a:buNone/>
            </a:pPr>
            <a:endParaRPr lang="fa-IR" sz="2000"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22</a:t>
            </a:fld>
            <a:endParaRPr lang="en-US"/>
          </a:p>
        </p:txBody>
      </p:sp>
      <p:sp>
        <p:nvSpPr>
          <p:cNvPr id="9" name="Text Box 45"/>
          <p:cNvSpPr txBox="1">
            <a:spLocks noChangeArrowheads="1"/>
          </p:cNvSpPr>
          <p:nvPr/>
        </p:nvSpPr>
        <p:spPr bwMode="gray">
          <a:xfrm>
            <a:off x="7620000" y="3733800"/>
            <a:ext cx="354013" cy="457200"/>
          </a:xfrm>
          <a:prstGeom prst="rect">
            <a:avLst/>
          </a:prstGeom>
          <a:noFill/>
          <a:ln w="9525" algn="ctr">
            <a:noFill/>
            <a:miter lim="800000"/>
            <a:headEnd/>
            <a:tailEnd/>
          </a:ln>
          <a:effectLst/>
        </p:spPr>
        <p:txBody>
          <a:bodyPr wrap="none">
            <a:spAutoFit/>
          </a:bodyPr>
          <a:lstStyle/>
          <a:p>
            <a:pPr algn="ctr" eaLnBrk="0" hangingPunct="0"/>
            <a:r>
              <a:rPr lang="en-US" sz="2400" dirty="0">
                <a:solidFill>
                  <a:schemeClr val="bg1"/>
                </a:solidFill>
              </a:rPr>
              <a:t>1</a:t>
            </a:r>
          </a:p>
        </p:txBody>
      </p:sp>
      <p:sp>
        <p:nvSpPr>
          <p:cNvPr id="11" name="Text Box 45"/>
          <p:cNvSpPr txBox="1">
            <a:spLocks noChangeArrowheads="1"/>
          </p:cNvSpPr>
          <p:nvPr/>
        </p:nvSpPr>
        <p:spPr bwMode="gray">
          <a:xfrm>
            <a:off x="7697788" y="5356225"/>
            <a:ext cx="354013" cy="457200"/>
          </a:xfrm>
          <a:prstGeom prst="rect">
            <a:avLst/>
          </a:prstGeom>
          <a:noFill/>
          <a:ln w="9525" algn="ctr">
            <a:noFill/>
            <a:miter lim="800000"/>
            <a:headEnd/>
            <a:tailEnd/>
          </a:ln>
          <a:effectLst/>
        </p:spPr>
        <p:txBody>
          <a:bodyPr wrap="none">
            <a:spAutoFit/>
          </a:bodyPr>
          <a:lstStyle/>
          <a:p>
            <a:pPr algn="ctr" eaLnBrk="0" hangingPunct="0"/>
            <a:r>
              <a:rPr lang="en-US" sz="2400" dirty="0">
                <a:solidFill>
                  <a:schemeClr val="bg1"/>
                </a:solidFill>
              </a:rPr>
              <a:t>1</a:t>
            </a:r>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7467600" cy="6245352"/>
          </a:xfrm>
        </p:spPr>
        <p:txBody>
          <a:bodyPr/>
          <a:lstStyle/>
          <a:p>
            <a:pPr>
              <a:buFont typeface="Wingdings" pitchFamily="2" charset="2"/>
              <a:buChar char="ü"/>
            </a:pPr>
            <a:r>
              <a:rPr lang="fa-IR" dirty="0" smtClean="0"/>
              <a:t> </a:t>
            </a:r>
            <a:r>
              <a:rPr lang="fa-IR" sz="2000" dirty="0" smtClean="0"/>
              <a:t>پویایی نمایانگر نحوه واکنش سازمان به تغییر و یا شروع تغییر برای دستیابی به مزیت رقابتی جدید با حفظ مزیت رقابتی موجود به منظور داشتن مزیت رقابتی پایدار وفعالیت بهتر از رقبا در بلند مدت است.</a:t>
            </a:r>
          </a:p>
          <a:p>
            <a:pPr>
              <a:buNone/>
            </a:pPr>
            <a:endParaRPr lang="fa-IR" sz="2000" dirty="0" smtClean="0"/>
          </a:p>
          <a:p>
            <a:pPr>
              <a:buNone/>
            </a:pPr>
            <a:endParaRPr lang="fa-IR" sz="2000" dirty="0" smtClean="0"/>
          </a:p>
          <a:p>
            <a:pPr>
              <a:buNone/>
            </a:pPr>
            <a:endParaRPr lang="fa-IR" sz="2000" dirty="0" smtClean="0"/>
          </a:p>
          <a:p>
            <a:pPr>
              <a:buFont typeface="Wingdings" pitchFamily="2" charset="2"/>
              <a:buChar char="v"/>
            </a:pPr>
            <a:r>
              <a:rPr lang="fa-IR" sz="2000" dirty="0" smtClean="0"/>
              <a:t>سه حوزه اصلی که بر دوام پذیری و رشد کسب وکار الکترونیکی تأثیر گذار هستندجریان های درآمد،جریان های ارزش وجریان های پشتیبانی هستند.</a:t>
            </a:r>
          </a:p>
          <a:p>
            <a:pPr>
              <a:buNone/>
            </a:pPr>
            <a:endParaRPr lang="fa-IR" sz="2000" dirty="0" smtClean="0"/>
          </a:p>
          <a:p>
            <a:pPr>
              <a:buNone/>
            </a:pPr>
            <a:endParaRPr lang="fa-IR" sz="2000" dirty="0" smtClean="0"/>
          </a:p>
          <a:p>
            <a:pPr>
              <a:buNone/>
            </a:pPr>
            <a:endParaRPr lang="fa-IR" sz="2000" dirty="0" smtClean="0"/>
          </a:p>
          <a:p>
            <a:pPr>
              <a:buFont typeface="Wingdings" pitchFamily="2" charset="2"/>
              <a:buChar char="v"/>
            </a:pPr>
            <a:r>
              <a:rPr lang="fa-IR" sz="2000" dirty="0" smtClean="0"/>
              <a:t>مدل های کسب وکار الکترونیکی را میتوان برحسب یکپارچگی با مشتریان در برابر یکپارچگی با شرکا طبقه بندی کرد.</a:t>
            </a:r>
          </a:p>
          <a:p>
            <a:pPr>
              <a:buNone/>
            </a:pPr>
            <a:endParaRPr lang="fa-I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23</a:t>
            </a:fld>
            <a:endParaRPr lang="en-US"/>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0"/>
            <a:ext cx="7620000" cy="6245352"/>
          </a:xfrm>
        </p:spPr>
        <p:txBody>
          <a:bodyPr/>
          <a:lstStyle/>
          <a:p>
            <a:pPr>
              <a:buNone/>
            </a:pPr>
            <a:endParaRPr lang="fa-IR" dirty="0" smtClean="0"/>
          </a:p>
          <a:p>
            <a:pPr>
              <a:buNone/>
            </a:pPr>
            <a:r>
              <a:rPr lang="fa-IR" dirty="0" smtClean="0"/>
              <a:t>                                                                                           </a:t>
            </a:r>
          </a:p>
          <a:p>
            <a:pPr>
              <a:buNone/>
            </a:pPr>
            <a:r>
              <a:rPr lang="fa-IR" dirty="0" smtClean="0"/>
              <a:t>                                                                                            </a:t>
            </a:r>
          </a:p>
          <a:p>
            <a:pPr>
              <a:buNone/>
            </a:pPr>
            <a:r>
              <a:rPr lang="fa-IR" dirty="0" smtClean="0"/>
              <a:t>                                                                                           </a:t>
            </a:r>
          </a:p>
          <a:p>
            <a:endParaRPr lang="fa-IR" dirty="0" smtClean="0"/>
          </a:p>
          <a:p>
            <a:pPr>
              <a:buNone/>
            </a:pPr>
            <a:r>
              <a:rPr lang="fa-IR" dirty="0" smtClean="0"/>
              <a:t>                                                                                      </a:t>
            </a:r>
          </a:p>
          <a:p>
            <a:endParaRPr lang="fa-IR" dirty="0" smtClean="0"/>
          </a:p>
          <a:p>
            <a:endParaRPr lang="fa-IR" dirty="0" smtClean="0"/>
          </a:p>
          <a:p>
            <a:endParaRPr lang="fa-IR" dirty="0" smtClean="0"/>
          </a:p>
          <a:p>
            <a:pPr>
              <a:buNone/>
            </a:pPr>
            <a:endParaRPr lang="fa-IR" dirty="0" smtClean="0"/>
          </a:p>
          <a:p>
            <a:pPr>
              <a:buNone/>
            </a:pPr>
            <a:r>
              <a:rPr lang="fa-IR" dirty="0" smtClean="0"/>
              <a:t>                                                                                            </a:t>
            </a:r>
          </a:p>
          <a:p>
            <a:pPr>
              <a:buNone/>
            </a:pPr>
            <a:r>
              <a:rPr lang="fa-IR" dirty="0" smtClean="0"/>
              <a:t>                                                                                             </a:t>
            </a:r>
            <a:endParaRPr lang="fa-I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24</a:t>
            </a:fld>
            <a:endParaRPr lang="en-US"/>
          </a:p>
        </p:txBody>
      </p:sp>
      <p:cxnSp>
        <p:nvCxnSpPr>
          <p:cNvPr id="6" name="Straight Connector 5"/>
          <p:cNvCxnSpPr/>
          <p:nvPr/>
        </p:nvCxnSpPr>
        <p:spPr>
          <a:xfrm rot="5400000">
            <a:off x="-1219200" y="2514600"/>
            <a:ext cx="4572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066800" y="5486400"/>
            <a:ext cx="7086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305594" y="5561806"/>
            <a:ext cx="152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9" name="Title 1"/>
          <p:cNvSpPr>
            <a:spLocks noGrp="1"/>
          </p:cNvSpPr>
          <p:nvPr>
            <p:ph type="title"/>
          </p:nvPr>
        </p:nvSpPr>
        <p:spPr>
          <a:xfrm rot="5400000">
            <a:off x="-320040" y="3215640"/>
            <a:ext cx="2011680" cy="457200"/>
          </a:xfrm>
        </p:spPr>
        <p:txBody>
          <a:bodyPr>
            <a:normAutofit/>
          </a:bodyPr>
          <a:lstStyle/>
          <a:p>
            <a:pPr algn="ctr"/>
            <a:r>
              <a:rPr lang="fa-IR" sz="1800" dirty="0" smtClean="0"/>
              <a:t>یکپارچگی با مشتریان</a:t>
            </a:r>
            <a:endParaRPr lang="fa-IR" sz="1800" dirty="0"/>
          </a:p>
        </p:txBody>
      </p:sp>
      <p:sp>
        <p:nvSpPr>
          <p:cNvPr id="40" name="Title 1"/>
          <p:cNvSpPr txBox="1">
            <a:spLocks/>
          </p:cNvSpPr>
          <p:nvPr/>
        </p:nvSpPr>
        <p:spPr>
          <a:xfrm>
            <a:off x="3124200" y="5715000"/>
            <a:ext cx="2011680" cy="457200"/>
          </a:xfrm>
          <a:prstGeom prst="rect">
            <a:avLst/>
          </a:prstGeom>
        </p:spPr>
        <p:txBody>
          <a:bodyPr vert="horz" anchor="b">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1800" b="0" i="0" u="none" strike="noStrike" kern="1200" cap="small" spc="0" normalizeH="0" baseline="0" noProof="0" dirty="0" smtClean="0">
                <a:ln>
                  <a:noFill/>
                </a:ln>
                <a:solidFill>
                  <a:schemeClr val="tx2"/>
                </a:solidFill>
                <a:effectLst/>
                <a:uLnTx/>
                <a:uFillTx/>
                <a:latin typeface="+mj-lt"/>
                <a:ea typeface="+mj-ea"/>
                <a:cs typeface="+mj-cs"/>
              </a:rPr>
              <a:t>یکپارچگی شرکا</a:t>
            </a:r>
            <a:endParaRPr kumimoji="0" lang="fa-IR" sz="1800" b="0" i="0" u="none" strike="noStrike" kern="1200" cap="small" spc="0" normalizeH="0" baseline="0" noProof="0" dirty="0">
              <a:ln>
                <a:noFill/>
              </a:ln>
              <a:solidFill>
                <a:schemeClr val="tx2"/>
              </a:solidFill>
              <a:effectLst/>
              <a:uLnTx/>
              <a:uFillTx/>
              <a:latin typeface="+mj-lt"/>
              <a:ea typeface="+mj-ea"/>
              <a:cs typeface="+mj-cs"/>
            </a:endParaRPr>
          </a:p>
        </p:txBody>
      </p:sp>
      <p:sp>
        <p:nvSpPr>
          <p:cNvPr id="41" name="Title 1"/>
          <p:cNvSpPr txBox="1">
            <a:spLocks/>
          </p:cNvSpPr>
          <p:nvPr/>
        </p:nvSpPr>
        <p:spPr>
          <a:xfrm>
            <a:off x="6324600" y="5715000"/>
            <a:ext cx="914400" cy="4572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lang="fa-IR" cap="small" dirty="0" smtClean="0">
                <a:solidFill>
                  <a:schemeClr val="tx2"/>
                </a:solidFill>
                <a:latin typeface="+mj-lt"/>
                <a:ea typeface="+mj-ea"/>
                <a:cs typeface="+mj-cs"/>
              </a:rPr>
              <a:t>زیاد</a:t>
            </a:r>
            <a:endParaRPr kumimoji="0" lang="fa-IR" sz="1800" b="0" i="0" u="none" strike="noStrike" kern="1200" cap="small" spc="0" normalizeH="0" baseline="0" noProof="0" dirty="0">
              <a:ln>
                <a:noFill/>
              </a:ln>
              <a:solidFill>
                <a:schemeClr val="tx2"/>
              </a:solidFill>
              <a:effectLst/>
              <a:uLnTx/>
              <a:uFillTx/>
              <a:latin typeface="+mj-lt"/>
              <a:ea typeface="+mj-ea"/>
              <a:cs typeface="+mj-cs"/>
            </a:endParaRPr>
          </a:p>
        </p:txBody>
      </p:sp>
      <p:sp>
        <p:nvSpPr>
          <p:cNvPr id="42" name="Title 1"/>
          <p:cNvSpPr txBox="1">
            <a:spLocks/>
          </p:cNvSpPr>
          <p:nvPr/>
        </p:nvSpPr>
        <p:spPr>
          <a:xfrm>
            <a:off x="1143000" y="5791200"/>
            <a:ext cx="651510" cy="4572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1800" b="0" i="0" u="none" strike="noStrike" kern="1200" cap="small" spc="0" normalizeH="0" baseline="0" noProof="0" dirty="0" smtClean="0">
                <a:ln>
                  <a:noFill/>
                </a:ln>
                <a:solidFill>
                  <a:schemeClr val="tx2"/>
                </a:solidFill>
                <a:effectLst/>
                <a:uLnTx/>
                <a:uFillTx/>
                <a:latin typeface="+mj-lt"/>
                <a:ea typeface="+mj-ea"/>
                <a:cs typeface="+mj-cs"/>
              </a:rPr>
              <a:t>کم</a:t>
            </a:r>
            <a:endParaRPr kumimoji="0" lang="fa-IR" sz="1800" b="0" i="0" u="none" strike="noStrike" kern="1200" cap="small" spc="0" normalizeH="0" baseline="0" noProof="0" dirty="0">
              <a:ln>
                <a:noFill/>
              </a:ln>
              <a:solidFill>
                <a:schemeClr val="tx2"/>
              </a:solidFill>
              <a:effectLst/>
              <a:uLnTx/>
              <a:uFillTx/>
              <a:latin typeface="+mj-lt"/>
              <a:ea typeface="+mj-ea"/>
              <a:cs typeface="+mj-cs"/>
            </a:endParaRPr>
          </a:p>
        </p:txBody>
      </p:sp>
      <p:sp>
        <p:nvSpPr>
          <p:cNvPr id="44" name="Title 1"/>
          <p:cNvSpPr txBox="1">
            <a:spLocks/>
          </p:cNvSpPr>
          <p:nvPr/>
        </p:nvSpPr>
        <p:spPr>
          <a:xfrm>
            <a:off x="381000" y="1066800"/>
            <a:ext cx="575310" cy="4572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1800" b="0" i="0" u="none" strike="noStrike" kern="1200" cap="small" spc="0" normalizeH="0" baseline="0" noProof="0" dirty="0" smtClean="0">
                <a:ln>
                  <a:noFill/>
                </a:ln>
                <a:solidFill>
                  <a:schemeClr val="tx2"/>
                </a:solidFill>
                <a:effectLst/>
                <a:uLnTx/>
                <a:uFillTx/>
                <a:latin typeface="+mj-lt"/>
                <a:ea typeface="+mj-ea"/>
                <a:cs typeface="+mj-cs"/>
              </a:rPr>
              <a:t>زیاد</a:t>
            </a:r>
            <a:endParaRPr kumimoji="0" lang="fa-IR" sz="1800" b="0" i="0" u="none" strike="noStrike" kern="1200" cap="small" spc="0" normalizeH="0" baseline="0" noProof="0" dirty="0">
              <a:ln>
                <a:noFill/>
              </a:ln>
              <a:solidFill>
                <a:schemeClr val="tx2"/>
              </a:solidFill>
              <a:effectLst/>
              <a:uLnTx/>
              <a:uFillTx/>
              <a:latin typeface="+mj-lt"/>
              <a:ea typeface="+mj-ea"/>
              <a:cs typeface="+mj-cs"/>
            </a:endParaRPr>
          </a:p>
        </p:txBody>
      </p:sp>
      <p:sp>
        <p:nvSpPr>
          <p:cNvPr id="45" name="Title 1"/>
          <p:cNvSpPr txBox="1">
            <a:spLocks/>
          </p:cNvSpPr>
          <p:nvPr/>
        </p:nvSpPr>
        <p:spPr>
          <a:xfrm>
            <a:off x="228600" y="5029200"/>
            <a:ext cx="651510" cy="4572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1800" b="0" i="0" u="none" strike="noStrike" kern="1200" cap="small" spc="0" normalizeH="0" baseline="0" noProof="0" dirty="0" smtClean="0">
                <a:ln>
                  <a:noFill/>
                </a:ln>
                <a:solidFill>
                  <a:schemeClr val="tx2"/>
                </a:solidFill>
                <a:effectLst/>
                <a:uLnTx/>
                <a:uFillTx/>
                <a:latin typeface="+mj-lt"/>
                <a:ea typeface="+mj-ea"/>
                <a:cs typeface="+mj-cs"/>
              </a:rPr>
              <a:t>کم</a:t>
            </a:r>
            <a:endParaRPr kumimoji="0" lang="fa-IR" sz="1800" b="0" i="0" u="none" strike="noStrike" kern="1200" cap="small" spc="0" normalizeH="0" baseline="0" noProof="0" dirty="0">
              <a:ln>
                <a:noFill/>
              </a:ln>
              <a:solidFill>
                <a:schemeClr val="tx2"/>
              </a:solidFill>
              <a:effectLst/>
              <a:uLnTx/>
              <a:uFillTx/>
              <a:latin typeface="+mj-lt"/>
              <a:ea typeface="+mj-ea"/>
              <a:cs typeface="+mj-cs"/>
            </a:endParaRPr>
          </a:p>
        </p:txBody>
      </p:sp>
      <p:sp>
        <p:nvSpPr>
          <p:cNvPr id="47" name="AutoShape 4"/>
          <p:cNvSpPr>
            <a:spLocks noChangeArrowheads="1"/>
          </p:cNvSpPr>
          <p:nvPr/>
        </p:nvSpPr>
        <p:spPr bwMode="blackWhite">
          <a:xfrm>
            <a:off x="1143000" y="457200"/>
            <a:ext cx="2514600" cy="381000"/>
          </a:xfrm>
          <a:prstGeom prst="roundRect">
            <a:avLst>
              <a:gd name="adj" fmla="val 9106"/>
            </a:avLst>
          </a:prstGeom>
          <a:solidFill>
            <a:schemeClr val="bg1">
              <a:lumMod val="95000"/>
            </a:schemeClr>
          </a:solidFill>
          <a:ln w="25400">
            <a:solidFill>
              <a:schemeClr val="tx1"/>
            </a:solidFill>
            <a:round/>
            <a:headEnd/>
            <a:tailEnd/>
          </a:ln>
          <a:effectLst/>
        </p:spPr>
        <p:txBody>
          <a:bodyPr wrap="none" anchor="ctr"/>
          <a:lstStyle/>
          <a:p>
            <a:pPr algn="ctr" eaLnBrk="0" hangingPunct="0"/>
            <a:r>
              <a:rPr lang="fa-IR" dirty="0" smtClean="0"/>
              <a:t>مستقیم به مشتری</a:t>
            </a:r>
            <a:endParaRPr lang="en-US" dirty="0"/>
          </a:p>
        </p:txBody>
      </p:sp>
      <p:sp>
        <p:nvSpPr>
          <p:cNvPr id="48" name="AutoShape 5"/>
          <p:cNvSpPr>
            <a:spLocks noChangeArrowheads="1"/>
          </p:cNvSpPr>
          <p:nvPr/>
        </p:nvSpPr>
        <p:spPr bwMode="blackWhite">
          <a:xfrm>
            <a:off x="4343400" y="2209800"/>
            <a:ext cx="2819400" cy="381000"/>
          </a:xfrm>
          <a:prstGeom prst="roundRect">
            <a:avLst>
              <a:gd name="adj" fmla="val 9106"/>
            </a:avLst>
          </a:prstGeom>
          <a:solidFill>
            <a:schemeClr val="tx2">
              <a:lumMod val="20000"/>
              <a:lumOff val="80000"/>
            </a:schemeClr>
          </a:solidFill>
          <a:ln w="25400">
            <a:solidFill>
              <a:schemeClr val="tx1"/>
            </a:solidFill>
            <a:round/>
            <a:headEnd/>
            <a:tailEnd/>
          </a:ln>
          <a:effectLst/>
        </p:spPr>
        <p:txBody>
          <a:bodyPr wrap="none" anchor="ctr"/>
          <a:lstStyle/>
          <a:p>
            <a:pPr algn="ctr" eaLnBrk="0" hangingPunct="0"/>
            <a:r>
              <a:rPr lang="fa-IR" dirty="0" smtClean="0"/>
              <a:t>کل سازمان</a:t>
            </a:r>
            <a:endParaRPr lang="en-US" dirty="0"/>
          </a:p>
        </p:txBody>
      </p:sp>
      <p:sp>
        <p:nvSpPr>
          <p:cNvPr id="49" name="AutoShape 6"/>
          <p:cNvSpPr>
            <a:spLocks noChangeArrowheads="1"/>
          </p:cNvSpPr>
          <p:nvPr/>
        </p:nvSpPr>
        <p:spPr bwMode="blackWhite">
          <a:xfrm>
            <a:off x="3962400" y="3581400"/>
            <a:ext cx="2209800" cy="381000"/>
          </a:xfrm>
          <a:prstGeom prst="roundRect">
            <a:avLst>
              <a:gd name="adj" fmla="val 9106"/>
            </a:avLst>
          </a:prstGeom>
          <a:solidFill>
            <a:schemeClr val="tx2">
              <a:lumMod val="20000"/>
              <a:lumOff val="80000"/>
            </a:schemeClr>
          </a:solidFill>
          <a:ln w="25400">
            <a:solidFill>
              <a:schemeClr val="tx1"/>
            </a:solidFill>
            <a:round/>
            <a:headEnd/>
            <a:tailEnd/>
          </a:ln>
          <a:effectLst/>
        </p:spPr>
        <p:txBody>
          <a:bodyPr wrap="none" anchor="ctr"/>
          <a:lstStyle/>
          <a:p>
            <a:pPr algn="ctr" eaLnBrk="0" hangingPunct="0"/>
            <a:r>
              <a:rPr lang="fa-IR" dirty="0" smtClean="0"/>
              <a:t>یکپارچه سازی شبکه ارزش</a:t>
            </a:r>
            <a:endParaRPr lang="en-US" dirty="0"/>
          </a:p>
        </p:txBody>
      </p:sp>
      <p:sp>
        <p:nvSpPr>
          <p:cNvPr id="50" name="AutoShape 4"/>
          <p:cNvSpPr>
            <a:spLocks noChangeArrowheads="1"/>
          </p:cNvSpPr>
          <p:nvPr/>
        </p:nvSpPr>
        <p:spPr bwMode="blackWhite">
          <a:xfrm>
            <a:off x="5029200" y="685800"/>
            <a:ext cx="2286000" cy="381000"/>
          </a:xfrm>
          <a:prstGeom prst="roundRect">
            <a:avLst>
              <a:gd name="adj" fmla="val 9106"/>
            </a:avLst>
          </a:prstGeom>
          <a:solidFill>
            <a:schemeClr val="bg1">
              <a:lumMod val="95000"/>
            </a:schemeClr>
          </a:solidFill>
          <a:ln w="25400">
            <a:solidFill>
              <a:schemeClr val="tx1"/>
            </a:solidFill>
            <a:round/>
            <a:headEnd/>
            <a:tailEnd/>
          </a:ln>
          <a:effectLst/>
        </p:spPr>
        <p:txBody>
          <a:bodyPr wrap="none" anchor="ctr"/>
          <a:lstStyle/>
          <a:p>
            <a:pPr algn="ctr" eaLnBrk="0" hangingPunct="0"/>
            <a:r>
              <a:rPr lang="fa-IR" dirty="0" smtClean="0"/>
              <a:t>واسطه</a:t>
            </a:r>
            <a:endParaRPr lang="en-US" dirty="0"/>
          </a:p>
        </p:txBody>
      </p:sp>
      <p:sp>
        <p:nvSpPr>
          <p:cNvPr id="51" name="AutoShape 5"/>
          <p:cNvSpPr>
            <a:spLocks noChangeArrowheads="1"/>
          </p:cNvSpPr>
          <p:nvPr/>
        </p:nvSpPr>
        <p:spPr bwMode="blackWhite">
          <a:xfrm>
            <a:off x="1295400" y="1447800"/>
            <a:ext cx="2743200" cy="381000"/>
          </a:xfrm>
          <a:prstGeom prst="roundRect">
            <a:avLst>
              <a:gd name="adj" fmla="val 9106"/>
            </a:avLst>
          </a:prstGeom>
          <a:solidFill>
            <a:schemeClr val="tx2">
              <a:lumMod val="20000"/>
              <a:lumOff val="80000"/>
            </a:schemeClr>
          </a:solidFill>
          <a:ln w="25400">
            <a:solidFill>
              <a:schemeClr val="tx1"/>
            </a:solidFill>
            <a:round/>
            <a:headEnd/>
            <a:tailEnd/>
          </a:ln>
          <a:effectLst/>
        </p:spPr>
        <p:txBody>
          <a:bodyPr wrap="none" anchor="ctr"/>
          <a:lstStyle/>
          <a:p>
            <a:pPr algn="ctr" eaLnBrk="0" hangingPunct="0"/>
            <a:r>
              <a:rPr lang="fa-IR" dirty="0" smtClean="0"/>
              <a:t>جامعه مجازی</a:t>
            </a:r>
            <a:endParaRPr lang="en-US" dirty="0"/>
          </a:p>
        </p:txBody>
      </p:sp>
      <p:sp>
        <p:nvSpPr>
          <p:cNvPr id="52" name="AutoShape 6"/>
          <p:cNvSpPr>
            <a:spLocks noChangeArrowheads="1"/>
          </p:cNvSpPr>
          <p:nvPr/>
        </p:nvSpPr>
        <p:spPr bwMode="blackWhite">
          <a:xfrm>
            <a:off x="2286000" y="2819400"/>
            <a:ext cx="2362200" cy="457200"/>
          </a:xfrm>
          <a:prstGeom prst="roundRect">
            <a:avLst>
              <a:gd name="adj" fmla="val 9106"/>
            </a:avLst>
          </a:prstGeom>
          <a:solidFill>
            <a:schemeClr val="tx2">
              <a:lumMod val="20000"/>
              <a:lumOff val="80000"/>
            </a:schemeClr>
          </a:solidFill>
          <a:ln w="25400">
            <a:solidFill>
              <a:schemeClr val="tx1"/>
            </a:solidFill>
            <a:round/>
            <a:headEnd/>
            <a:tailEnd/>
          </a:ln>
          <a:effectLst/>
        </p:spPr>
        <p:txBody>
          <a:bodyPr wrap="none" anchor="ctr"/>
          <a:lstStyle/>
          <a:p>
            <a:pPr algn="ctr" eaLnBrk="0" hangingPunct="0"/>
            <a:r>
              <a:rPr lang="fa-IR" dirty="0" smtClean="0"/>
              <a:t>تامین کننده خدمت کامل</a:t>
            </a:r>
            <a:endParaRPr lang="en-US" dirty="0"/>
          </a:p>
        </p:txBody>
      </p:sp>
      <p:sp>
        <p:nvSpPr>
          <p:cNvPr id="54" name="AutoShape 5"/>
          <p:cNvSpPr>
            <a:spLocks noChangeArrowheads="1"/>
          </p:cNvSpPr>
          <p:nvPr/>
        </p:nvSpPr>
        <p:spPr bwMode="blackWhite">
          <a:xfrm>
            <a:off x="1524000" y="4267200"/>
            <a:ext cx="2438400" cy="457200"/>
          </a:xfrm>
          <a:prstGeom prst="roundRect">
            <a:avLst>
              <a:gd name="adj" fmla="val 9106"/>
            </a:avLst>
          </a:prstGeom>
          <a:solidFill>
            <a:schemeClr val="tx2">
              <a:lumMod val="20000"/>
              <a:lumOff val="80000"/>
            </a:schemeClr>
          </a:solidFill>
          <a:ln w="25400">
            <a:solidFill>
              <a:schemeClr val="tx1"/>
            </a:solidFill>
            <a:round/>
            <a:headEnd/>
            <a:tailEnd/>
          </a:ln>
          <a:effectLst/>
        </p:spPr>
        <p:txBody>
          <a:bodyPr wrap="none" anchor="ctr"/>
          <a:lstStyle/>
          <a:p>
            <a:pPr algn="ctr" eaLnBrk="0" hangingPunct="0"/>
            <a:r>
              <a:rPr lang="fa-IR" dirty="0" smtClean="0"/>
              <a:t>تامین کننده محتوا</a:t>
            </a:r>
            <a:endParaRPr lang="en-US" dirty="0"/>
          </a:p>
        </p:txBody>
      </p:sp>
      <p:sp>
        <p:nvSpPr>
          <p:cNvPr id="55" name="AutoShape 6"/>
          <p:cNvSpPr>
            <a:spLocks noChangeArrowheads="1"/>
          </p:cNvSpPr>
          <p:nvPr/>
        </p:nvSpPr>
        <p:spPr bwMode="blackWhite">
          <a:xfrm>
            <a:off x="4572000" y="4953000"/>
            <a:ext cx="2590800" cy="381000"/>
          </a:xfrm>
          <a:prstGeom prst="roundRect">
            <a:avLst>
              <a:gd name="adj" fmla="val 9106"/>
            </a:avLst>
          </a:prstGeom>
          <a:solidFill>
            <a:schemeClr val="tx2">
              <a:lumMod val="20000"/>
              <a:lumOff val="80000"/>
            </a:schemeClr>
          </a:solidFill>
          <a:ln w="25400">
            <a:solidFill>
              <a:schemeClr val="tx1"/>
            </a:solidFill>
            <a:round/>
            <a:headEnd/>
            <a:tailEnd/>
          </a:ln>
          <a:effectLst/>
        </p:spPr>
        <p:txBody>
          <a:bodyPr wrap="none" anchor="ctr"/>
          <a:lstStyle/>
          <a:p>
            <a:pPr algn="ctr" eaLnBrk="0" hangingPunct="0"/>
            <a:r>
              <a:rPr lang="fa-IR" dirty="0" smtClean="0"/>
              <a:t>زیرساخت مشترک</a:t>
            </a:r>
            <a:endParaRPr lang="en-US" dirty="0"/>
          </a:p>
        </p:txBody>
      </p:sp>
      <p:sp>
        <p:nvSpPr>
          <p:cNvPr id="56" name="Title 1"/>
          <p:cNvSpPr txBox="1">
            <a:spLocks/>
          </p:cNvSpPr>
          <p:nvPr/>
        </p:nvSpPr>
        <p:spPr>
          <a:xfrm>
            <a:off x="3810000" y="6248400"/>
            <a:ext cx="868680" cy="457200"/>
          </a:xfrm>
          <a:prstGeom prst="rect">
            <a:avLst/>
          </a:prstGeom>
        </p:spPr>
        <p:style>
          <a:lnRef idx="3">
            <a:schemeClr val="lt1"/>
          </a:lnRef>
          <a:fillRef idx="1">
            <a:schemeClr val="accent1"/>
          </a:fillRef>
          <a:effectRef idx="1">
            <a:schemeClr val="accent1"/>
          </a:effectRef>
          <a:fontRef idx="minor">
            <a:schemeClr val="lt1"/>
          </a:fontRef>
        </p:style>
        <p:txBody>
          <a:bodyPr vert="horz" anchor="b">
            <a:normAutofit fontScale="97500"/>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fa-IR" sz="1800"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rPr>
              <a:t>شکل7-1</a:t>
            </a:r>
            <a:endParaRPr kumimoji="0" lang="fa-IR" sz="1800" b="0" i="0" u="none" strike="noStrike" kern="1200" cap="small" spc="0" normalizeH="0" baseline="0" noProof="0" dirty="0">
              <a:ln>
                <a:noFill/>
              </a:ln>
              <a:effectLst/>
              <a:uLnTx/>
              <a:uFillTx/>
              <a:latin typeface="+mj-lt"/>
              <a:ea typeface="+mj-ea"/>
              <a:cs typeface="+mj-cs"/>
            </a:endParaRPr>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7772400" cy="6245352"/>
          </a:xfrm>
        </p:spPr>
        <p:txBody>
          <a:bodyPr>
            <a:normAutofit/>
          </a:bodyPr>
          <a:lstStyle/>
          <a:p>
            <a:pPr>
              <a:buFont typeface="Wingdings" pitchFamily="2" charset="2"/>
              <a:buChar char="v"/>
            </a:pPr>
            <a:r>
              <a:rPr lang="fa-IR" sz="2000" dirty="0" smtClean="0"/>
              <a:t>برای تعیین مدل کسب وکار الکترونیکی مناسب ، می توان از معیارهای زیر استفاده کرد:</a:t>
            </a:r>
            <a:endParaRPr lang="fa-IR" sz="2000"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25</a:t>
            </a:fld>
            <a:endParaRPr lang="en-US"/>
          </a:p>
        </p:txBody>
      </p:sp>
      <p:sp>
        <p:nvSpPr>
          <p:cNvPr id="5" name="AutoShape 44"/>
          <p:cNvSpPr>
            <a:spLocks noChangeArrowheads="1"/>
          </p:cNvSpPr>
          <p:nvPr/>
        </p:nvSpPr>
        <p:spPr bwMode="gray">
          <a:xfrm rot="17973186">
            <a:off x="4523581" y="2012156"/>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endParaRPr lang="fa-IR"/>
          </a:p>
        </p:txBody>
      </p:sp>
      <p:sp>
        <p:nvSpPr>
          <p:cNvPr id="6" name="AutoShape 45"/>
          <p:cNvSpPr>
            <a:spLocks noChangeArrowheads="1"/>
          </p:cNvSpPr>
          <p:nvPr/>
        </p:nvSpPr>
        <p:spPr bwMode="gray">
          <a:xfrm rot="3465783">
            <a:off x="4523582" y="4175918"/>
            <a:ext cx="792162" cy="288925"/>
          </a:xfrm>
          <a:prstGeom prst="rightArrow">
            <a:avLst>
              <a:gd name="adj1" fmla="val 35167"/>
              <a:gd name="adj2" fmla="val 111028"/>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endParaRPr lang="fa-IR"/>
          </a:p>
        </p:txBody>
      </p:sp>
      <p:sp>
        <p:nvSpPr>
          <p:cNvPr id="7" name="AutoShape 46"/>
          <p:cNvSpPr>
            <a:spLocks noChangeArrowheads="1"/>
          </p:cNvSpPr>
          <p:nvPr/>
        </p:nvSpPr>
        <p:spPr bwMode="gray">
          <a:xfrm rot="14369022">
            <a:off x="3304381" y="2088356"/>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endParaRPr lang="fa-IR"/>
          </a:p>
        </p:txBody>
      </p:sp>
      <p:sp>
        <p:nvSpPr>
          <p:cNvPr id="8" name="AutoShape 47"/>
          <p:cNvSpPr>
            <a:spLocks noChangeArrowheads="1"/>
          </p:cNvSpPr>
          <p:nvPr/>
        </p:nvSpPr>
        <p:spPr bwMode="gray">
          <a:xfrm rot="7535209">
            <a:off x="3266281" y="4142581"/>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endParaRPr lang="fa-IR"/>
          </a:p>
        </p:txBody>
      </p:sp>
      <p:sp>
        <p:nvSpPr>
          <p:cNvPr id="9" name="AutoShape 48"/>
          <p:cNvSpPr>
            <a:spLocks noChangeArrowheads="1"/>
          </p:cNvSpPr>
          <p:nvPr/>
        </p:nvSpPr>
        <p:spPr bwMode="gray">
          <a:xfrm>
            <a:off x="5102225" y="3140075"/>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endParaRPr lang="fa-IR"/>
          </a:p>
        </p:txBody>
      </p:sp>
      <p:sp>
        <p:nvSpPr>
          <p:cNvPr id="10" name="AutoShape 49"/>
          <p:cNvSpPr>
            <a:spLocks noChangeArrowheads="1"/>
          </p:cNvSpPr>
          <p:nvPr/>
        </p:nvSpPr>
        <p:spPr bwMode="gray">
          <a:xfrm rot="10800000">
            <a:off x="2692400" y="3133725"/>
            <a:ext cx="863600" cy="288925"/>
          </a:xfrm>
          <a:prstGeom prst="rightArrow">
            <a:avLst>
              <a:gd name="adj1" fmla="val 35167"/>
              <a:gd name="adj2" fmla="val 121041"/>
            </a:avLst>
          </a:prstGeom>
          <a:gradFill rotWithShape="1">
            <a:gsLst>
              <a:gs pos="0">
                <a:schemeClr val="tx2">
                  <a:gamma/>
                  <a:shade val="89020"/>
                  <a:invGamma/>
                  <a:alpha val="0"/>
                </a:schemeClr>
              </a:gs>
              <a:gs pos="100000">
                <a:schemeClr val="tx2"/>
              </a:gs>
            </a:gsLst>
            <a:lin ang="0" scaled="1"/>
          </a:gradFill>
          <a:ln w="0" algn="ctr">
            <a:noFill/>
            <a:miter lim="800000"/>
            <a:headEnd/>
            <a:tailEnd/>
          </a:ln>
          <a:effectLst/>
        </p:spPr>
        <p:txBody>
          <a:bodyPr wrap="none" anchor="ctr"/>
          <a:lstStyle/>
          <a:p>
            <a:endParaRPr lang="fa-IR"/>
          </a:p>
        </p:txBody>
      </p:sp>
      <p:sp>
        <p:nvSpPr>
          <p:cNvPr id="11" name="Oval 50"/>
          <p:cNvSpPr>
            <a:spLocks noChangeArrowheads="1"/>
          </p:cNvSpPr>
          <p:nvPr/>
        </p:nvSpPr>
        <p:spPr bwMode="invGray">
          <a:xfrm>
            <a:off x="2438400" y="1371600"/>
            <a:ext cx="3743325" cy="3744912"/>
          </a:xfrm>
          <a:prstGeom prst="ellipse">
            <a:avLst/>
          </a:prstGeom>
          <a:noFill/>
          <a:ln w="38100" algn="ctr">
            <a:solidFill>
              <a:schemeClr val="tx1"/>
            </a:solidFill>
            <a:round/>
            <a:headEnd/>
            <a:tailEnd/>
          </a:ln>
          <a:effectLst/>
        </p:spPr>
        <p:txBody>
          <a:bodyPr anchor="ctr">
            <a:spAutoFit/>
          </a:bodyPr>
          <a:lstStyle/>
          <a:p>
            <a:endParaRPr lang="fa-IR"/>
          </a:p>
        </p:txBody>
      </p:sp>
      <p:grpSp>
        <p:nvGrpSpPr>
          <p:cNvPr id="12" name="Group 51"/>
          <p:cNvGrpSpPr>
            <a:grpSpLocks/>
          </p:cNvGrpSpPr>
          <p:nvPr/>
        </p:nvGrpSpPr>
        <p:grpSpPr bwMode="auto">
          <a:xfrm>
            <a:off x="3175000" y="1430337"/>
            <a:ext cx="360363" cy="360363"/>
            <a:chOff x="1973" y="1706"/>
            <a:chExt cx="227" cy="227"/>
          </a:xfrm>
        </p:grpSpPr>
        <p:sp>
          <p:nvSpPr>
            <p:cNvPr id="13" name="Oval 52"/>
            <p:cNvSpPr>
              <a:spLocks noChangeArrowheads="1"/>
            </p:cNvSpPr>
            <p:nvPr/>
          </p:nvSpPr>
          <p:spPr bwMode="gray">
            <a:xfrm>
              <a:off x="1973" y="1706"/>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endParaRPr lang="fa-IR"/>
            </a:p>
          </p:txBody>
        </p:sp>
        <p:sp>
          <p:nvSpPr>
            <p:cNvPr id="14" name="Oval 53"/>
            <p:cNvSpPr>
              <a:spLocks noChangeArrowheads="1"/>
            </p:cNvSpPr>
            <p:nvPr/>
          </p:nvSpPr>
          <p:spPr bwMode="gray">
            <a:xfrm>
              <a:off x="1983" y="1725"/>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15" name="Group 54"/>
          <p:cNvGrpSpPr>
            <a:grpSpLocks/>
          </p:cNvGrpSpPr>
          <p:nvPr/>
        </p:nvGrpSpPr>
        <p:grpSpPr bwMode="auto">
          <a:xfrm>
            <a:off x="2230438" y="3086100"/>
            <a:ext cx="360362" cy="360362"/>
            <a:chOff x="1565" y="2659"/>
            <a:chExt cx="227" cy="227"/>
          </a:xfrm>
        </p:grpSpPr>
        <p:sp>
          <p:nvSpPr>
            <p:cNvPr id="16" name="Oval 55"/>
            <p:cNvSpPr>
              <a:spLocks noChangeArrowheads="1"/>
            </p:cNvSpPr>
            <p:nvPr/>
          </p:nvSpPr>
          <p:spPr bwMode="gray">
            <a:xfrm>
              <a:off x="1565" y="2659"/>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endParaRPr lang="fa-IR"/>
            </a:p>
          </p:txBody>
        </p:sp>
        <p:sp>
          <p:nvSpPr>
            <p:cNvPr id="17" name="Oval 56"/>
            <p:cNvSpPr>
              <a:spLocks noChangeArrowheads="1"/>
            </p:cNvSpPr>
            <p:nvPr/>
          </p:nvSpPr>
          <p:spPr bwMode="gray">
            <a:xfrm>
              <a:off x="1575" y="2678"/>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18" name="Group 57"/>
          <p:cNvGrpSpPr>
            <a:grpSpLocks/>
          </p:cNvGrpSpPr>
          <p:nvPr/>
        </p:nvGrpSpPr>
        <p:grpSpPr bwMode="auto">
          <a:xfrm>
            <a:off x="3094038" y="4629150"/>
            <a:ext cx="360362" cy="360362"/>
            <a:chOff x="2109" y="3612"/>
            <a:chExt cx="227" cy="227"/>
          </a:xfrm>
        </p:grpSpPr>
        <p:sp>
          <p:nvSpPr>
            <p:cNvPr id="19" name="Oval 58"/>
            <p:cNvSpPr>
              <a:spLocks noChangeArrowheads="1"/>
            </p:cNvSpPr>
            <p:nvPr/>
          </p:nvSpPr>
          <p:spPr bwMode="gray">
            <a:xfrm>
              <a:off x="2109" y="3612"/>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endParaRPr lang="fa-IR"/>
            </a:p>
          </p:txBody>
        </p:sp>
        <p:sp>
          <p:nvSpPr>
            <p:cNvPr id="20" name="Oval 59"/>
            <p:cNvSpPr>
              <a:spLocks noChangeArrowheads="1"/>
            </p:cNvSpPr>
            <p:nvPr/>
          </p:nvSpPr>
          <p:spPr bwMode="gray">
            <a:xfrm>
              <a:off x="2119" y="3631"/>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21" name="Group 60"/>
          <p:cNvGrpSpPr>
            <a:grpSpLocks/>
          </p:cNvGrpSpPr>
          <p:nvPr/>
        </p:nvGrpSpPr>
        <p:grpSpPr bwMode="auto">
          <a:xfrm>
            <a:off x="5024438" y="1409700"/>
            <a:ext cx="360362" cy="360362"/>
            <a:chOff x="3470" y="1706"/>
            <a:chExt cx="227" cy="227"/>
          </a:xfrm>
        </p:grpSpPr>
        <p:sp>
          <p:nvSpPr>
            <p:cNvPr id="22" name="Oval 61"/>
            <p:cNvSpPr>
              <a:spLocks noChangeArrowheads="1"/>
            </p:cNvSpPr>
            <p:nvPr/>
          </p:nvSpPr>
          <p:spPr bwMode="gray">
            <a:xfrm>
              <a:off x="3470" y="1706"/>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endParaRPr lang="fa-IR"/>
            </a:p>
          </p:txBody>
        </p:sp>
        <p:sp>
          <p:nvSpPr>
            <p:cNvPr id="23" name="Oval 62"/>
            <p:cNvSpPr>
              <a:spLocks noChangeArrowheads="1"/>
            </p:cNvSpPr>
            <p:nvPr/>
          </p:nvSpPr>
          <p:spPr bwMode="gray">
            <a:xfrm>
              <a:off x="3480" y="1725"/>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24" name="Group 63"/>
          <p:cNvGrpSpPr>
            <a:grpSpLocks/>
          </p:cNvGrpSpPr>
          <p:nvPr/>
        </p:nvGrpSpPr>
        <p:grpSpPr bwMode="auto">
          <a:xfrm>
            <a:off x="5973763" y="3086100"/>
            <a:ext cx="360362" cy="360362"/>
            <a:chOff x="3923" y="2659"/>
            <a:chExt cx="227" cy="227"/>
          </a:xfrm>
        </p:grpSpPr>
        <p:sp>
          <p:nvSpPr>
            <p:cNvPr id="25" name="Oval 64"/>
            <p:cNvSpPr>
              <a:spLocks noChangeArrowheads="1"/>
            </p:cNvSpPr>
            <p:nvPr/>
          </p:nvSpPr>
          <p:spPr bwMode="gray">
            <a:xfrm>
              <a:off x="3923" y="2659"/>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endParaRPr lang="fa-IR"/>
            </a:p>
          </p:txBody>
        </p:sp>
        <p:sp>
          <p:nvSpPr>
            <p:cNvPr id="26" name="Oval 65"/>
            <p:cNvSpPr>
              <a:spLocks noChangeArrowheads="1"/>
            </p:cNvSpPr>
            <p:nvPr/>
          </p:nvSpPr>
          <p:spPr bwMode="gray">
            <a:xfrm>
              <a:off x="3933" y="2678"/>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endParaRPr lang="fa-IR"/>
            </a:p>
          </p:txBody>
        </p:sp>
      </p:grpSp>
      <p:grpSp>
        <p:nvGrpSpPr>
          <p:cNvPr id="27" name="Group 66"/>
          <p:cNvGrpSpPr>
            <a:grpSpLocks/>
          </p:cNvGrpSpPr>
          <p:nvPr/>
        </p:nvGrpSpPr>
        <p:grpSpPr bwMode="auto">
          <a:xfrm>
            <a:off x="5080000" y="4686300"/>
            <a:ext cx="360363" cy="360362"/>
            <a:chOff x="3515" y="3521"/>
            <a:chExt cx="227" cy="227"/>
          </a:xfrm>
        </p:grpSpPr>
        <p:sp>
          <p:nvSpPr>
            <p:cNvPr id="28" name="Oval 67"/>
            <p:cNvSpPr>
              <a:spLocks noChangeArrowheads="1"/>
            </p:cNvSpPr>
            <p:nvPr/>
          </p:nvSpPr>
          <p:spPr bwMode="gray">
            <a:xfrm>
              <a:off x="3515" y="3521"/>
              <a:ext cx="227" cy="227"/>
            </a:xfrm>
            <a:prstGeom prst="ellipse">
              <a:avLst/>
            </a:prstGeom>
            <a:gradFill rotWithShape="1">
              <a:gsLst>
                <a:gs pos="0">
                  <a:schemeClr val="accent1">
                    <a:gamma/>
                    <a:tint val="33725"/>
                    <a:invGamma/>
                  </a:schemeClr>
                </a:gs>
                <a:gs pos="100000">
                  <a:schemeClr val="accent1"/>
                </a:gs>
              </a:gsLst>
              <a:path path="shape">
                <a:fillToRect l="50000" t="50000" r="50000" b="50000"/>
              </a:path>
            </a:gradFill>
            <a:ln w="9525" algn="ctr">
              <a:noFill/>
              <a:round/>
              <a:headEnd/>
              <a:tailEnd/>
            </a:ln>
            <a:effectLst/>
          </p:spPr>
          <p:txBody>
            <a:bodyPr wrap="none" anchor="ctr"/>
            <a:lstStyle/>
            <a:p>
              <a:endParaRPr lang="fa-IR"/>
            </a:p>
          </p:txBody>
        </p:sp>
        <p:sp>
          <p:nvSpPr>
            <p:cNvPr id="29" name="Oval 68"/>
            <p:cNvSpPr>
              <a:spLocks noChangeArrowheads="1"/>
            </p:cNvSpPr>
            <p:nvPr/>
          </p:nvSpPr>
          <p:spPr bwMode="gray">
            <a:xfrm>
              <a:off x="3525" y="3540"/>
              <a:ext cx="141" cy="142"/>
            </a:xfrm>
            <a:prstGeom prst="ellipse">
              <a:avLst/>
            </a:prstGeom>
            <a:gradFill rotWithShape="1">
              <a:gsLst>
                <a:gs pos="0">
                  <a:schemeClr val="accent1">
                    <a:gamma/>
                    <a:tint val="33725"/>
                    <a:invGamma/>
                  </a:schemeClr>
                </a:gs>
                <a:gs pos="100000">
                  <a:schemeClr val="accent1">
                    <a:alpha val="0"/>
                  </a:schemeClr>
                </a:gs>
              </a:gsLst>
              <a:path path="shape">
                <a:fillToRect l="50000" t="50000" r="50000" b="50000"/>
              </a:path>
            </a:gradFill>
            <a:ln w="9525" algn="ctr">
              <a:noFill/>
              <a:round/>
              <a:headEnd/>
              <a:tailEnd/>
            </a:ln>
            <a:effectLst/>
          </p:spPr>
          <p:txBody>
            <a:bodyPr wrap="none" anchor="ctr"/>
            <a:lstStyle/>
            <a:p>
              <a:endParaRPr lang="fa-IR"/>
            </a:p>
          </p:txBody>
        </p:sp>
      </p:grpSp>
      <p:sp>
        <p:nvSpPr>
          <p:cNvPr id="30" name="Oval 69"/>
          <p:cNvSpPr>
            <a:spLocks noChangeArrowheads="1"/>
          </p:cNvSpPr>
          <p:nvPr/>
        </p:nvSpPr>
        <p:spPr bwMode="gray">
          <a:xfrm>
            <a:off x="3370263" y="2324100"/>
            <a:ext cx="1944687" cy="1944687"/>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fa-IR"/>
          </a:p>
        </p:txBody>
      </p:sp>
      <p:sp>
        <p:nvSpPr>
          <p:cNvPr id="31" name="Oval 70"/>
          <p:cNvSpPr>
            <a:spLocks noChangeArrowheads="1"/>
          </p:cNvSpPr>
          <p:nvPr/>
        </p:nvSpPr>
        <p:spPr bwMode="gray">
          <a:xfrm>
            <a:off x="3375025" y="2330450"/>
            <a:ext cx="1944688" cy="1944687"/>
          </a:xfrm>
          <a:prstGeom prst="ellipse">
            <a:avLst/>
          </a:prstGeom>
          <a:gradFill rotWithShape="1">
            <a:gsLst>
              <a:gs pos="0">
                <a:schemeClr val="hlink">
                  <a:alpha val="32001"/>
                </a:schemeClr>
              </a:gs>
              <a:gs pos="100000">
                <a:schemeClr val="hlink">
                  <a:gamma/>
                  <a:shade val="46275"/>
                  <a:invGamma/>
                </a:schemeClr>
              </a:gs>
            </a:gsLst>
            <a:lin ang="2700000" scaled="1"/>
          </a:gradFill>
          <a:ln w="38100" algn="ctr">
            <a:noFill/>
            <a:round/>
            <a:headEnd/>
            <a:tailEnd/>
          </a:ln>
          <a:effectLst/>
        </p:spPr>
        <p:txBody>
          <a:bodyPr wrap="none" anchor="ctr">
            <a:spAutoFit/>
          </a:bodyPr>
          <a:lstStyle/>
          <a:p>
            <a:endParaRPr lang="fa-IR"/>
          </a:p>
        </p:txBody>
      </p:sp>
      <p:sp>
        <p:nvSpPr>
          <p:cNvPr id="32" name="Oval 71"/>
          <p:cNvSpPr>
            <a:spLocks noChangeArrowheads="1"/>
          </p:cNvSpPr>
          <p:nvPr/>
        </p:nvSpPr>
        <p:spPr bwMode="gray">
          <a:xfrm>
            <a:off x="3497263" y="2451100"/>
            <a:ext cx="1690687" cy="1690687"/>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fa-IR"/>
          </a:p>
        </p:txBody>
      </p:sp>
      <p:sp>
        <p:nvSpPr>
          <p:cNvPr id="33" name="Oval 72"/>
          <p:cNvSpPr>
            <a:spLocks noChangeArrowheads="1"/>
          </p:cNvSpPr>
          <p:nvPr/>
        </p:nvSpPr>
        <p:spPr bwMode="gray">
          <a:xfrm>
            <a:off x="3479800" y="2424112"/>
            <a:ext cx="1690688" cy="1690688"/>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anchor="ctr">
            <a:spAutoFit/>
          </a:bodyPr>
          <a:lstStyle/>
          <a:p>
            <a:endParaRPr lang="fa-IR"/>
          </a:p>
        </p:txBody>
      </p:sp>
      <p:grpSp>
        <p:nvGrpSpPr>
          <p:cNvPr id="34" name="Group 85"/>
          <p:cNvGrpSpPr>
            <a:grpSpLocks/>
          </p:cNvGrpSpPr>
          <p:nvPr/>
        </p:nvGrpSpPr>
        <p:grpSpPr bwMode="auto">
          <a:xfrm>
            <a:off x="3581400" y="2535237"/>
            <a:ext cx="1522413" cy="1522413"/>
            <a:chOff x="2416" y="1878"/>
            <a:chExt cx="959" cy="959"/>
          </a:xfrm>
        </p:grpSpPr>
        <p:sp>
          <p:nvSpPr>
            <p:cNvPr id="35" name="Oval 73"/>
            <p:cNvSpPr>
              <a:spLocks noChangeArrowheads="1"/>
            </p:cNvSpPr>
            <p:nvPr/>
          </p:nvSpPr>
          <p:spPr bwMode="gray">
            <a:xfrm>
              <a:off x="2416" y="1878"/>
              <a:ext cx="959" cy="959"/>
            </a:xfrm>
            <a:prstGeom prst="ellipse">
              <a:avLst/>
            </a:prstGeom>
            <a:solidFill>
              <a:srgbClr val="333333"/>
            </a:solidFill>
            <a:ln w="38100" algn="ctr">
              <a:noFill/>
              <a:round/>
              <a:headEnd/>
              <a:tailEnd/>
            </a:ln>
            <a:effectLst/>
          </p:spPr>
          <p:txBody>
            <a:bodyPr anchor="ctr">
              <a:spAutoFit/>
            </a:bodyPr>
            <a:lstStyle/>
            <a:p>
              <a:endParaRPr lang="fa-IR"/>
            </a:p>
          </p:txBody>
        </p:sp>
        <p:sp>
          <p:nvSpPr>
            <p:cNvPr id="36" name="Oval 74"/>
            <p:cNvSpPr>
              <a:spLocks noChangeArrowheads="1"/>
            </p:cNvSpPr>
            <p:nvPr/>
          </p:nvSpPr>
          <p:spPr bwMode="gray">
            <a:xfrm>
              <a:off x="2430" y="1890"/>
              <a:ext cx="927" cy="928"/>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fa-IR"/>
            </a:p>
          </p:txBody>
        </p:sp>
        <p:sp>
          <p:nvSpPr>
            <p:cNvPr id="37" name="Oval 75"/>
            <p:cNvSpPr>
              <a:spLocks noChangeArrowheads="1"/>
            </p:cNvSpPr>
            <p:nvPr/>
          </p:nvSpPr>
          <p:spPr bwMode="gray">
            <a:xfrm>
              <a:off x="2441" y="1896"/>
              <a:ext cx="906" cy="904"/>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fa-IR"/>
            </a:p>
          </p:txBody>
        </p:sp>
        <p:sp>
          <p:nvSpPr>
            <p:cNvPr id="38" name="Oval 76"/>
            <p:cNvSpPr>
              <a:spLocks noChangeArrowheads="1"/>
            </p:cNvSpPr>
            <p:nvPr/>
          </p:nvSpPr>
          <p:spPr bwMode="gray">
            <a:xfrm>
              <a:off x="2451" y="1905"/>
              <a:ext cx="861" cy="845"/>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fa-IR"/>
            </a:p>
          </p:txBody>
        </p:sp>
        <p:sp>
          <p:nvSpPr>
            <p:cNvPr id="39" name="Oval 77"/>
            <p:cNvSpPr>
              <a:spLocks noChangeArrowheads="1"/>
            </p:cNvSpPr>
            <p:nvPr/>
          </p:nvSpPr>
          <p:spPr bwMode="gray">
            <a:xfrm>
              <a:off x="2502" y="1928"/>
              <a:ext cx="765" cy="687"/>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fa-IR"/>
            </a:p>
          </p:txBody>
        </p:sp>
      </p:grpSp>
      <p:sp>
        <p:nvSpPr>
          <p:cNvPr id="41" name="Text Box 79"/>
          <p:cNvSpPr txBox="1">
            <a:spLocks noChangeArrowheads="1"/>
          </p:cNvSpPr>
          <p:nvPr/>
        </p:nvSpPr>
        <p:spPr bwMode="auto">
          <a:xfrm>
            <a:off x="5461000" y="1357312"/>
            <a:ext cx="872355" cy="338554"/>
          </a:xfrm>
          <a:prstGeom prst="rect">
            <a:avLst/>
          </a:prstGeom>
          <a:noFill/>
          <a:ln w="9525" algn="ctr">
            <a:noFill/>
            <a:miter lim="800000"/>
            <a:headEnd/>
            <a:tailEnd/>
          </a:ln>
          <a:effectLst/>
        </p:spPr>
        <p:txBody>
          <a:bodyPr wrap="none">
            <a:spAutoFit/>
          </a:bodyPr>
          <a:lstStyle/>
          <a:p>
            <a:pPr eaLnBrk="0" hangingPunct="0"/>
            <a:r>
              <a:rPr lang="fa-IR" sz="1600" b="1" dirty="0" smtClean="0"/>
              <a:t>یکپارچگی</a:t>
            </a:r>
            <a:endParaRPr lang="en-US" sz="1600" b="1" dirty="0"/>
          </a:p>
        </p:txBody>
      </p:sp>
      <p:sp>
        <p:nvSpPr>
          <p:cNvPr id="42" name="Text Box 80"/>
          <p:cNvSpPr txBox="1">
            <a:spLocks noChangeArrowheads="1"/>
          </p:cNvSpPr>
          <p:nvPr/>
        </p:nvSpPr>
        <p:spPr bwMode="auto">
          <a:xfrm>
            <a:off x="1802839" y="1357312"/>
            <a:ext cx="1340432" cy="338554"/>
          </a:xfrm>
          <a:prstGeom prst="rect">
            <a:avLst/>
          </a:prstGeom>
          <a:noFill/>
          <a:ln w="9525" algn="ctr">
            <a:noFill/>
            <a:miter lim="800000"/>
            <a:headEnd/>
            <a:tailEnd/>
          </a:ln>
          <a:effectLst/>
        </p:spPr>
        <p:txBody>
          <a:bodyPr wrap="none">
            <a:spAutoFit/>
          </a:bodyPr>
          <a:lstStyle/>
          <a:p>
            <a:pPr algn="r" eaLnBrk="0" hangingPunct="0"/>
            <a:r>
              <a:rPr lang="fa-IR" sz="1600" b="1" dirty="0" smtClean="0"/>
              <a:t>طرف های درگیر</a:t>
            </a:r>
            <a:endParaRPr lang="en-US" sz="1600" b="1" dirty="0"/>
          </a:p>
        </p:txBody>
      </p:sp>
      <p:sp>
        <p:nvSpPr>
          <p:cNvPr id="43" name="Text Box 81"/>
          <p:cNvSpPr txBox="1">
            <a:spLocks noChangeArrowheads="1"/>
          </p:cNvSpPr>
          <p:nvPr/>
        </p:nvSpPr>
        <p:spPr bwMode="auto">
          <a:xfrm>
            <a:off x="6375400" y="3109912"/>
            <a:ext cx="585417" cy="338554"/>
          </a:xfrm>
          <a:prstGeom prst="rect">
            <a:avLst/>
          </a:prstGeom>
          <a:noFill/>
          <a:ln w="9525" algn="ctr">
            <a:noFill/>
            <a:miter lim="800000"/>
            <a:headEnd/>
            <a:tailEnd/>
          </a:ln>
          <a:effectLst/>
        </p:spPr>
        <p:txBody>
          <a:bodyPr wrap="none">
            <a:spAutoFit/>
          </a:bodyPr>
          <a:lstStyle/>
          <a:p>
            <a:pPr eaLnBrk="0" hangingPunct="0"/>
            <a:r>
              <a:rPr lang="fa-IR" sz="1600" b="1" dirty="0" smtClean="0"/>
              <a:t>روابط</a:t>
            </a:r>
            <a:endParaRPr lang="en-US" sz="1600" b="1" dirty="0"/>
          </a:p>
        </p:txBody>
      </p:sp>
      <p:sp>
        <p:nvSpPr>
          <p:cNvPr id="44" name="Text Box 82"/>
          <p:cNvSpPr txBox="1">
            <a:spLocks noChangeArrowheads="1"/>
          </p:cNvSpPr>
          <p:nvPr/>
        </p:nvSpPr>
        <p:spPr bwMode="auto">
          <a:xfrm>
            <a:off x="5461000" y="4710112"/>
            <a:ext cx="711200" cy="338554"/>
          </a:xfrm>
          <a:prstGeom prst="rect">
            <a:avLst/>
          </a:prstGeom>
          <a:noFill/>
          <a:ln w="9525" algn="ctr">
            <a:noFill/>
            <a:miter lim="800000"/>
            <a:headEnd/>
            <a:tailEnd/>
          </a:ln>
          <a:effectLst/>
        </p:spPr>
        <p:txBody>
          <a:bodyPr wrap="square">
            <a:spAutoFit/>
          </a:bodyPr>
          <a:lstStyle/>
          <a:p>
            <a:pPr eaLnBrk="0" hangingPunct="0"/>
            <a:r>
              <a:rPr lang="fa-IR" sz="1600" b="1" dirty="0" smtClean="0"/>
              <a:t>دانش</a:t>
            </a:r>
            <a:endParaRPr lang="en-US" sz="1600" b="1" dirty="0"/>
          </a:p>
        </p:txBody>
      </p:sp>
      <p:sp>
        <p:nvSpPr>
          <p:cNvPr id="45" name="Text Box 83"/>
          <p:cNvSpPr txBox="1">
            <a:spLocks noChangeArrowheads="1"/>
          </p:cNvSpPr>
          <p:nvPr/>
        </p:nvSpPr>
        <p:spPr bwMode="auto">
          <a:xfrm>
            <a:off x="1287573" y="3109912"/>
            <a:ext cx="941283" cy="338554"/>
          </a:xfrm>
          <a:prstGeom prst="rect">
            <a:avLst/>
          </a:prstGeom>
          <a:noFill/>
          <a:ln w="9525" algn="ctr">
            <a:noFill/>
            <a:miter lim="800000"/>
            <a:headEnd/>
            <a:tailEnd/>
          </a:ln>
          <a:effectLst/>
        </p:spPr>
        <p:txBody>
          <a:bodyPr wrap="none">
            <a:spAutoFit/>
          </a:bodyPr>
          <a:lstStyle/>
          <a:p>
            <a:pPr algn="r" eaLnBrk="0" hangingPunct="0"/>
            <a:r>
              <a:rPr lang="fa-IR" sz="1600" b="1" dirty="0" smtClean="0"/>
              <a:t>منابع درآمد</a:t>
            </a:r>
            <a:endParaRPr lang="en-US" sz="1600" b="1" dirty="0"/>
          </a:p>
        </p:txBody>
      </p:sp>
      <p:sp>
        <p:nvSpPr>
          <p:cNvPr id="46" name="Text Box 84"/>
          <p:cNvSpPr txBox="1">
            <a:spLocks noChangeArrowheads="1"/>
          </p:cNvSpPr>
          <p:nvPr/>
        </p:nvSpPr>
        <p:spPr bwMode="auto">
          <a:xfrm>
            <a:off x="1798771" y="4648200"/>
            <a:ext cx="1268296" cy="338554"/>
          </a:xfrm>
          <a:prstGeom prst="rect">
            <a:avLst/>
          </a:prstGeom>
          <a:noFill/>
          <a:ln w="9525" algn="ctr">
            <a:noFill/>
            <a:miter lim="800000"/>
            <a:headEnd/>
            <a:tailEnd/>
          </a:ln>
          <a:effectLst/>
        </p:spPr>
        <p:txBody>
          <a:bodyPr wrap="none">
            <a:spAutoFit/>
          </a:bodyPr>
          <a:lstStyle/>
          <a:p>
            <a:pPr algn="r" eaLnBrk="0" hangingPunct="0"/>
            <a:r>
              <a:rPr lang="fa-IR" sz="1600" b="1" dirty="0" smtClean="0"/>
              <a:t>پیکربندی ارزش</a:t>
            </a:r>
            <a:endParaRPr lang="en-US" sz="1600" b="1" dirty="0"/>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7467600" cy="6169152"/>
          </a:xfrm>
        </p:spPr>
        <p:txBody>
          <a:bodyPr/>
          <a:lstStyle/>
          <a:p>
            <a:pPr>
              <a:buNone/>
            </a:pPr>
            <a:endParaRPr lang="fa-IR" dirty="0" smtClean="0"/>
          </a:p>
          <a:p>
            <a:pPr>
              <a:buFont typeface="Wingdings" pitchFamily="2" charset="2"/>
              <a:buChar char="v"/>
            </a:pPr>
            <a:r>
              <a:rPr lang="fa-IR" dirty="0" smtClean="0"/>
              <a:t>هستی شناسی (</a:t>
            </a:r>
            <a:r>
              <a:rPr lang="en-US" dirty="0" smtClean="0"/>
              <a:t>ontology</a:t>
            </a:r>
            <a:r>
              <a:rPr lang="fa-IR" dirty="0" smtClean="0"/>
              <a:t>) مدل کسب وکار الکترونیکی یعنی تعریف محض از مسایل کسب وکار الکترونیکی و وابستگی های آنها در مدل کسب وکار شرکت که بر چهار جنبه سازمان ،یعنی، نوآوری محصول،مدیریت زیرساخت ، ارتباط با مشتری وامورمالی استواراست.</a:t>
            </a:r>
          </a:p>
          <a:p>
            <a:pPr>
              <a:buFont typeface="Wingdings" pitchFamily="2" charset="2"/>
              <a:buChar char="v"/>
            </a:pPr>
            <a:endParaRPr lang="fa-IR" dirty="0" smtClean="0"/>
          </a:p>
          <a:p>
            <a:pPr>
              <a:buFont typeface="Wingdings" pitchFamily="2" charset="2"/>
              <a:buChar char="v"/>
            </a:pPr>
            <a:r>
              <a:rPr lang="fa-IR" dirty="0" smtClean="0"/>
              <a:t>فرآیند تحقیق کامل درمورد هر یک از مدل های کسب وکار الکترونیکی بسیارمشکل است.چنین تحقیقی یک ویژگی از چیزی است که فاز هوش بندی تصمیم گیری نامیده می شود.  </a:t>
            </a:r>
            <a:endParaRPr lang="fa-I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26</a:t>
            </a:fld>
            <a:endParaRPr lang="en-US"/>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B6F15528-21DE-4FAA-801E-634DDDAF4B2B}" type="slidenum">
              <a:rPr lang="en-US" smtClean="0"/>
              <a:pPr/>
              <a:t>27</a:t>
            </a:fld>
            <a:endParaRPr lang="en-US"/>
          </a:p>
        </p:txBody>
      </p:sp>
      <p:grpSp>
        <p:nvGrpSpPr>
          <p:cNvPr id="56" name="Group 3"/>
          <p:cNvGrpSpPr>
            <a:grpSpLocks/>
          </p:cNvGrpSpPr>
          <p:nvPr/>
        </p:nvGrpSpPr>
        <p:grpSpPr bwMode="auto">
          <a:xfrm>
            <a:off x="1219200" y="1600200"/>
            <a:ext cx="5929312" cy="3946525"/>
            <a:chOff x="1017" y="1152"/>
            <a:chExt cx="3735" cy="2486"/>
          </a:xfrm>
        </p:grpSpPr>
        <p:grpSp>
          <p:nvGrpSpPr>
            <p:cNvPr id="57" name="Group 4"/>
            <p:cNvGrpSpPr>
              <a:grpSpLocks/>
            </p:cNvGrpSpPr>
            <p:nvPr/>
          </p:nvGrpSpPr>
          <p:grpSpPr bwMode="auto">
            <a:xfrm>
              <a:off x="2132" y="1152"/>
              <a:ext cx="1487" cy="1247"/>
              <a:chOff x="2057" y="862"/>
              <a:chExt cx="1549" cy="1351"/>
            </a:xfrm>
          </p:grpSpPr>
          <p:sp>
            <p:nvSpPr>
              <p:cNvPr id="74" name="AutoShape 5"/>
              <p:cNvSpPr>
                <a:spLocks noChangeArrowheads="1"/>
              </p:cNvSpPr>
              <p:nvPr/>
            </p:nvSpPr>
            <p:spPr bwMode="gray">
              <a:xfrm>
                <a:off x="2070" y="885"/>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fa-IR"/>
              </a:p>
            </p:txBody>
          </p:sp>
          <p:sp>
            <p:nvSpPr>
              <p:cNvPr id="75" name="AutoShape 6"/>
              <p:cNvSpPr>
                <a:spLocks noChangeArrowheads="1"/>
              </p:cNvSpPr>
              <p:nvPr/>
            </p:nvSpPr>
            <p:spPr bwMode="gray">
              <a:xfrm>
                <a:off x="2057" y="862"/>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fa-IR"/>
              </a:p>
            </p:txBody>
          </p:sp>
          <p:sp>
            <p:nvSpPr>
              <p:cNvPr id="76" name="AutoShape 7"/>
              <p:cNvSpPr>
                <a:spLocks noChangeArrowheads="1"/>
              </p:cNvSpPr>
              <p:nvPr/>
            </p:nvSpPr>
            <p:spPr bwMode="gray">
              <a:xfrm>
                <a:off x="2147" y="942"/>
                <a:ext cx="1350" cy="1168"/>
              </a:xfrm>
              <a:prstGeom prst="hexagon">
                <a:avLst>
                  <a:gd name="adj" fmla="val 28896"/>
                  <a:gd name="vf" fmla="val 115470"/>
                </a:avLst>
              </a:prstGeom>
              <a:solidFill>
                <a:schemeClr val="accent2">
                  <a:lumMod val="40000"/>
                  <a:lumOff val="60000"/>
                </a:schemeClr>
              </a:solidFill>
              <a:ln w="9525">
                <a:solidFill>
                  <a:schemeClr val="tx1"/>
                </a:solidFill>
                <a:miter lim="800000"/>
                <a:headEnd/>
                <a:tailEnd/>
              </a:ln>
              <a:effectLst/>
            </p:spPr>
            <p:txBody>
              <a:bodyPr wrap="none" anchor="ctr"/>
              <a:lstStyle/>
              <a:p>
                <a:endParaRPr lang="fa-IR"/>
              </a:p>
            </p:txBody>
          </p:sp>
        </p:grpSp>
        <p:grpSp>
          <p:nvGrpSpPr>
            <p:cNvPr id="58" name="Group 8"/>
            <p:cNvGrpSpPr>
              <a:grpSpLocks/>
            </p:cNvGrpSpPr>
            <p:nvPr/>
          </p:nvGrpSpPr>
          <p:grpSpPr bwMode="auto">
            <a:xfrm>
              <a:off x="1017" y="1773"/>
              <a:ext cx="1488" cy="1247"/>
              <a:chOff x="1110" y="2656"/>
              <a:chExt cx="1549" cy="1351"/>
            </a:xfrm>
          </p:grpSpPr>
          <p:sp>
            <p:nvSpPr>
              <p:cNvPr id="71" name="AutoShape 9"/>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fa-IR"/>
              </a:p>
            </p:txBody>
          </p:sp>
          <p:sp>
            <p:nvSpPr>
              <p:cNvPr id="72" name="AutoShape 10"/>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fa-IR"/>
              </a:p>
            </p:txBody>
          </p:sp>
          <p:sp>
            <p:nvSpPr>
              <p:cNvPr id="73" name="AutoShape 11"/>
              <p:cNvSpPr>
                <a:spLocks noChangeArrowheads="1"/>
              </p:cNvSpPr>
              <p:nvPr/>
            </p:nvSpPr>
            <p:spPr bwMode="gray">
              <a:xfrm>
                <a:off x="1200" y="2736"/>
                <a:ext cx="1350" cy="1168"/>
              </a:xfrm>
              <a:prstGeom prst="hexagon">
                <a:avLst>
                  <a:gd name="adj" fmla="val 28896"/>
                  <a:gd name="vf" fmla="val 115470"/>
                </a:avLst>
              </a:prstGeom>
              <a:solidFill>
                <a:srgbClr val="FFCC00"/>
              </a:solidFill>
              <a:ln w="9525">
                <a:solidFill>
                  <a:schemeClr val="tx1"/>
                </a:solidFill>
                <a:miter lim="800000"/>
                <a:headEnd/>
                <a:tailEnd/>
              </a:ln>
              <a:effectLst/>
            </p:spPr>
            <p:txBody>
              <a:bodyPr wrap="none" anchor="ctr"/>
              <a:lstStyle/>
              <a:p>
                <a:endParaRPr lang="fa-IR"/>
              </a:p>
            </p:txBody>
          </p:sp>
        </p:grpSp>
        <p:sp>
          <p:nvSpPr>
            <p:cNvPr id="59" name="Text Box 12"/>
            <p:cNvSpPr txBox="1">
              <a:spLocks noChangeArrowheads="1"/>
            </p:cNvSpPr>
            <p:nvPr/>
          </p:nvSpPr>
          <p:spPr bwMode="gray">
            <a:xfrm>
              <a:off x="2313" y="1440"/>
              <a:ext cx="1110" cy="523"/>
            </a:xfrm>
            <a:prstGeom prst="rect">
              <a:avLst/>
            </a:prstGeom>
            <a:noFill/>
            <a:ln w="9525" algn="ctr">
              <a:noFill/>
              <a:miter lim="800000"/>
              <a:headEnd/>
              <a:tailEnd/>
            </a:ln>
            <a:effectLst/>
          </p:spPr>
          <p:txBody>
            <a:bodyPr wrap="square">
              <a:spAutoFit/>
            </a:bodyPr>
            <a:lstStyle/>
            <a:p>
              <a:pPr algn="ctr"/>
              <a:r>
                <a:rPr lang="fa-IR" sz="2400" b="1" dirty="0" smtClean="0">
                  <a:solidFill>
                    <a:srgbClr val="FFFFFF"/>
                  </a:solidFill>
                  <a:latin typeface="Arial" pitchFamily="34" charset="0"/>
                </a:rPr>
                <a:t>یکپارچگی زنجیره تامین</a:t>
              </a:r>
              <a:endParaRPr lang="en-US" sz="1400" dirty="0">
                <a:solidFill>
                  <a:srgbClr val="FFFFFF"/>
                </a:solidFill>
                <a:latin typeface="Arial" pitchFamily="34" charset="0"/>
              </a:endParaRPr>
            </a:p>
          </p:txBody>
        </p:sp>
        <p:sp>
          <p:nvSpPr>
            <p:cNvPr id="60" name="Text Box 13"/>
            <p:cNvSpPr txBox="1">
              <a:spLocks noChangeArrowheads="1"/>
            </p:cNvSpPr>
            <p:nvPr/>
          </p:nvSpPr>
          <p:spPr bwMode="gray">
            <a:xfrm>
              <a:off x="1257" y="2112"/>
              <a:ext cx="1008" cy="523"/>
            </a:xfrm>
            <a:prstGeom prst="rect">
              <a:avLst/>
            </a:prstGeom>
            <a:noFill/>
            <a:ln w="9525" algn="ctr">
              <a:noFill/>
              <a:miter lim="800000"/>
              <a:headEnd/>
              <a:tailEnd/>
            </a:ln>
            <a:effectLst/>
          </p:spPr>
          <p:txBody>
            <a:bodyPr wrap="square">
              <a:spAutoFit/>
            </a:bodyPr>
            <a:lstStyle/>
            <a:p>
              <a:pPr algn="ctr"/>
              <a:r>
                <a:rPr lang="fa-IR" sz="2400" b="1" dirty="0" smtClean="0">
                  <a:solidFill>
                    <a:srgbClr val="FFFFFF"/>
                  </a:solidFill>
                  <a:latin typeface="Arial" pitchFamily="34" charset="0"/>
                </a:rPr>
                <a:t>یکپارچگی کارکردی</a:t>
              </a:r>
              <a:endParaRPr lang="en-US" sz="1400" dirty="0">
                <a:solidFill>
                  <a:srgbClr val="FFFFFF"/>
                </a:solidFill>
                <a:latin typeface="Arial" pitchFamily="34" charset="0"/>
              </a:endParaRPr>
            </a:p>
          </p:txBody>
        </p:sp>
        <p:grpSp>
          <p:nvGrpSpPr>
            <p:cNvPr id="61" name="Group 14"/>
            <p:cNvGrpSpPr>
              <a:grpSpLocks/>
            </p:cNvGrpSpPr>
            <p:nvPr/>
          </p:nvGrpSpPr>
          <p:grpSpPr bwMode="auto">
            <a:xfrm>
              <a:off x="3264" y="1776"/>
              <a:ext cx="1488" cy="1247"/>
              <a:chOff x="3174" y="2656"/>
              <a:chExt cx="1549" cy="1351"/>
            </a:xfrm>
          </p:grpSpPr>
          <p:sp>
            <p:nvSpPr>
              <p:cNvPr id="68" name="AutoShape 15"/>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fa-IR"/>
              </a:p>
            </p:txBody>
          </p:sp>
          <p:sp>
            <p:nvSpPr>
              <p:cNvPr id="69" name="AutoShape 16"/>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fa-IR"/>
              </a:p>
            </p:txBody>
          </p:sp>
          <p:sp>
            <p:nvSpPr>
              <p:cNvPr id="70" name="AutoShape 17"/>
              <p:cNvSpPr>
                <a:spLocks noChangeArrowheads="1"/>
              </p:cNvSpPr>
              <p:nvPr/>
            </p:nvSpPr>
            <p:spPr bwMode="gray">
              <a:xfrm>
                <a:off x="3264" y="2736"/>
                <a:ext cx="1350" cy="1168"/>
              </a:xfrm>
              <a:prstGeom prst="hexagon">
                <a:avLst>
                  <a:gd name="adj" fmla="val 28896"/>
                  <a:gd name="vf" fmla="val 115470"/>
                </a:avLst>
              </a:prstGeom>
              <a:solidFill>
                <a:schemeClr val="accent4">
                  <a:lumMod val="40000"/>
                  <a:lumOff val="60000"/>
                </a:schemeClr>
              </a:solidFill>
              <a:ln w="9525">
                <a:solidFill>
                  <a:schemeClr val="tx1"/>
                </a:solidFill>
                <a:miter lim="800000"/>
                <a:headEnd/>
                <a:tailEnd/>
              </a:ln>
              <a:effectLst/>
            </p:spPr>
            <p:txBody>
              <a:bodyPr wrap="none" anchor="ctr"/>
              <a:lstStyle/>
              <a:p>
                <a:endParaRPr lang="fa-IR"/>
              </a:p>
            </p:txBody>
          </p:sp>
        </p:grpSp>
        <p:sp>
          <p:nvSpPr>
            <p:cNvPr id="62" name="Text Box 18"/>
            <p:cNvSpPr txBox="1">
              <a:spLocks noChangeArrowheads="1"/>
            </p:cNvSpPr>
            <p:nvPr/>
          </p:nvSpPr>
          <p:spPr bwMode="gray">
            <a:xfrm>
              <a:off x="3657" y="2208"/>
              <a:ext cx="699" cy="291"/>
            </a:xfrm>
            <a:prstGeom prst="rect">
              <a:avLst/>
            </a:prstGeom>
            <a:noFill/>
            <a:ln w="9525" algn="ctr">
              <a:noFill/>
              <a:miter lim="800000"/>
              <a:headEnd/>
              <a:tailEnd/>
            </a:ln>
            <a:effectLst/>
          </p:spPr>
          <p:txBody>
            <a:bodyPr wrap="none">
              <a:spAutoFit/>
            </a:bodyPr>
            <a:lstStyle/>
            <a:p>
              <a:pPr algn="ctr"/>
              <a:r>
                <a:rPr lang="fa-IR" sz="2400" b="1" dirty="0" smtClean="0">
                  <a:solidFill>
                    <a:srgbClr val="FFFFFF"/>
                  </a:solidFill>
                  <a:latin typeface="Arial" pitchFamily="34" charset="0"/>
                </a:rPr>
                <a:t>منبع یابی</a:t>
              </a:r>
              <a:endParaRPr lang="en-US" sz="1400" dirty="0">
                <a:solidFill>
                  <a:srgbClr val="FFFFFF"/>
                </a:solidFill>
                <a:latin typeface="Arial" pitchFamily="34" charset="0"/>
              </a:endParaRPr>
            </a:p>
          </p:txBody>
        </p:sp>
        <p:grpSp>
          <p:nvGrpSpPr>
            <p:cNvPr id="63" name="Group 19"/>
            <p:cNvGrpSpPr>
              <a:grpSpLocks/>
            </p:cNvGrpSpPr>
            <p:nvPr/>
          </p:nvGrpSpPr>
          <p:grpSpPr bwMode="auto">
            <a:xfrm>
              <a:off x="2142" y="2391"/>
              <a:ext cx="1488" cy="1247"/>
              <a:chOff x="3174" y="2656"/>
              <a:chExt cx="1549" cy="1351"/>
            </a:xfrm>
          </p:grpSpPr>
          <p:sp>
            <p:nvSpPr>
              <p:cNvPr id="65" name="AutoShape 20"/>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fa-IR"/>
              </a:p>
            </p:txBody>
          </p:sp>
          <p:sp>
            <p:nvSpPr>
              <p:cNvPr id="66" name="AutoShape 21"/>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fa-IR"/>
              </a:p>
            </p:txBody>
          </p:sp>
          <p:sp>
            <p:nvSpPr>
              <p:cNvPr id="67" name="AutoShape 22"/>
              <p:cNvSpPr>
                <a:spLocks noChangeArrowheads="1"/>
              </p:cNvSpPr>
              <p:nvPr/>
            </p:nvSpPr>
            <p:spPr bwMode="gray">
              <a:xfrm>
                <a:off x="3264" y="2736"/>
                <a:ext cx="1350" cy="1168"/>
              </a:xfrm>
              <a:prstGeom prst="hexagon">
                <a:avLst>
                  <a:gd name="adj" fmla="val 28896"/>
                  <a:gd name="vf" fmla="val 115470"/>
                </a:avLst>
              </a:prstGeom>
              <a:solidFill>
                <a:schemeClr val="accent1">
                  <a:lumMod val="75000"/>
                </a:schemeClr>
              </a:solidFill>
              <a:ln w="9525">
                <a:solidFill>
                  <a:schemeClr val="tx1"/>
                </a:solidFill>
                <a:miter lim="800000"/>
                <a:headEnd/>
                <a:tailEnd/>
              </a:ln>
              <a:effectLst/>
            </p:spPr>
            <p:txBody>
              <a:bodyPr wrap="none" anchor="ctr"/>
              <a:lstStyle/>
              <a:p>
                <a:endParaRPr lang="fa-IR"/>
              </a:p>
            </p:txBody>
          </p:sp>
        </p:grpSp>
        <p:sp>
          <p:nvSpPr>
            <p:cNvPr id="64" name="Text Box 23"/>
            <p:cNvSpPr txBox="1">
              <a:spLocks noChangeArrowheads="1"/>
            </p:cNvSpPr>
            <p:nvPr/>
          </p:nvSpPr>
          <p:spPr bwMode="gray">
            <a:xfrm>
              <a:off x="2553" y="2736"/>
              <a:ext cx="600" cy="291"/>
            </a:xfrm>
            <a:prstGeom prst="rect">
              <a:avLst/>
            </a:prstGeom>
            <a:noFill/>
            <a:ln w="9525" algn="ctr">
              <a:noFill/>
              <a:miter lim="800000"/>
              <a:headEnd/>
              <a:tailEnd/>
            </a:ln>
            <a:effectLst/>
          </p:spPr>
          <p:txBody>
            <a:bodyPr wrap="none">
              <a:spAutoFit/>
            </a:bodyPr>
            <a:lstStyle/>
            <a:p>
              <a:pPr algn="ctr"/>
              <a:r>
                <a:rPr lang="fa-IR" sz="2400" b="1" dirty="0" smtClean="0">
                  <a:solidFill>
                    <a:srgbClr val="FFFFFF"/>
                  </a:solidFill>
                  <a:latin typeface="Arial" pitchFamily="34" charset="0"/>
                </a:rPr>
                <a:t>نوآوری</a:t>
              </a:r>
              <a:endParaRPr lang="en-US" sz="1400" dirty="0">
                <a:solidFill>
                  <a:srgbClr val="FFFFFF"/>
                </a:solidFill>
                <a:latin typeface="Arial" pitchFamily="34" charset="0"/>
              </a:endParaRPr>
            </a:p>
          </p:txBody>
        </p:sp>
      </p:grpSp>
      <p:sp>
        <p:nvSpPr>
          <p:cNvPr id="77" name="AutoShape 10"/>
          <p:cNvSpPr>
            <a:spLocks noChangeArrowheads="1"/>
          </p:cNvSpPr>
          <p:nvPr/>
        </p:nvSpPr>
        <p:spPr bwMode="gray">
          <a:xfrm>
            <a:off x="1247754" y="628632"/>
            <a:ext cx="2342375" cy="1945911"/>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fa-IR"/>
          </a:p>
        </p:txBody>
      </p:sp>
      <p:sp>
        <p:nvSpPr>
          <p:cNvPr id="78" name="AutoShape 11"/>
          <p:cNvSpPr>
            <a:spLocks noChangeArrowheads="1"/>
          </p:cNvSpPr>
          <p:nvPr/>
        </p:nvSpPr>
        <p:spPr bwMode="gray">
          <a:xfrm>
            <a:off x="1385003" y="745856"/>
            <a:ext cx="2058728" cy="1711464"/>
          </a:xfrm>
          <a:prstGeom prst="hexagon">
            <a:avLst>
              <a:gd name="adj" fmla="val 28896"/>
              <a:gd name="vf" fmla="val 115470"/>
            </a:avLst>
          </a:prstGeom>
          <a:solidFill>
            <a:schemeClr val="accent2">
              <a:lumMod val="60000"/>
              <a:lumOff val="40000"/>
            </a:schemeClr>
          </a:solidFill>
          <a:ln w="9525">
            <a:solidFill>
              <a:schemeClr val="tx1"/>
            </a:solidFill>
            <a:miter lim="800000"/>
            <a:headEnd/>
            <a:tailEnd/>
          </a:ln>
          <a:effectLst/>
        </p:spPr>
        <p:txBody>
          <a:bodyPr wrap="none" anchor="ctr"/>
          <a:lstStyle/>
          <a:p>
            <a:endParaRPr lang="fa-IR"/>
          </a:p>
        </p:txBody>
      </p:sp>
      <p:sp>
        <p:nvSpPr>
          <p:cNvPr id="79" name="Text Box 13"/>
          <p:cNvSpPr txBox="1">
            <a:spLocks noChangeArrowheads="1"/>
          </p:cNvSpPr>
          <p:nvPr/>
        </p:nvSpPr>
        <p:spPr bwMode="gray">
          <a:xfrm>
            <a:off x="1600200" y="1371600"/>
            <a:ext cx="1670650" cy="461665"/>
          </a:xfrm>
          <a:prstGeom prst="rect">
            <a:avLst/>
          </a:prstGeom>
          <a:noFill/>
          <a:ln w="9525" algn="ctr">
            <a:noFill/>
            <a:miter lim="800000"/>
            <a:headEnd/>
            <a:tailEnd/>
          </a:ln>
          <a:effectLst/>
        </p:spPr>
        <p:txBody>
          <a:bodyPr wrap="none">
            <a:spAutoFit/>
          </a:bodyPr>
          <a:lstStyle/>
          <a:p>
            <a:r>
              <a:rPr lang="fa-IR" sz="2400" b="1" dirty="0" smtClean="0">
                <a:solidFill>
                  <a:srgbClr val="FFFFFF"/>
                </a:solidFill>
                <a:latin typeface="Arial" pitchFamily="34" charset="0"/>
              </a:rPr>
              <a:t>کنترل اقتصادی</a:t>
            </a:r>
            <a:endParaRPr lang="en-US" sz="1400" dirty="0">
              <a:solidFill>
                <a:srgbClr val="FFFFFF"/>
              </a:solidFill>
              <a:latin typeface="Arial" pitchFamily="34" charset="0"/>
            </a:endParaRPr>
          </a:p>
        </p:txBody>
      </p:sp>
      <p:sp>
        <p:nvSpPr>
          <p:cNvPr id="80" name="Title 1"/>
          <p:cNvSpPr>
            <a:spLocks noGrp="1"/>
          </p:cNvSpPr>
          <p:nvPr>
            <p:ph type="title"/>
          </p:nvPr>
        </p:nvSpPr>
        <p:spPr>
          <a:xfrm>
            <a:off x="609600" y="5867400"/>
            <a:ext cx="7239000" cy="457200"/>
          </a:xfrm>
        </p:spPr>
        <p:style>
          <a:lnRef idx="3">
            <a:schemeClr val="lt1"/>
          </a:lnRef>
          <a:fillRef idx="1">
            <a:schemeClr val="accent1"/>
          </a:fillRef>
          <a:effectRef idx="1">
            <a:schemeClr val="accent1"/>
          </a:effectRef>
          <a:fontRef idx="minor">
            <a:schemeClr val="lt1"/>
          </a:fontRef>
        </p:style>
        <p:txBody>
          <a:bodyPr>
            <a:noAutofit/>
          </a:bodyPr>
          <a:lstStyle/>
          <a:p>
            <a:pPr algn="ctr"/>
            <a:r>
              <a:rPr lang="fa-IR" sz="2400" dirty="0" smtClean="0"/>
              <a:t>مشخصه های موجود برای ارزیابی مدل های کسب وکار الکترونیکی</a:t>
            </a:r>
            <a:endParaRPr lang="fa-IR" sz="2400"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7848600" cy="6016752"/>
          </a:xfrm>
        </p:spPr>
        <p:txBody>
          <a:bodyPr/>
          <a:lstStyle/>
          <a:p>
            <a:pPr>
              <a:buFont typeface="Wingdings" pitchFamily="2" charset="2"/>
              <a:buChar char="v"/>
            </a:pPr>
            <a:r>
              <a:rPr lang="fa-IR" dirty="0" smtClean="0">
                <a:cs typeface="+mj-cs"/>
              </a:rPr>
              <a:t>با ظهور فناوری های اینترنتی ، تعداد زیادی استراتژی کسب وکار مبتنی بر اینترنت(</a:t>
            </a:r>
            <a:r>
              <a:rPr lang="en-US" dirty="0" smtClean="0">
                <a:cs typeface="+mj-cs"/>
              </a:rPr>
              <a:t>pure play</a:t>
            </a:r>
            <a:r>
              <a:rPr lang="fa-IR" dirty="0" smtClean="0">
                <a:cs typeface="+mj-cs"/>
              </a:rPr>
              <a:t>) و مدل های کسب وکار الکترونیکی مرتبط ظهور کرده و نیروی اصلی کسب وکار جهانی شده اند </a:t>
            </a:r>
          </a:p>
          <a:p>
            <a:pPr>
              <a:buFont typeface="Wingdings" pitchFamily="2" charset="2"/>
              <a:buChar char="v"/>
            </a:pPr>
            <a:r>
              <a:rPr lang="fa-IR" dirty="0" smtClean="0">
                <a:cs typeface="+mj-cs"/>
              </a:rPr>
              <a:t>مثال هایی از کسب وکار مبتنی بر اینترنت(</a:t>
            </a:r>
            <a:r>
              <a:rPr lang="en-US" dirty="0" smtClean="0">
                <a:cs typeface="+mj-cs"/>
              </a:rPr>
              <a:t>pure play</a:t>
            </a:r>
            <a:r>
              <a:rPr lang="fa-IR" dirty="0" smtClean="0">
                <a:cs typeface="+mj-cs"/>
              </a:rPr>
              <a:t>):</a:t>
            </a:r>
          </a:p>
          <a:p>
            <a:pPr>
              <a:buNone/>
            </a:pPr>
            <a:r>
              <a:rPr lang="en-US" dirty="0" smtClean="0">
                <a:cs typeface="+mj-cs"/>
              </a:rPr>
              <a:t>Yahoo</a:t>
            </a:r>
            <a:r>
              <a:rPr lang="fa-IR" dirty="0" smtClean="0">
                <a:cs typeface="+mj-cs"/>
              </a:rPr>
              <a:t>،</a:t>
            </a:r>
            <a:r>
              <a:rPr lang="en-US" dirty="0" err="1" smtClean="0">
                <a:cs typeface="+mj-cs"/>
              </a:rPr>
              <a:t>ebay</a:t>
            </a:r>
            <a:r>
              <a:rPr lang="fa-IR" dirty="0" smtClean="0">
                <a:cs typeface="+mj-cs"/>
              </a:rPr>
              <a:t>،</a:t>
            </a:r>
            <a:r>
              <a:rPr lang="en-US" dirty="0" smtClean="0">
                <a:cs typeface="+mj-cs"/>
              </a:rPr>
              <a:t>Google</a:t>
            </a:r>
            <a:r>
              <a:rPr lang="fa-IR" dirty="0" smtClean="0">
                <a:cs typeface="+mj-cs"/>
              </a:rPr>
              <a:t>،</a:t>
            </a:r>
            <a:r>
              <a:rPr lang="en-US" dirty="0" smtClean="0">
                <a:cs typeface="+mj-cs"/>
              </a:rPr>
              <a:t>Amazon</a:t>
            </a:r>
            <a:endParaRPr lang="fa-IR" dirty="0" smtClean="0">
              <a:cs typeface="+mj-cs"/>
            </a:endParaRPr>
          </a:p>
          <a:p>
            <a:pPr marL="457200" indent="-457200">
              <a:buFont typeface="Wingdings" pitchFamily="2" charset="2"/>
              <a:buChar char="v"/>
            </a:pPr>
            <a:r>
              <a:rPr lang="fa-IR" dirty="0" smtClean="0">
                <a:cs typeface="+mj-cs"/>
              </a:rPr>
              <a:t>استراتژی کسب وکار مبتنی بر اینترنت عموما موسوم به استراتژی تجارت الکترونیکی،کسب وکار الکترونیکی و یا استراتژی کسب وکار الکترونیکی است</a:t>
            </a:r>
          </a:p>
          <a:p>
            <a:pPr>
              <a:buFont typeface="Wingdings" pitchFamily="2" charset="2"/>
              <a:buChar char="v"/>
            </a:pPr>
            <a:r>
              <a:rPr lang="fa-IR" dirty="0" smtClean="0">
                <a:cs typeface="+mj-cs"/>
              </a:rPr>
              <a:t>استراتژی کسب وکار الکترونیکی توسط استراتژی فناوری اطلاعات اینترنتی فعال میشود</a:t>
            </a:r>
          </a:p>
          <a:p>
            <a:pPr>
              <a:buFont typeface="Wingdings" pitchFamily="2" charset="2"/>
              <a:buChar char="v"/>
            </a:pPr>
            <a:r>
              <a:rPr lang="fa-IR" dirty="0" smtClean="0">
                <a:cs typeface="+mj-cs"/>
              </a:rPr>
              <a:t>مدل های کسب وکار برای برای پیاده سازی استراتژی کسب وکار الکترونیکی،مدل های کسب وکار الکترونیکی نامیده میشود</a:t>
            </a:r>
          </a:p>
          <a:p>
            <a:pPr>
              <a:buNone/>
            </a:pPr>
            <a:endParaRPr lang="fa-IR" dirty="0"/>
          </a:p>
        </p:txBody>
      </p:sp>
      <p:sp>
        <p:nvSpPr>
          <p:cNvPr id="6" name="Slide Number Placeholder 5"/>
          <p:cNvSpPr>
            <a:spLocks noGrp="1"/>
          </p:cNvSpPr>
          <p:nvPr>
            <p:ph type="sldNum" sz="quarter" idx="15"/>
          </p:nvPr>
        </p:nvSpPr>
        <p:spPr/>
        <p:txBody>
          <a:bodyPr/>
          <a:lstStyle/>
          <a:p>
            <a:fld id="{B6F15528-21DE-4FAA-801E-634DDDAF4B2B}" type="slidenum">
              <a:rPr lang="en-US" smtClean="0"/>
              <a:pPr/>
              <a:t>3</a:t>
            </a:fld>
            <a:endParaRPr lang="en-US"/>
          </a:p>
        </p:txBody>
      </p:sp>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3124200" y="3276600"/>
            <a:ext cx="6858000" cy="304800"/>
          </a:xfrm>
        </p:spPr>
        <p:txBody>
          <a:bodyPr>
            <a:noAutofit/>
          </a:bodyPr>
          <a:lstStyle/>
          <a:p>
            <a:pPr algn="ctr">
              <a:buFont typeface="Wingdings" pitchFamily="2" charset="2"/>
              <a:buChar char="v"/>
            </a:pPr>
            <a:r>
              <a:rPr lang="fa-IR" sz="2400" dirty="0" smtClean="0">
                <a:solidFill>
                  <a:schemeClr val="tx1"/>
                </a:solidFill>
              </a:rPr>
              <a:t>هشت عامل برای درآمدزایی در مدل کسب وکار الکترونیکی از دیدگاه </a:t>
            </a:r>
            <a:r>
              <a:rPr lang="en-US" sz="2400" dirty="0" err="1" smtClean="0">
                <a:solidFill>
                  <a:schemeClr val="tx1"/>
                </a:solidFill>
              </a:rPr>
              <a:t>Tucci</a:t>
            </a:r>
            <a:r>
              <a:rPr lang="fa-IR" sz="2400" dirty="0" smtClean="0">
                <a:solidFill>
                  <a:schemeClr val="tx1"/>
                </a:solidFill>
              </a:rPr>
              <a:t>و</a:t>
            </a:r>
            <a:r>
              <a:rPr lang="en-US" sz="2400" dirty="0" err="1" smtClean="0">
                <a:solidFill>
                  <a:schemeClr val="tx1"/>
                </a:solidFill>
              </a:rPr>
              <a:t>afuah</a:t>
            </a:r>
            <a:endParaRPr lang="fa-IR" sz="2400" dirty="0">
              <a:solidFill>
                <a:schemeClr val="tx1"/>
              </a:solidFill>
            </a:endParaRPr>
          </a:p>
        </p:txBody>
      </p:sp>
      <p:sp>
        <p:nvSpPr>
          <p:cNvPr id="5" name="AutoShape 63"/>
          <p:cNvSpPr>
            <a:spLocks noChangeArrowheads="1"/>
          </p:cNvSpPr>
          <p:nvPr/>
        </p:nvSpPr>
        <p:spPr bwMode="gray">
          <a:xfrm>
            <a:off x="762000" y="609600"/>
            <a:ext cx="4572000" cy="457200"/>
          </a:xfrm>
          <a:prstGeom prst="roundRect">
            <a:avLst>
              <a:gd name="adj" fmla="val 16667"/>
            </a:avLst>
          </a:prstGeom>
          <a:gradFill rotWithShape="1">
            <a:gsLst>
              <a:gs pos="0">
                <a:srgbClr val="48BE67"/>
              </a:gs>
              <a:gs pos="50000">
                <a:srgbClr val="48BE67">
                  <a:gamma/>
                  <a:tint val="21176"/>
                  <a:invGamma/>
                </a:srgbClr>
              </a:gs>
              <a:gs pos="100000">
                <a:srgbClr val="48BE67"/>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48BE67"/>
            </a:extrusionClr>
          </a:sp3d>
        </p:spPr>
        <p:txBody>
          <a:bodyPr wrap="none" anchor="ctr">
            <a:flatTx/>
          </a:bodyPr>
          <a:lstStyle/>
          <a:p>
            <a:endParaRPr lang="fa-IR"/>
          </a:p>
        </p:txBody>
      </p:sp>
      <p:sp>
        <p:nvSpPr>
          <p:cNvPr id="6" name="Text Box 64"/>
          <p:cNvSpPr txBox="1">
            <a:spLocks noChangeArrowheads="1"/>
          </p:cNvSpPr>
          <p:nvPr/>
        </p:nvSpPr>
        <p:spPr bwMode="gray">
          <a:xfrm>
            <a:off x="1676400" y="6651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ارزش مشتری</a:t>
            </a:r>
            <a:endParaRPr lang="en-US" b="1" dirty="0">
              <a:solidFill>
                <a:srgbClr val="000000"/>
              </a:solidFill>
            </a:endParaRPr>
          </a:p>
        </p:txBody>
      </p:sp>
      <p:sp>
        <p:nvSpPr>
          <p:cNvPr id="7" name="AutoShape 65"/>
          <p:cNvSpPr>
            <a:spLocks noChangeArrowheads="1"/>
          </p:cNvSpPr>
          <p:nvPr/>
        </p:nvSpPr>
        <p:spPr bwMode="gray">
          <a:xfrm>
            <a:off x="762000" y="1295400"/>
            <a:ext cx="4572000" cy="457200"/>
          </a:xfrm>
          <a:prstGeom prst="roundRect">
            <a:avLst>
              <a:gd name="adj" fmla="val 16667"/>
            </a:avLst>
          </a:prstGeom>
          <a:gradFill rotWithShape="1">
            <a:gsLst>
              <a:gs pos="0">
                <a:srgbClr val="378FCB"/>
              </a:gs>
              <a:gs pos="50000">
                <a:srgbClr val="378FCB">
                  <a:gamma/>
                  <a:tint val="40000"/>
                  <a:invGamma/>
                </a:srgbClr>
              </a:gs>
              <a:gs pos="100000">
                <a:srgbClr val="378FCB"/>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378FCB"/>
            </a:extrusionClr>
          </a:sp3d>
        </p:spPr>
        <p:txBody>
          <a:bodyPr wrap="none" anchor="ctr">
            <a:flatTx/>
          </a:bodyPr>
          <a:lstStyle/>
          <a:p>
            <a:endParaRPr lang="fa-IR"/>
          </a:p>
        </p:txBody>
      </p:sp>
      <p:sp>
        <p:nvSpPr>
          <p:cNvPr id="8" name="Text Box 66"/>
          <p:cNvSpPr txBox="1">
            <a:spLocks noChangeArrowheads="1"/>
          </p:cNvSpPr>
          <p:nvPr/>
        </p:nvSpPr>
        <p:spPr bwMode="gray">
          <a:xfrm>
            <a:off x="1676400" y="13509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محدوده</a:t>
            </a:r>
            <a:endParaRPr lang="en-US" b="1" dirty="0">
              <a:solidFill>
                <a:srgbClr val="000000"/>
              </a:solidFill>
            </a:endParaRPr>
          </a:p>
        </p:txBody>
      </p:sp>
      <p:sp>
        <p:nvSpPr>
          <p:cNvPr id="9" name="AutoShape 67"/>
          <p:cNvSpPr>
            <a:spLocks noChangeArrowheads="1"/>
          </p:cNvSpPr>
          <p:nvPr/>
        </p:nvSpPr>
        <p:spPr bwMode="gray">
          <a:xfrm>
            <a:off x="762000" y="1981200"/>
            <a:ext cx="4572000" cy="457200"/>
          </a:xfrm>
          <a:prstGeom prst="roundRect">
            <a:avLst>
              <a:gd name="adj" fmla="val 16667"/>
            </a:avLst>
          </a:prstGeom>
          <a:gradFill rotWithShape="1">
            <a:gsLst>
              <a:gs pos="0">
                <a:srgbClr val="48BE67"/>
              </a:gs>
              <a:gs pos="50000">
                <a:srgbClr val="48BE67">
                  <a:gamma/>
                  <a:tint val="21176"/>
                  <a:invGamma/>
                </a:srgbClr>
              </a:gs>
              <a:gs pos="100000">
                <a:srgbClr val="48BE67"/>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48BE67"/>
            </a:extrusionClr>
          </a:sp3d>
        </p:spPr>
        <p:txBody>
          <a:bodyPr wrap="none" anchor="ctr">
            <a:flatTx/>
          </a:bodyPr>
          <a:lstStyle/>
          <a:p>
            <a:endParaRPr lang="fa-IR"/>
          </a:p>
        </p:txBody>
      </p:sp>
      <p:sp>
        <p:nvSpPr>
          <p:cNvPr id="10" name="Text Box 68"/>
          <p:cNvSpPr txBox="1">
            <a:spLocks noChangeArrowheads="1"/>
          </p:cNvSpPr>
          <p:nvPr/>
        </p:nvSpPr>
        <p:spPr bwMode="gray">
          <a:xfrm>
            <a:off x="1676400" y="20367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قیمت پیشنهادی</a:t>
            </a:r>
            <a:endParaRPr lang="en-US" b="1" dirty="0">
              <a:solidFill>
                <a:srgbClr val="000000"/>
              </a:solidFill>
            </a:endParaRPr>
          </a:p>
        </p:txBody>
      </p:sp>
      <p:sp>
        <p:nvSpPr>
          <p:cNvPr id="11" name="AutoShape 69"/>
          <p:cNvSpPr>
            <a:spLocks noChangeArrowheads="1"/>
          </p:cNvSpPr>
          <p:nvPr/>
        </p:nvSpPr>
        <p:spPr bwMode="gray">
          <a:xfrm>
            <a:off x="762000" y="2667000"/>
            <a:ext cx="4572000" cy="457200"/>
          </a:xfrm>
          <a:prstGeom prst="roundRect">
            <a:avLst>
              <a:gd name="adj" fmla="val 16667"/>
            </a:avLst>
          </a:prstGeom>
          <a:gradFill rotWithShape="1">
            <a:gsLst>
              <a:gs pos="0">
                <a:srgbClr val="378FCB"/>
              </a:gs>
              <a:gs pos="50000">
                <a:srgbClr val="378FCB">
                  <a:gamma/>
                  <a:tint val="40000"/>
                  <a:invGamma/>
                </a:srgbClr>
              </a:gs>
              <a:gs pos="100000">
                <a:srgbClr val="378FCB"/>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378FCB"/>
            </a:extrusionClr>
          </a:sp3d>
        </p:spPr>
        <p:txBody>
          <a:bodyPr wrap="none" anchor="ctr">
            <a:flatTx/>
          </a:bodyPr>
          <a:lstStyle/>
          <a:p>
            <a:endParaRPr lang="fa-IR"/>
          </a:p>
        </p:txBody>
      </p:sp>
      <p:sp>
        <p:nvSpPr>
          <p:cNvPr id="12" name="Text Box 70"/>
          <p:cNvSpPr txBox="1">
            <a:spLocks noChangeArrowheads="1"/>
          </p:cNvSpPr>
          <p:nvPr/>
        </p:nvSpPr>
        <p:spPr bwMode="gray">
          <a:xfrm>
            <a:off x="1676400" y="27225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منابع درآمد</a:t>
            </a:r>
            <a:endParaRPr lang="en-US" b="1" dirty="0">
              <a:solidFill>
                <a:srgbClr val="000000"/>
              </a:solidFill>
            </a:endParaRPr>
          </a:p>
        </p:txBody>
      </p:sp>
      <p:sp>
        <p:nvSpPr>
          <p:cNvPr id="13" name="AutoShape 71"/>
          <p:cNvSpPr>
            <a:spLocks noChangeArrowheads="1"/>
          </p:cNvSpPr>
          <p:nvPr/>
        </p:nvSpPr>
        <p:spPr bwMode="gray">
          <a:xfrm>
            <a:off x="762000" y="3352800"/>
            <a:ext cx="4572000" cy="457200"/>
          </a:xfrm>
          <a:prstGeom prst="roundRect">
            <a:avLst>
              <a:gd name="adj" fmla="val 16667"/>
            </a:avLst>
          </a:prstGeom>
          <a:gradFill rotWithShape="1">
            <a:gsLst>
              <a:gs pos="0">
                <a:srgbClr val="48BE67"/>
              </a:gs>
              <a:gs pos="50000">
                <a:srgbClr val="48BE67">
                  <a:gamma/>
                  <a:tint val="21176"/>
                  <a:invGamma/>
                </a:srgbClr>
              </a:gs>
              <a:gs pos="100000">
                <a:srgbClr val="48BE67"/>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48BE67"/>
            </a:extrusionClr>
          </a:sp3d>
        </p:spPr>
        <p:txBody>
          <a:bodyPr wrap="none" anchor="ctr">
            <a:flatTx/>
          </a:bodyPr>
          <a:lstStyle/>
          <a:p>
            <a:endParaRPr lang="fa-IR"/>
          </a:p>
        </p:txBody>
      </p:sp>
      <p:sp>
        <p:nvSpPr>
          <p:cNvPr id="14" name="Text Box 72"/>
          <p:cNvSpPr txBox="1">
            <a:spLocks noChangeArrowheads="1"/>
          </p:cNvSpPr>
          <p:nvPr/>
        </p:nvSpPr>
        <p:spPr bwMode="gray">
          <a:xfrm>
            <a:off x="762000" y="3408362"/>
            <a:ext cx="4495800" cy="323165"/>
          </a:xfrm>
          <a:prstGeom prst="rect">
            <a:avLst/>
          </a:prstGeom>
          <a:noFill/>
          <a:ln w="9525" algn="ctr">
            <a:noFill/>
            <a:miter lim="800000"/>
            <a:headEnd/>
            <a:tailEnd/>
          </a:ln>
          <a:effectLst/>
        </p:spPr>
        <p:txBody>
          <a:bodyPr wrap="square">
            <a:spAutoFit/>
          </a:bodyPr>
          <a:lstStyle/>
          <a:p>
            <a:pPr algn="r" eaLnBrk="0" hangingPunct="0"/>
            <a:r>
              <a:rPr lang="fa-IR" sz="1500" b="1" dirty="0" smtClean="0">
                <a:solidFill>
                  <a:srgbClr val="000000"/>
                </a:solidFill>
              </a:rPr>
              <a:t>سیستم فعالیتهای مرتبط و وابسته که ارزش مشتری را ایجاد می کند</a:t>
            </a:r>
            <a:endParaRPr lang="en-US" sz="1500" b="1" dirty="0">
              <a:solidFill>
                <a:srgbClr val="000000"/>
              </a:solidFill>
            </a:endParaRPr>
          </a:p>
        </p:txBody>
      </p:sp>
      <p:grpSp>
        <p:nvGrpSpPr>
          <p:cNvPr id="15" name="Group 73"/>
          <p:cNvGrpSpPr>
            <a:grpSpLocks/>
          </p:cNvGrpSpPr>
          <p:nvPr/>
        </p:nvGrpSpPr>
        <p:grpSpPr bwMode="auto">
          <a:xfrm>
            <a:off x="1447800" y="171450"/>
            <a:ext cx="122238" cy="4030662"/>
            <a:chOff x="1824" y="1212"/>
            <a:chExt cx="77" cy="2539"/>
          </a:xfrm>
        </p:grpSpPr>
        <p:sp>
          <p:nvSpPr>
            <p:cNvPr id="16" name="Rectangle 74"/>
            <p:cNvSpPr>
              <a:spLocks noChangeArrowheads="1"/>
            </p:cNvSpPr>
            <p:nvPr/>
          </p:nvSpPr>
          <p:spPr bwMode="gray">
            <a:xfrm>
              <a:off x="1825" y="1212"/>
              <a:ext cx="74" cy="240"/>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17" name="Rectangle 75"/>
            <p:cNvSpPr>
              <a:spLocks noChangeArrowheads="1"/>
            </p:cNvSpPr>
            <p:nvPr/>
          </p:nvSpPr>
          <p:spPr bwMode="gray">
            <a:xfrm>
              <a:off x="1824" y="1780"/>
              <a:ext cx="70"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18" name="Rectangle 76"/>
            <p:cNvSpPr>
              <a:spLocks noChangeArrowheads="1"/>
            </p:cNvSpPr>
            <p:nvPr/>
          </p:nvSpPr>
          <p:spPr bwMode="gray">
            <a:xfrm>
              <a:off x="1827" y="2209"/>
              <a:ext cx="70"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19" name="Rectangle 77"/>
            <p:cNvSpPr>
              <a:spLocks noChangeArrowheads="1"/>
            </p:cNvSpPr>
            <p:nvPr/>
          </p:nvSpPr>
          <p:spPr bwMode="gray">
            <a:xfrm>
              <a:off x="1825" y="2641"/>
              <a:ext cx="70"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0" name="Rectangle 78"/>
            <p:cNvSpPr>
              <a:spLocks noChangeArrowheads="1"/>
            </p:cNvSpPr>
            <p:nvPr/>
          </p:nvSpPr>
          <p:spPr bwMode="gray">
            <a:xfrm>
              <a:off x="1825" y="3072"/>
              <a:ext cx="70"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1" name="Rectangle 79"/>
            <p:cNvSpPr>
              <a:spLocks noChangeArrowheads="1"/>
            </p:cNvSpPr>
            <p:nvPr/>
          </p:nvSpPr>
          <p:spPr bwMode="gray">
            <a:xfrm>
              <a:off x="1827" y="3511"/>
              <a:ext cx="74" cy="240"/>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grpSp>
      <p:grpSp>
        <p:nvGrpSpPr>
          <p:cNvPr id="22" name="Group 80"/>
          <p:cNvGrpSpPr>
            <a:grpSpLocks/>
          </p:cNvGrpSpPr>
          <p:nvPr/>
        </p:nvGrpSpPr>
        <p:grpSpPr bwMode="auto">
          <a:xfrm>
            <a:off x="4446588" y="169862"/>
            <a:ext cx="125412" cy="4030663"/>
            <a:chOff x="3597" y="1211"/>
            <a:chExt cx="79" cy="2539"/>
          </a:xfrm>
        </p:grpSpPr>
        <p:sp>
          <p:nvSpPr>
            <p:cNvPr id="23" name="Rectangle 81"/>
            <p:cNvSpPr>
              <a:spLocks noChangeArrowheads="1"/>
            </p:cNvSpPr>
            <p:nvPr/>
          </p:nvSpPr>
          <p:spPr bwMode="gray">
            <a:xfrm>
              <a:off x="3598" y="1211"/>
              <a:ext cx="74" cy="240"/>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4" name="Rectangle 82"/>
            <p:cNvSpPr>
              <a:spLocks noChangeArrowheads="1"/>
            </p:cNvSpPr>
            <p:nvPr/>
          </p:nvSpPr>
          <p:spPr bwMode="gray">
            <a:xfrm>
              <a:off x="3597" y="1779"/>
              <a:ext cx="76"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5" name="Rectangle 83"/>
            <p:cNvSpPr>
              <a:spLocks noChangeArrowheads="1"/>
            </p:cNvSpPr>
            <p:nvPr/>
          </p:nvSpPr>
          <p:spPr bwMode="gray">
            <a:xfrm>
              <a:off x="3600" y="2208"/>
              <a:ext cx="76"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6" name="Rectangle 84"/>
            <p:cNvSpPr>
              <a:spLocks noChangeArrowheads="1"/>
            </p:cNvSpPr>
            <p:nvPr/>
          </p:nvSpPr>
          <p:spPr bwMode="gray">
            <a:xfrm>
              <a:off x="3598" y="2640"/>
              <a:ext cx="76"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7" name="Rectangle 85"/>
            <p:cNvSpPr>
              <a:spLocks noChangeArrowheads="1"/>
            </p:cNvSpPr>
            <p:nvPr/>
          </p:nvSpPr>
          <p:spPr bwMode="gray">
            <a:xfrm>
              <a:off x="3598" y="3071"/>
              <a:ext cx="76"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8" name="Rectangle 86"/>
            <p:cNvSpPr>
              <a:spLocks noChangeArrowheads="1"/>
            </p:cNvSpPr>
            <p:nvPr/>
          </p:nvSpPr>
          <p:spPr bwMode="gray">
            <a:xfrm>
              <a:off x="3600" y="3510"/>
              <a:ext cx="74" cy="240"/>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grpSp>
      <p:sp>
        <p:nvSpPr>
          <p:cNvPr id="29" name="Rectangle 87"/>
          <p:cNvSpPr>
            <a:spLocks noChangeArrowheads="1"/>
          </p:cNvSpPr>
          <p:nvPr/>
        </p:nvSpPr>
        <p:spPr bwMode="gray">
          <a:xfrm>
            <a:off x="685800" y="6096000"/>
            <a:ext cx="4495800" cy="152400"/>
          </a:xfrm>
          <a:prstGeom prst="rect">
            <a:avLst/>
          </a:prstGeom>
          <a:gradFill rotWithShape="1">
            <a:gsLst>
              <a:gs pos="0">
                <a:schemeClr val="bg2">
                  <a:alpha val="0"/>
                </a:schemeClr>
              </a:gs>
              <a:gs pos="50000">
                <a:schemeClr val="bg2">
                  <a:gamma/>
                  <a:shade val="46275"/>
                  <a:invGamma/>
                  <a:alpha val="58000"/>
                </a:schemeClr>
              </a:gs>
              <a:gs pos="100000">
                <a:schemeClr val="bg2">
                  <a:alpha val="0"/>
                </a:schemeClr>
              </a:gs>
            </a:gsLst>
            <a:lin ang="5400000" scaled="1"/>
          </a:gradFill>
          <a:ln w="9525" algn="ctr">
            <a:noFill/>
            <a:miter lim="800000"/>
            <a:headEnd/>
            <a:tailEnd/>
          </a:ln>
          <a:effectLst/>
        </p:spPr>
        <p:txBody>
          <a:bodyPr wrap="none" anchor="ctr"/>
          <a:lstStyle/>
          <a:p>
            <a:endParaRPr lang="fa-IR"/>
          </a:p>
        </p:txBody>
      </p:sp>
      <p:sp>
        <p:nvSpPr>
          <p:cNvPr id="31" name="AutoShape 65"/>
          <p:cNvSpPr>
            <a:spLocks noChangeArrowheads="1"/>
          </p:cNvSpPr>
          <p:nvPr/>
        </p:nvSpPr>
        <p:spPr bwMode="gray">
          <a:xfrm>
            <a:off x="762000" y="4038600"/>
            <a:ext cx="4572000" cy="457200"/>
          </a:xfrm>
          <a:prstGeom prst="roundRect">
            <a:avLst>
              <a:gd name="adj" fmla="val 16667"/>
            </a:avLst>
          </a:prstGeom>
          <a:gradFill rotWithShape="1">
            <a:gsLst>
              <a:gs pos="0">
                <a:srgbClr val="378FCB"/>
              </a:gs>
              <a:gs pos="50000">
                <a:srgbClr val="378FCB">
                  <a:gamma/>
                  <a:tint val="40000"/>
                  <a:invGamma/>
                </a:srgbClr>
              </a:gs>
              <a:gs pos="100000">
                <a:srgbClr val="378FCB"/>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378FCB"/>
            </a:extrusionClr>
          </a:sp3d>
        </p:spPr>
        <p:txBody>
          <a:bodyPr wrap="none" anchor="ctr">
            <a:flatTx/>
          </a:bodyPr>
          <a:lstStyle/>
          <a:p>
            <a:endParaRPr lang="fa-IR"/>
          </a:p>
        </p:txBody>
      </p:sp>
      <p:sp>
        <p:nvSpPr>
          <p:cNvPr id="32" name="Text Box 66"/>
          <p:cNvSpPr txBox="1">
            <a:spLocks noChangeArrowheads="1"/>
          </p:cNvSpPr>
          <p:nvPr/>
        </p:nvSpPr>
        <p:spPr bwMode="gray">
          <a:xfrm>
            <a:off x="1676400" y="40941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پیاده سازی</a:t>
            </a:r>
            <a:endParaRPr lang="en-US" b="1" dirty="0">
              <a:solidFill>
                <a:srgbClr val="000000"/>
              </a:solidFill>
            </a:endParaRPr>
          </a:p>
        </p:txBody>
      </p:sp>
      <p:sp>
        <p:nvSpPr>
          <p:cNvPr id="33" name="AutoShape 65"/>
          <p:cNvSpPr>
            <a:spLocks noChangeArrowheads="1"/>
          </p:cNvSpPr>
          <p:nvPr/>
        </p:nvSpPr>
        <p:spPr bwMode="gray">
          <a:xfrm>
            <a:off x="685800" y="5486400"/>
            <a:ext cx="4572000" cy="457200"/>
          </a:xfrm>
          <a:prstGeom prst="roundRect">
            <a:avLst>
              <a:gd name="adj" fmla="val 16667"/>
            </a:avLst>
          </a:prstGeom>
          <a:gradFill rotWithShape="1">
            <a:gsLst>
              <a:gs pos="0">
                <a:srgbClr val="378FCB"/>
              </a:gs>
              <a:gs pos="50000">
                <a:srgbClr val="378FCB">
                  <a:gamma/>
                  <a:tint val="40000"/>
                  <a:invGamma/>
                </a:srgbClr>
              </a:gs>
              <a:gs pos="100000">
                <a:srgbClr val="378FCB"/>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378FCB"/>
            </a:extrusionClr>
          </a:sp3d>
        </p:spPr>
        <p:txBody>
          <a:bodyPr wrap="none" anchor="ctr">
            <a:flatTx/>
          </a:bodyPr>
          <a:lstStyle/>
          <a:p>
            <a:endParaRPr lang="fa-IR"/>
          </a:p>
        </p:txBody>
      </p:sp>
      <p:sp>
        <p:nvSpPr>
          <p:cNvPr id="34" name="Text Box 66"/>
          <p:cNvSpPr txBox="1">
            <a:spLocks noChangeArrowheads="1"/>
          </p:cNvSpPr>
          <p:nvPr/>
        </p:nvSpPr>
        <p:spPr bwMode="gray">
          <a:xfrm>
            <a:off x="1600200" y="55419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دوام پذیری</a:t>
            </a:r>
            <a:endParaRPr lang="en-US" b="1" dirty="0">
              <a:solidFill>
                <a:srgbClr val="000000"/>
              </a:solidFill>
            </a:endParaRPr>
          </a:p>
        </p:txBody>
      </p:sp>
      <p:sp>
        <p:nvSpPr>
          <p:cNvPr id="37" name="AutoShape 71"/>
          <p:cNvSpPr>
            <a:spLocks noChangeArrowheads="1"/>
          </p:cNvSpPr>
          <p:nvPr/>
        </p:nvSpPr>
        <p:spPr bwMode="gray">
          <a:xfrm>
            <a:off x="685800" y="4745038"/>
            <a:ext cx="4572000" cy="457200"/>
          </a:xfrm>
          <a:prstGeom prst="roundRect">
            <a:avLst>
              <a:gd name="adj" fmla="val 16667"/>
            </a:avLst>
          </a:prstGeom>
          <a:gradFill rotWithShape="1">
            <a:gsLst>
              <a:gs pos="0">
                <a:srgbClr val="48BE67"/>
              </a:gs>
              <a:gs pos="50000">
                <a:srgbClr val="48BE67">
                  <a:gamma/>
                  <a:tint val="21176"/>
                  <a:invGamma/>
                </a:srgbClr>
              </a:gs>
              <a:gs pos="100000">
                <a:srgbClr val="48BE67"/>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48BE67"/>
            </a:extrusionClr>
          </a:sp3d>
        </p:spPr>
        <p:txBody>
          <a:bodyPr wrap="none" anchor="ctr">
            <a:flatTx/>
          </a:bodyPr>
          <a:lstStyle/>
          <a:p>
            <a:endParaRPr lang="fa-IR"/>
          </a:p>
        </p:txBody>
      </p:sp>
      <p:sp>
        <p:nvSpPr>
          <p:cNvPr id="38" name="Text Box 72"/>
          <p:cNvSpPr txBox="1">
            <a:spLocks noChangeArrowheads="1"/>
          </p:cNvSpPr>
          <p:nvPr/>
        </p:nvSpPr>
        <p:spPr bwMode="gray">
          <a:xfrm>
            <a:off x="1600200" y="4800600"/>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قابلیت ها</a:t>
            </a:r>
            <a:endParaRPr lang="en-US" b="1" dirty="0">
              <a:solidFill>
                <a:srgbClr val="000000"/>
              </a:solidFill>
            </a:endParaRPr>
          </a:p>
        </p:txBody>
      </p:sp>
      <p:sp>
        <p:nvSpPr>
          <p:cNvPr id="42" name="Rectangle 82"/>
          <p:cNvSpPr>
            <a:spLocks noChangeArrowheads="1"/>
          </p:cNvSpPr>
          <p:nvPr/>
        </p:nvSpPr>
        <p:spPr bwMode="gray">
          <a:xfrm>
            <a:off x="4419600" y="4495800"/>
            <a:ext cx="120650" cy="1762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43" name="Rectangle 82"/>
          <p:cNvSpPr>
            <a:spLocks noChangeArrowheads="1"/>
          </p:cNvSpPr>
          <p:nvPr/>
        </p:nvSpPr>
        <p:spPr bwMode="gray">
          <a:xfrm>
            <a:off x="4419600" y="5181600"/>
            <a:ext cx="120650" cy="1762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44" name="Rectangle 82"/>
          <p:cNvSpPr>
            <a:spLocks noChangeArrowheads="1"/>
          </p:cNvSpPr>
          <p:nvPr/>
        </p:nvSpPr>
        <p:spPr bwMode="gray">
          <a:xfrm>
            <a:off x="1447800" y="4495800"/>
            <a:ext cx="120650" cy="1762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45" name="Rectangle 82"/>
          <p:cNvSpPr>
            <a:spLocks noChangeArrowheads="1"/>
          </p:cNvSpPr>
          <p:nvPr/>
        </p:nvSpPr>
        <p:spPr bwMode="gray">
          <a:xfrm>
            <a:off x="1447800" y="5181600"/>
            <a:ext cx="120650" cy="1762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41" name="Slide Number Placeholder 40"/>
          <p:cNvSpPr>
            <a:spLocks noGrp="1"/>
          </p:cNvSpPr>
          <p:nvPr>
            <p:ph type="sldNum" sz="quarter" idx="15"/>
          </p:nvPr>
        </p:nvSpPr>
        <p:spPr/>
        <p:txBody>
          <a:bodyPr/>
          <a:lstStyle/>
          <a:p>
            <a:fld id="{B6F15528-21DE-4FAA-801E-634DDDAF4B2B}" type="slidenum">
              <a:rPr lang="en-US" smtClean="0"/>
              <a:pPr/>
              <a:t>4</a:t>
            </a:fld>
            <a:endParaRPr lang="en-US"/>
          </a:p>
        </p:txBody>
      </p:sp>
    </p:spTree>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7543800" cy="3429000"/>
          </a:xfrm>
        </p:spPr>
        <p:txBody>
          <a:bodyPr/>
          <a:lstStyle/>
          <a:p>
            <a:pPr>
              <a:buFont typeface="Wingdings" pitchFamily="2" charset="2"/>
              <a:buChar char="v"/>
            </a:pPr>
            <a:r>
              <a:rPr lang="fa-IR" dirty="0" smtClean="0"/>
              <a:t>مدل کسب وکار الکترونیکی از دیدگاه </a:t>
            </a:r>
            <a:r>
              <a:rPr lang="en-US" dirty="0" err="1" smtClean="0"/>
              <a:t>Zott</a:t>
            </a:r>
            <a:r>
              <a:rPr lang="fa-IR" dirty="0" smtClean="0"/>
              <a:t> و</a:t>
            </a:r>
            <a:r>
              <a:rPr lang="en-US" dirty="0" err="1" smtClean="0"/>
              <a:t>Amit</a:t>
            </a:r>
            <a:r>
              <a:rPr lang="fa-IR" dirty="0" smtClean="0"/>
              <a:t>:</a:t>
            </a:r>
            <a:endParaRPr lang="fa-IR" dirty="0"/>
          </a:p>
        </p:txBody>
      </p:sp>
      <p:sp>
        <p:nvSpPr>
          <p:cNvPr id="4" name="Oval 13"/>
          <p:cNvSpPr>
            <a:spLocks noChangeArrowheads="1"/>
          </p:cNvSpPr>
          <p:nvPr/>
        </p:nvSpPr>
        <p:spPr bwMode="gray">
          <a:xfrm>
            <a:off x="4425950" y="2217737"/>
            <a:ext cx="2563813" cy="2563813"/>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fa-IR"/>
          </a:p>
        </p:txBody>
      </p:sp>
      <p:sp>
        <p:nvSpPr>
          <p:cNvPr id="5" name="Oval 14"/>
          <p:cNvSpPr>
            <a:spLocks noChangeArrowheads="1"/>
          </p:cNvSpPr>
          <p:nvPr/>
        </p:nvSpPr>
        <p:spPr bwMode="gray">
          <a:xfrm>
            <a:off x="4572000" y="2362200"/>
            <a:ext cx="2270125" cy="2270125"/>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fa-IR"/>
          </a:p>
        </p:txBody>
      </p:sp>
      <p:sp>
        <p:nvSpPr>
          <p:cNvPr id="6" name="Oval 16"/>
          <p:cNvSpPr>
            <a:spLocks noChangeArrowheads="1"/>
          </p:cNvSpPr>
          <p:nvPr/>
        </p:nvSpPr>
        <p:spPr bwMode="gray">
          <a:xfrm>
            <a:off x="4705350" y="2497137"/>
            <a:ext cx="2003425" cy="2006600"/>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fa-IR"/>
          </a:p>
        </p:txBody>
      </p:sp>
      <p:sp>
        <p:nvSpPr>
          <p:cNvPr id="7" name="Oval 18"/>
          <p:cNvSpPr>
            <a:spLocks noChangeArrowheads="1"/>
          </p:cNvSpPr>
          <p:nvPr/>
        </p:nvSpPr>
        <p:spPr bwMode="gray">
          <a:xfrm>
            <a:off x="4837113" y="2628900"/>
            <a:ext cx="1739900" cy="1743075"/>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fa-IR"/>
          </a:p>
        </p:txBody>
      </p:sp>
      <p:sp>
        <p:nvSpPr>
          <p:cNvPr id="8" name="Text Box 19"/>
          <p:cNvSpPr txBox="1">
            <a:spLocks noChangeArrowheads="1"/>
          </p:cNvSpPr>
          <p:nvPr/>
        </p:nvSpPr>
        <p:spPr bwMode="gray">
          <a:xfrm>
            <a:off x="4883150" y="3284537"/>
            <a:ext cx="1665288" cy="461963"/>
          </a:xfrm>
          <a:prstGeom prst="rect">
            <a:avLst/>
          </a:prstGeom>
          <a:noFill/>
          <a:ln w="9525">
            <a:noFill/>
            <a:miter lim="800000"/>
            <a:headEnd/>
            <a:tailEnd/>
          </a:ln>
          <a:effectLst/>
        </p:spPr>
        <p:txBody>
          <a:bodyPr wrap="none">
            <a:spAutoFit/>
          </a:bodyPr>
          <a:lstStyle/>
          <a:p>
            <a:pPr algn="ctr" eaLnBrk="0" hangingPunct="0"/>
            <a:r>
              <a:rPr lang="fa-IR" sz="2400" b="1" dirty="0" smtClean="0"/>
              <a:t>مدل کسب وکار</a:t>
            </a:r>
            <a:endParaRPr lang="en-US" sz="2400" b="1" dirty="0"/>
          </a:p>
        </p:txBody>
      </p:sp>
      <p:sp>
        <p:nvSpPr>
          <p:cNvPr id="9" name="AutoShape 10"/>
          <p:cNvSpPr>
            <a:spLocks noChangeArrowheads="1"/>
          </p:cNvSpPr>
          <p:nvPr/>
        </p:nvSpPr>
        <p:spPr bwMode="gray">
          <a:xfrm rot="16200000" flipH="1">
            <a:off x="4039394" y="3366294"/>
            <a:ext cx="490538" cy="327025"/>
          </a:xfrm>
          <a:prstGeom prst="upArrow">
            <a:avLst>
              <a:gd name="adj1" fmla="val 51676"/>
              <a:gd name="adj2" fmla="val 100000"/>
            </a:avLst>
          </a:prstGeom>
          <a:gradFill rotWithShape="1">
            <a:gsLst>
              <a:gs pos="0">
                <a:schemeClr val="tx1"/>
              </a:gs>
              <a:gs pos="100000">
                <a:schemeClr val="tx1">
                  <a:gamma/>
                  <a:shade val="40784"/>
                  <a:invGamma/>
                </a:schemeClr>
              </a:gs>
            </a:gsLst>
            <a:lin ang="0" scaled="1"/>
          </a:gradFill>
          <a:ln w="9525" algn="ctr">
            <a:noFill/>
            <a:miter lim="800000"/>
            <a:headEnd/>
            <a:tailEnd/>
          </a:ln>
          <a:effectLst/>
        </p:spPr>
        <p:txBody>
          <a:bodyPr wrap="none" anchor="ctr"/>
          <a:lstStyle/>
          <a:p>
            <a:endParaRPr lang="fa-IR"/>
          </a:p>
        </p:txBody>
      </p:sp>
      <p:sp>
        <p:nvSpPr>
          <p:cNvPr id="10" name="AutoShape 6"/>
          <p:cNvSpPr>
            <a:spLocks noChangeArrowheads="1"/>
          </p:cNvSpPr>
          <p:nvPr/>
        </p:nvSpPr>
        <p:spPr bwMode="gray">
          <a:xfrm>
            <a:off x="1835150" y="3741737"/>
            <a:ext cx="1905000" cy="609600"/>
          </a:xfrm>
          <a:prstGeom prst="can">
            <a:avLst>
              <a:gd name="adj" fmla="val 25000"/>
            </a:avLst>
          </a:prstGeom>
          <a:solidFill>
            <a:srgbClr val="FF9900"/>
          </a:solidFill>
          <a:ln w="9525">
            <a:noFill/>
            <a:round/>
            <a:headEnd/>
            <a:tailEnd/>
          </a:ln>
          <a:effectLst/>
        </p:spPr>
        <p:txBody>
          <a:bodyPr wrap="none" anchor="ctr"/>
          <a:lstStyle/>
          <a:p>
            <a:endParaRPr lang="fa-IR"/>
          </a:p>
        </p:txBody>
      </p:sp>
      <p:sp>
        <p:nvSpPr>
          <p:cNvPr id="11" name="AutoShape 7"/>
          <p:cNvSpPr>
            <a:spLocks noChangeArrowheads="1"/>
          </p:cNvSpPr>
          <p:nvPr/>
        </p:nvSpPr>
        <p:spPr bwMode="gray">
          <a:xfrm>
            <a:off x="1835150" y="3208337"/>
            <a:ext cx="1905000" cy="609600"/>
          </a:xfrm>
          <a:prstGeom prst="can">
            <a:avLst>
              <a:gd name="adj" fmla="val 25000"/>
            </a:avLst>
          </a:prstGeom>
          <a:solidFill>
            <a:srgbClr val="FF9900"/>
          </a:solidFill>
          <a:ln w="9525">
            <a:noFill/>
            <a:round/>
            <a:headEnd/>
            <a:tailEnd/>
          </a:ln>
          <a:effectLst/>
        </p:spPr>
        <p:txBody>
          <a:bodyPr wrap="none" anchor="ctr"/>
          <a:lstStyle/>
          <a:p>
            <a:endParaRPr lang="fa-IR"/>
          </a:p>
        </p:txBody>
      </p:sp>
      <p:sp>
        <p:nvSpPr>
          <p:cNvPr id="12" name="AutoShape 8"/>
          <p:cNvSpPr>
            <a:spLocks noChangeArrowheads="1"/>
          </p:cNvSpPr>
          <p:nvPr/>
        </p:nvSpPr>
        <p:spPr bwMode="gray">
          <a:xfrm>
            <a:off x="1835150" y="2674937"/>
            <a:ext cx="1905000" cy="609600"/>
          </a:xfrm>
          <a:prstGeom prst="can">
            <a:avLst>
              <a:gd name="adj" fmla="val 25000"/>
            </a:avLst>
          </a:prstGeom>
          <a:solidFill>
            <a:srgbClr val="FF9900"/>
          </a:solidFill>
          <a:ln w="9525">
            <a:noFill/>
            <a:round/>
            <a:headEnd/>
            <a:tailEnd/>
          </a:ln>
          <a:effectLst/>
        </p:spPr>
        <p:txBody>
          <a:bodyPr wrap="none" anchor="ctr"/>
          <a:lstStyle/>
          <a:p>
            <a:endParaRPr lang="fa-IR"/>
          </a:p>
        </p:txBody>
      </p:sp>
      <p:sp>
        <p:nvSpPr>
          <p:cNvPr id="13" name="Text Box 24"/>
          <p:cNvSpPr txBox="1">
            <a:spLocks noChangeArrowheads="1"/>
          </p:cNvSpPr>
          <p:nvPr/>
        </p:nvSpPr>
        <p:spPr bwMode="gray">
          <a:xfrm>
            <a:off x="2501900" y="2832100"/>
            <a:ext cx="617478" cy="369332"/>
          </a:xfrm>
          <a:prstGeom prst="rect">
            <a:avLst/>
          </a:prstGeom>
          <a:solidFill>
            <a:srgbClr val="FF9900"/>
          </a:solidFill>
          <a:ln w="9525">
            <a:noFill/>
            <a:miter lim="800000"/>
            <a:headEnd/>
            <a:tailEnd/>
          </a:ln>
          <a:effectLst/>
        </p:spPr>
        <p:txBody>
          <a:bodyPr wrap="none">
            <a:spAutoFit/>
          </a:bodyPr>
          <a:lstStyle/>
          <a:p>
            <a:pPr algn="ctr" eaLnBrk="0" hangingPunct="0"/>
            <a:r>
              <a:rPr lang="fa-IR" b="1" dirty="0" smtClean="0"/>
              <a:t>محتوا</a:t>
            </a:r>
            <a:endParaRPr lang="en-US" b="1" dirty="0"/>
          </a:p>
        </p:txBody>
      </p:sp>
      <p:sp>
        <p:nvSpPr>
          <p:cNvPr id="14" name="Text Box 25"/>
          <p:cNvSpPr txBox="1">
            <a:spLocks noChangeArrowheads="1"/>
          </p:cNvSpPr>
          <p:nvPr/>
        </p:nvSpPr>
        <p:spPr bwMode="gray">
          <a:xfrm>
            <a:off x="2501900" y="3365500"/>
            <a:ext cx="716863" cy="369332"/>
          </a:xfrm>
          <a:prstGeom prst="rect">
            <a:avLst/>
          </a:prstGeom>
          <a:solidFill>
            <a:srgbClr val="FF9900"/>
          </a:solidFill>
          <a:ln w="9525">
            <a:noFill/>
            <a:miter lim="800000"/>
            <a:headEnd/>
            <a:tailEnd/>
          </a:ln>
          <a:effectLst/>
        </p:spPr>
        <p:txBody>
          <a:bodyPr wrap="none">
            <a:spAutoFit/>
          </a:bodyPr>
          <a:lstStyle/>
          <a:p>
            <a:pPr algn="ctr" eaLnBrk="0" hangingPunct="0"/>
            <a:r>
              <a:rPr lang="fa-IR" b="1" dirty="0" smtClean="0"/>
              <a:t>ساختار</a:t>
            </a:r>
            <a:endParaRPr lang="en-US" b="1" dirty="0"/>
          </a:p>
        </p:txBody>
      </p:sp>
      <p:sp>
        <p:nvSpPr>
          <p:cNvPr id="15" name="Text Box 26"/>
          <p:cNvSpPr txBox="1">
            <a:spLocks noChangeArrowheads="1"/>
          </p:cNvSpPr>
          <p:nvPr/>
        </p:nvSpPr>
        <p:spPr bwMode="gray">
          <a:xfrm>
            <a:off x="1987550" y="3898900"/>
            <a:ext cx="1600200" cy="369332"/>
          </a:xfrm>
          <a:prstGeom prst="rect">
            <a:avLst/>
          </a:prstGeom>
          <a:solidFill>
            <a:srgbClr val="FF9900"/>
          </a:solidFill>
          <a:ln w="9525">
            <a:noFill/>
            <a:miter lim="800000"/>
            <a:headEnd/>
            <a:tailEnd/>
          </a:ln>
          <a:effectLst/>
        </p:spPr>
        <p:txBody>
          <a:bodyPr wrap="square">
            <a:spAutoFit/>
          </a:bodyPr>
          <a:lstStyle/>
          <a:p>
            <a:pPr algn="ctr" eaLnBrk="0" hangingPunct="0"/>
            <a:r>
              <a:rPr lang="fa-IR" b="1" dirty="0" smtClean="0"/>
              <a:t>حاکمیت تراکنش</a:t>
            </a:r>
            <a:endParaRPr lang="en-US" b="1" dirty="0"/>
          </a:p>
        </p:txBody>
      </p:sp>
      <p:sp>
        <p:nvSpPr>
          <p:cNvPr id="19" name="Slide Number Placeholder 18"/>
          <p:cNvSpPr>
            <a:spLocks noGrp="1"/>
          </p:cNvSpPr>
          <p:nvPr>
            <p:ph type="sldNum" sz="quarter" idx="15"/>
          </p:nvPr>
        </p:nvSpPr>
        <p:spPr/>
        <p:txBody>
          <a:bodyPr/>
          <a:lstStyle/>
          <a:p>
            <a:fld id="{B6F15528-21DE-4FAA-801E-634DDDAF4B2B}" type="slidenum">
              <a:rPr lang="en-US" smtClean="0"/>
              <a:pPr/>
              <a:t>5</a:t>
            </a:fld>
            <a:endParaRPr lang="en-US"/>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p:txBody>
          <a:bodyPr>
            <a:noAutofit/>
          </a:bodyPr>
          <a:lstStyle/>
          <a:p>
            <a:pPr>
              <a:buFont typeface="Wingdings" pitchFamily="2" charset="2"/>
              <a:buChar char="v"/>
            </a:pPr>
            <a:r>
              <a:rPr lang="fa-IR" sz="2800" dirty="0" smtClean="0"/>
              <a:t>هشت مدل کسب وکار الکترونیکی پایه ای که اساس انجام کسب و کار به صورت الکترونیکی را توضیح می دهند از دیدگاه</a:t>
            </a:r>
            <a:r>
              <a:rPr lang="en-US" sz="2800" dirty="0" smtClean="0"/>
              <a:t>Vitale </a:t>
            </a:r>
            <a:r>
              <a:rPr lang="fa-IR" sz="2800" dirty="0" smtClean="0"/>
              <a:t>و </a:t>
            </a:r>
            <a:r>
              <a:rPr lang="en-US" sz="2800" dirty="0" smtClean="0"/>
              <a:t>Weill </a:t>
            </a:r>
            <a:r>
              <a:rPr lang="fa-IR" sz="2800" dirty="0" smtClean="0"/>
              <a:t>:</a:t>
            </a:r>
            <a:endParaRPr lang="fa-IR" sz="2800" dirty="0"/>
          </a:p>
        </p:txBody>
      </p:sp>
      <p:sp>
        <p:nvSpPr>
          <p:cNvPr id="5" name="AutoShape 63"/>
          <p:cNvSpPr>
            <a:spLocks noChangeArrowheads="1"/>
          </p:cNvSpPr>
          <p:nvPr/>
        </p:nvSpPr>
        <p:spPr bwMode="gray">
          <a:xfrm>
            <a:off x="762000" y="609600"/>
            <a:ext cx="4572000" cy="457200"/>
          </a:xfrm>
          <a:prstGeom prst="roundRect">
            <a:avLst>
              <a:gd name="adj" fmla="val 16667"/>
            </a:avLst>
          </a:prstGeom>
          <a:gradFill rotWithShape="1">
            <a:gsLst>
              <a:gs pos="0">
                <a:srgbClr val="48BE67"/>
              </a:gs>
              <a:gs pos="50000">
                <a:srgbClr val="48BE67">
                  <a:gamma/>
                  <a:tint val="21176"/>
                  <a:invGamma/>
                </a:srgbClr>
              </a:gs>
              <a:gs pos="100000">
                <a:srgbClr val="48BE67"/>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48BE67"/>
            </a:extrusionClr>
          </a:sp3d>
        </p:spPr>
        <p:txBody>
          <a:bodyPr wrap="none" anchor="ctr">
            <a:flatTx/>
          </a:bodyPr>
          <a:lstStyle/>
          <a:p>
            <a:endParaRPr lang="fa-IR"/>
          </a:p>
        </p:txBody>
      </p:sp>
      <p:sp>
        <p:nvSpPr>
          <p:cNvPr id="6" name="Text Box 64"/>
          <p:cNvSpPr txBox="1">
            <a:spLocks noChangeArrowheads="1"/>
          </p:cNvSpPr>
          <p:nvPr/>
        </p:nvSpPr>
        <p:spPr bwMode="gray">
          <a:xfrm>
            <a:off x="1676400" y="6651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فروش مستقیم به مشتریان  </a:t>
            </a:r>
            <a:endParaRPr lang="en-US" b="1" dirty="0">
              <a:solidFill>
                <a:srgbClr val="000000"/>
              </a:solidFill>
            </a:endParaRPr>
          </a:p>
        </p:txBody>
      </p:sp>
      <p:sp>
        <p:nvSpPr>
          <p:cNvPr id="7" name="AutoShape 65"/>
          <p:cNvSpPr>
            <a:spLocks noChangeArrowheads="1"/>
          </p:cNvSpPr>
          <p:nvPr/>
        </p:nvSpPr>
        <p:spPr bwMode="gray">
          <a:xfrm>
            <a:off x="762000" y="1295400"/>
            <a:ext cx="4572000" cy="457200"/>
          </a:xfrm>
          <a:prstGeom prst="roundRect">
            <a:avLst>
              <a:gd name="adj" fmla="val 16667"/>
            </a:avLst>
          </a:prstGeom>
          <a:gradFill rotWithShape="1">
            <a:gsLst>
              <a:gs pos="0">
                <a:srgbClr val="378FCB"/>
              </a:gs>
              <a:gs pos="50000">
                <a:srgbClr val="378FCB">
                  <a:gamma/>
                  <a:tint val="40000"/>
                  <a:invGamma/>
                </a:srgbClr>
              </a:gs>
              <a:gs pos="100000">
                <a:srgbClr val="378FCB"/>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378FCB"/>
            </a:extrusionClr>
          </a:sp3d>
        </p:spPr>
        <p:txBody>
          <a:bodyPr wrap="none" anchor="ctr">
            <a:flatTx/>
          </a:bodyPr>
          <a:lstStyle/>
          <a:p>
            <a:endParaRPr lang="fa-IR"/>
          </a:p>
        </p:txBody>
      </p:sp>
      <p:sp>
        <p:nvSpPr>
          <p:cNvPr id="8" name="Text Box 66"/>
          <p:cNvSpPr txBox="1">
            <a:spLocks noChangeArrowheads="1"/>
          </p:cNvSpPr>
          <p:nvPr/>
        </p:nvSpPr>
        <p:spPr bwMode="gray">
          <a:xfrm>
            <a:off x="1676400" y="13509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تامین کننده خدمت کامل</a:t>
            </a:r>
            <a:endParaRPr lang="en-US" b="1" dirty="0">
              <a:solidFill>
                <a:srgbClr val="000000"/>
              </a:solidFill>
            </a:endParaRPr>
          </a:p>
        </p:txBody>
      </p:sp>
      <p:sp>
        <p:nvSpPr>
          <p:cNvPr id="9" name="AutoShape 67"/>
          <p:cNvSpPr>
            <a:spLocks noChangeArrowheads="1"/>
          </p:cNvSpPr>
          <p:nvPr/>
        </p:nvSpPr>
        <p:spPr bwMode="gray">
          <a:xfrm>
            <a:off x="762000" y="1981200"/>
            <a:ext cx="4572000" cy="457200"/>
          </a:xfrm>
          <a:prstGeom prst="roundRect">
            <a:avLst>
              <a:gd name="adj" fmla="val 16667"/>
            </a:avLst>
          </a:prstGeom>
          <a:gradFill rotWithShape="1">
            <a:gsLst>
              <a:gs pos="0">
                <a:srgbClr val="48BE67"/>
              </a:gs>
              <a:gs pos="50000">
                <a:srgbClr val="48BE67">
                  <a:gamma/>
                  <a:tint val="21176"/>
                  <a:invGamma/>
                </a:srgbClr>
              </a:gs>
              <a:gs pos="100000">
                <a:srgbClr val="48BE67"/>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48BE67"/>
            </a:extrusionClr>
          </a:sp3d>
        </p:spPr>
        <p:txBody>
          <a:bodyPr wrap="none" anchor="ctr">
            <a:flatTx/>
          </a:bodyPr>
          <a:lstStyle/>
          <a:p>
            <a:endParaRPr lang="fa-IR"/>
          </a:p>
        </p:txBody>
      </p:sp>
      <p:sp>
        <p:nvSpPr>
          <p:cNvPr id="10" name="Text Box 68"/>
          <p:cNvSpPr txBox="1">
            <a:spLocks noChangeArrowheads="1"/>
          </p:cNvSpPr>
          <p:nvPr/>
        </p:nvSpPr>
        <p:spPr bwMode="gray">
          <a:xfrm>
            <a:off x="1676400" y="20367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کل سازمان</a:t>
            </a:r>
            <a:endParaRPr lang="en-US" b="1" dirty="0">
              <a:solidFill>
                <a:srgbClr val="000000"/>
              </a:solidFill>
            </a:endParaRPr>
          </a:p>
        </p:txBody>
      </p:sp>
      <p:sp>
        <p:nvSpPr>
          <p:cNvPr id="11" name="AutoShape 69"/>
          <p:cNvSpPr>
            <a:spLocks noChangeArrowheads="1"/>
          </p:cNvSpPr>
          <p:nvPr/>
        </p:nvSpPr>
        <p:spPr bwMode="gray">
          <a:xfrm>
            <a:off x="762000" y="2667000"/>
            <a:ext cx="4572000" cy="457200"/>
          </a:xfrm>
          <a:prstGeom prst="roundRect">
            <a:avLst>
              <a:gd name="adj" fmla="val 16667"/>
            </a:avLst>
          </a:prstGeom>
          <a:gradFill rotWithShape="1">
            <a:gsLst>
              <a:gs pos="0">
                <a:srgbClr val="378FCB"/>
              </a:gs>
              <a:gs pos="50000">
                <a:srgbClr val="378FCB">
                  <a:gamma/>
                  <a:tint val="40000"/>
                  <a:invGamma/>
                </a:srgbClr>
              </a:gs>
              <a:gs pos="100000">
                <a:srgbClr val="378FCB"/>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378FCB"/>
            </a:extrusionClr>
          </a:sp3d>
        </p:spPr>
        <p:txBody>
          <a:bodyPr wrap="none" anchor="ctr">
            <a:flatTx/>
          </a:bodyPr>
          <a:lstStyle/>
          <a:p>
            <a:endParaRPr lang="fa-IR"/>
          </a:p>
        </p:txBody>
      </p:sp>
      <p:sp>
        <p:nvSpPr>
          <p:cNvPr id="12" name="Text Box 70"/>
          <p:cNvSpPr txBox="1">
            <a:spLocks noChangeArrowheads="1"/>
          </p:cNvSpPr>
          <p:nvPr/>
        </p:nvSpPr>
        <p:spPr bwMode="gray">
          <a:xfrm>
            <a:off x="1676400" y="27225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واسطه</a:t>
            </a:r>
            <a:endParaRPr lang="en-US" b="1" dirty="0">
              <a:solidFill>
                <a:srgbClr val="000000"/>
              </a:solidFill>
            </a:endParaRPr>
          </a:p>
        </p:txBody>
      </p:sp>
      <p:sp>
        <p:nvSpPr>
          <p:cNvPr id="13" name="AutoShape 71"/>
          <p:cNvSpPr>
            <a:spLocks noChangeArrowheads="1"/>
          </p:cNvSpPr>
          <p:nvPr/>
        </p:nvSpPr>
        <p:spPr bwMode="gray">
          <a:xfrm>
            <a:off x="762000" y="3352800"/>
            <a:ext cx="4572000" cy="457200"/>
          </a:xfrm>
          <a:prstGeom prst="roundRect">
            <a:avLst>
              <a:gd name="adj" fmla="val 16667"/>
            </a:avLst>
          </a:prstGeom>
          <a:gradFill rotWithShape="1">
            <a:gsLst>
              <a:gs pos="0">
                <a:srgbClr val="48BE67"/>
              </a:gs>
              <a:gs pos="50000">
                <a:srgbClr val="48BE67">
                  <a:gamma/>
                  <a:tint val="21176"/>
                  <a:invGamma/>
                </a:srgbClr>
              </a:gs>
              <a:gs pos="100000">
                <a:srgbClr val="48BE67"/>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48BE67"/>
            </a:extrusionClr>
          </a:sp3d>
        </p:spPr>
        <p:txBody>
          <a:bodyPr wrap="none" anchor="ctr">
            <a:flatTx/>
          </a:bodyPr>
          <a:lstStyle/>
          <a:p>
            <a:endParaRPr lang="fa-IR"/>
          </a:p>
        </p:txBody>
      </p:sp>
      <p:grpSp>
        <p:nvGrpSpPr>
          <p:cNvPr id="15" name="Group 73"/>
          <p:cNvGrpSpPr>
            <a:grpSpLocks/>
          </p:cNvGrpSpPr>
          <p:nvPr/>
        </p:nvGrpSpPr>
        <p:grpSpPr bwMode="auto">
          <a:xfrm>
            <a:off x="1447800" y="171450"/>
            <a:ext cx="122238" cy="4030662"/>
            <a:chOff x="1824" y="1212"/>
            <a:chExt cx="77" cy="2539"/>
          </a:xfrm>
        </p:grpSpPr>
        <p:sp>
          <p:nvSpPr>
            <p:cNvPr id="16" name="Rectangle 74"/>
            <p:cNvSpPr>
              <a:spLocks noChangeArrowheads="1"/>
            </p:cNvSpPr>
            <p:nvPr/>
          </p:nvSpPr>
          <p:spPr bwMode="gray">
            <a:xfrm>
              <a:off x="1825" y="1212"/>
              <a:ext cx="74" cy="240"/>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17" name="Rectangle 75"/>
            <p:cNvSpPr>
              <a:spLocks noChangeArrowheads="1"/>
            </p:cNvSpPr>
            <p:nvPr/>
          </p:nvSpPr>
          <p:spPr bwMode="gray">
            <a:xfrm>
              <a:off x="1824" y="1780"/>
              <a:ext cx="70"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18" name="Rectangle 76"/>
            <p:cNvSpPr>
              <a:spLocks noChangeArrowheads="1"/>
            </p:cNvSpPr>
            <p:nvPr/>
          </p:nvSpPr>
          <p:spPr bwMode="gray">
            <a:xfrm>
              <a:off x="1827" y="2209"/>
              <a:ext cx="70"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19" name="Rectangle 77"/>
            <p:cNvSpPr>
              <a:spLocks noChangeArrowheads="1"/>
            </p:cNvSpPr>
            <p:nvPr/>
          </p:nvSpPr>
          <p:spPr bwMode="gray">
            <a:xfrm>
              <a:off x="1825" y="2641"/>
              <a:ext cx="70"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0" name="Rectangle 78"/>
            <p:cNvSpPr>
              <a:spLocks noChangeArrowheads="1"/>
            </p:cNvSpPr>
            <p:nvPr/>
          </p:nvSpPr>
          <p:spPr bwMode="gray">
            <a:xfrm>
              <a:off x="1825" y="3072"/>
              <a:ext cx="70"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1" name="Rectangle 79"/>
            <p:cNvSpPr>
              <a:spLocks noChangeArrowheads="1"/>
            </p:cNvSpPr>
            <p:nvPr/>
          </p:nvSpPr>
          <p:spPr bwMode="gray">
            <a:xfrm>
              <a:off x="1827" y="3511"/>
              <a:ext cx="74" cy="240"/>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grpSp>
      <p:grpSp>
        <p:nvGrpSpPr>
          <p:cNvPr id="22" name="Group 80"/>
          <p:cNvGrpSpPr>
            <a:grpSpLocks/>
          </p:cNvGrpSpPr>
          <p:nvPr/>
        </p:nvGrpSpPr>
        <p:grpSpPr bwMode="auto">
          <a:xfrm>
            <a:off x="4446588" y="169862"/>
            <a:ext cx="125412" cy="4030663"/>
            <a:chOff x="3597" y="1211"/>
            <a:chExt cx="79" cy="2539"/>
          </a:xfrm>
        </p:grpSpPr>
        <p:sp>
          <p:nvSpPr>
            <p:cNvPr id="23" name="Rectangle 81"/>
            <p:cNvSpPr>
              <a:spLocks noChangeArrowheads="1"/>
            </p:cNvSpPr>
            <p:nvPr/>
          </p:nvSpPr>
          <p:spPr bwMode="gray">
            <a:xfrm>
              <a:off x="3598" y="1211"/>
              <a:ext cx="74" cy="240"/>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4" name="Rectangle 82"/>
            <p:cNvSpPr>
              <a:spLocks noChangeArrowheads="1"/>
            </p:cNvSpPr>
            <p:nvPr/>
          </p:nvSpPr>
          <p:spPr bwMode="gray">
            <a:xfrm>
              <a:off x="3597" y="1779"/>
              <a:ext cx="76"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5" name="Rectangle 83"/>
            <p:cNvSpPr>
              <a:spLocks noChangeArrowheads="1"/>
            </p:cNvSpPr>
            <p:nvPr/>
          </p:nvSpPr>
          <p:spPr bwMode="gray">
            <a:xfrm>
              <a:off x="3600" y="2208"/>
              <a:ext cx="76"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6" name="Rectangle 84"/>
            <p:cNvSpPr>
              <a:spLocks noChangeArrowheads="1"/>
            </p:cNvSpPr>
            <p:nvPr/>
          </p:nvSpPr>
          <p:spPr bwMode="gray">
            <a:xfrm>
              <a:off x="3598" y="2640"/>
              <a:ext cx="76"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7" name="Rectangle 85"/>
            <p:cNvSpPr>
              <a:spLocks noChangeArrowheads="1"/>
            </p:cNvSpPr>
            <p:nvPr/>
          </p:nvSpPr>
          <p:spPr bwMode="gray">
            <a:xfrm>
              <a:off x="3598" y="3071"/>
              <a:ext cx="76"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28" name="Rectangle 86"/>
            <p:cNvSpPr>
              <a:spLocks noChangeArrowheads="1"/>
            </p:cNvSpPr>
            <p:nvPr/>
          </p:nvSpPr>
          <p:spPr bwMode="gray">
            <a:xfrm>
              <a:off x="3600" y="3510"/>
              <a:ext cx="74" cy="240"/>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grpSp>
      <p:sp>
        <p:nvSpPr>
          <p:cNvPr id="29" name="Rectangle 87"/>
          <p:cNvSpPr>
            <a:spLocks noChangeArrowheads="1"/>
          </p:cNvSpPr>
          <p:nvPr/>
        </p:nvSpPr>
        <p:spPr bwMode="gray">
          <a:xfrm>
            <a:off x="685800" y="6096000"/>
            <a:ext cx="4495800" cy="152400"/>
          </a:xfrm>
          <a:prstGeom prst="rect">
            <a:avLst/>
          </a:prstGeom>
          <a:gradFill rotWithShape="1">
            <a:gsLst>
              <a:gs pos="0">
                <a:schemeClr val="bg2">
                  <a:alpha val="0"/>
                </a:schemeClr>
              </a:gs>
              <a:gs pos="50000">
                <a:schemeClr val="bg2">
                  <a:gamma/>
                  <a:shade val="46275"/>
                  <a:invGamma/>
                  <a:alpha val="58000"/>
                </a:schemeClr>
              </a:gs>
              <a:gs pos="100000">
                <a:schemeClr val="bg2">
                  <a:alpha val="0"/>
                </a:schemeClr>
              </a:gs>
            </a:gsLst>
            <a:lin ang="5400000" scaled="1"/>
          </a:gradFill>
          <a:ln w="9525" algn="ctr">
            <a:noFill/>
            <a:miter lim="800000"/>
            <a:headEnd/>
            <a:tailEnd/>
          </a:ln>
          <a:effectLst/>
        </p:spPr>
        <p:txBody>
          <a:bodyPr wrap="none" anchor="ctr"/>
          <a:lstStyle/>
          <a:p>
            <a:endParaRPr lang="fa-IR"/>
          </a:p>
        </p:txBody>
      </p:sp>
      <p:sp>
        <p:nvSpPr>
          <p:cNvPr id="30" name="AutoShape 65"/>
          <p:cNvSpPr>
            <a:spLocks noChangeArrowheads="1"/>
          </p:cNvSpPr>
          <p:nvPr/>
        </p:nvSpPr>
        <p:spPr bwMode="gray">
          <a:xfrm>
            <a:off x="762000" y="4038600"/>
            <a:ext cx="4572000" cy="457200"/>
          </a:xfrm>
          <a:prstGeom prst="roundRect">
            <a:avLst>
              <a:gd name="adj" fmla="val 16667"/>
            </a:avLst>
          </a:prstGeom>
          <a:gradFill rotWithShape="1">
            <a:gsLst>
              <a:gs pos="0">
                <a:srgbClr val="378FCB"/>
              </a:gs>
              <a:gs pos="50000">
                <a:srgbClr val="378FCB">
                  <a:gamma/>
                  <a:tint val="40000"/>
                  <a:invGamma/>
                </a:srgbClr>
              </a:gs>
              <a:gs pos="100000">
                <a:srgbClr val="378FCB"/>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378FCB"/>
            </a:extrusionClr>
          </a:sp3d>
        </p:spPr>
        <p:txBody>
          <a:bodyPr wrap="none" anchor="ctr">
            <a:flatTx/>
          </a:bodyPr>
          <a:lstStyle/>
          <a:p>
            <a:endParaRPr lang="fa-IR"/>
          </a:p>
        </p:txBody>
      </p:sp>
      <p:sp>
        <p:nvSpPr>
          <p:cNvPr id="31" name="Text Box 66"/>
          <p:cNvSpPr txBox="1">
            <a:spLocks noChangeArrowheads="1"/>
          </p:cNvSpPr>
          <p:nvPr/>
        </p:nvSpPr>
        <p:spPr bwMode="gray">
          <a:xfrm>
            <a:off x="1676400" y="40941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جامعه مجازی</a:t>
            </a:r>
            <a:endParaRPr lang="en-US" b="1" dirty="0">
              <a:solidFill>
                <a:srgbClr val="000000"/>
              </a:solidFill>
            </a:endParaRPr>
          </a:p>
        </p:txBody>
      </p:sp>
      <p:sp>
        <p:nvSpPr>
          <p:cNvPr id="32" name="AutoShape 65"/>
          <p:cNvSpPr>
            <a:spLocks noChangeArrowheads="1"/>
          </p:cNvSpPr>
          <p:nvPr/>
        </p:nvSpPr>
        <p:spPr bwMode="gray">
          <a:xfrm>
            <a:off x="685800" y="5486400"/>
            <a:ext cx="4572000" cy="457200"/>
          </a:xfrm>
          <a:prstGeom prst="roundRect">
            <a:avLst>
              <a:gd name="adj" fmla="val 16667"/>
            </a:avLst>
          </a:prstGeom>
          <a:gradFill rotWithShape="1">
            <a:gsLst>
              <a:gs pos="0">
                <a:srgbClr val="378FCB"/>
              </a:gs>
              <a:gs pos="50000">
                <a:srgbClr val="378FCB">
                  <a:gamma/>
                  <a:tint val="40000"/>
                  <a:invGamma/>
                </a:srgbClr>
              </a:gs>
              <a:gs pos="100000">
                <a:srgbClr val="378FCB"/>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378FCB"/>
            </a:extrusionClr>
          </a:sp3d>
        </p:spPr>
        <p:txBody>
          <a:bodyPr wrap="none" anchor="ctr">
            <a:flatTx/>
          </a:bodyPr>
          <a:lstStyle/>
          <a:p>
            <a:endParaRPr lang="fa-IR"/>
          </a:p>
        </p:txBody>
      </p:sp>
      <p:sp>
        <p:nvSpPr>
          <p:cNvPr id="33" name="Text Box 66"/>
          <p:cNvSpPr txBox="1">
            <a:spLocks noChangeArrowheads="1"/>
          </p:cNvSpPr>
          <p:nvPr/>
        </p:nvSpPr>
        <p:spPr bwMode="gray">
          <a:xfrm>
            <a:off x="1600200" y="5541962"/>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تامین کننده محتوا</a:t>
            </a:r>
            <a:endParaRPr lang="en-US" b="1" dirty="0">
              <a:solidFill>
                <a:srgbClr val="000000"/>
              </a:solidFill>
            </a:endParaRPr>
          </a:p>
        </p:txBody>
      </p:sp>
      <p:sp>
        <p:nvSpPr>
          <p:cNvPr id="34" name="AutoShape 71"/>
          <p:cNvSpPr>
            <a:spLocks noChangeArrowheads="1"/>
          </p:cNvSpPr>
          <p:nvPr/>
        </p:nvSpPr>
        <p:spPr bwMode="gray">
          <a:xfrm>
            <a:off x="685800" y="4745038"/>
            <a:ext cx="4572000" cy="457200"/>
          </a:xfrm>
          <a:prstGeom prst="roundRect">
            <a:avLst>
              <a:gd name="adj" fmla="val 16667"/>
            </a:avLst>
          </a:prstGeom>
          <a:gradFill rotWithShape="1">
            <a:gsLst>
              <a:gs pos="0">
                <a:srgbClr val="48BE67"/>
              </a:gs>
              <a:gs pos="50000">
                <a:srgbClr val="48BE67">
                  <a:gamma/>
                  <a:tint val="21176"/>
                  <a:invGamma/>
                </a:srgbClr>
              </a:gs>
              <a:gs pos="100000">
                <a:srgbClr val="48BE67"/>
              </a:gs>
            </a:gsLst>
            <a:lin ang="0" scaled="1"/>
          </a:gradFill>
          <a:ln w="19050" algn="ctr">
            <a:round/>
            <a:headEnd/>
            <a:tailEnd/>
          </a:ln>
          <a:effectLst/>
          <a:scene3d>
            <a:camera prst="legacyPerspectiveTop"/>
            <a:lightRig rig="legacyFlat3" dir="b"/>
          </a:scene3d>
          <a:sp3d extrusionH="887400" prstMaterial="legacyMatte">
            <a:bevelT w="13500" h="13500" prst="angle"/>
            <a:bevelB w="13500" h="13500" prst="angle"/>
            <a:extrusionClr>
              <a:srgbClr val="48BE67"/>
            </a:extrusionClr>
          </a:sp3d>
        </p:spPr>
        <p:txBody>
          <a:bodyPr wrap="none" anchor="ctr">
            <a:flatTx/>
          </a:bodyPr>
          <a:lstStyle/>
          <a:p>
            <a:endParaRPr lang="fa-IR"/>
          </a:p>
        </p:txBody>
      </p:sp>
      <p:sp>
        <p:nvSpPr>
          <p:cNvPr id="35" name="Text Box 72"/>
          <p:cNvSpPr txBox="1">
            <a:spLocks noChangeArrowheads="1"/>
          </p:cNvSpPr>
          <p:nvPr/>
        </p:nvSpPr>
        <p:spPr bwMode="gray">
          <a:xfrm>
            <a:off x="1600200" y="4800600"/>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یکپارچه سازی شبکه ارزش</a:t>
            </a:r>
            <a:endParaRPr lang="en-US" b="1" dirty="0">
              <a:solidFill>
                <a:srgbClr val="000000"/>
              </a:solidFill>
            </a:endParaRPr>
          </a:p>
        </p:txBody>
      </p:sp>
      <p:sp>
        <p:nvSpPr>
          <p:cNvPr id="36" name="Rectangle 82"/>
          <p:cNvSpPr>
            <a:spLocks noChangeArrowheads="1"/>
          </p:cNvSpPr>
          <p:nvPr/>
        </p:nvSpPr>
        <p:spPr bwMode="gray">
          <a:xfrm>
            <a:off x="4419600" y="4495800"/>
            <a:ext cx="120650" cy="1762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37" name="Rectangle 82"/>
          <p:cNvSpPr>
            <a:spLocks noChangeArrowheads="1"/>
          </p:cNvSpPr>
          <p:nvPr/>
        </p:nvSpPr>
        <p:spPr bwMode="gray">
          <a:xfrm>
            <a:off x="4419600" y="5181600"/>
            <a:ext cx="120650" cy="1762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38" name="Rectangle 82"/>
          <p:cNvSpPr>
            <a:spLocks noChangeArrowheads="1"/>
          </p:cNvSpPr>
          <p:nvPr/>
        </p:nvSpPr>
        <p:spPr bwMode="gray">
          <a:xfrm>
            <a:off x="1447800" y="4495800"/>
            <a:ext cx="120650" cy="1762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39" name="Rectangle 82"/>
          <p:cNvSpPr>
            <a:spLocks noChangeArrowheads="1"/>
          </p:cNvSpPr>
          <p:nvPr/>
        </p:nvSpPr>
        <p:spPr bwMode="gray">
          <a:xfrm>
            <a:off x="1447800" y="5181600"/>
            <a:ext cx="120650" cy="1762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w="9525" algn="ctr">
            <a:noFill/>
            <a:miter lim="800000"/>
            <a:headEnd/>
            <a:tailEnd/>
          </a:ln>
          <a:effectLst/>
        </p:spPr>
        <p:txBody>
          <a:bodyPr wrap="none" anchor="ctr"/>
          <a:lstStyle/>
          <a:p>
            <a:endParaRPr lang="fa-IR"/>
          </a:p>
        </p:txBody>
      </p:sp>
      <p:sp>
        <p:nvSpPr>
          <p:cNvPr id="75" name="Text Box 70"/>
          <p:cNvSpPr txBox="1">
            <a:spLocks noChangeArrowheads="1"/>
          </p:cNvSpPr>
          <p:nvPr/>
        </p:nvSpPr>
        <p:spPr bwMode="gray">
          <a:xfrm>
            <a:off x="1752600" y="3429000"/>
            <a:ext cx="2630488" cy="366713"/>
          </a:xfrm>
          <a:prstGeom prst="rect">
            <a:avLst/>
          </a:prstGeom>
          <a:noFill/>
          <a:ln w="9525" algn="ctr">
            <a:noFill/>
            <a:miter lim="800000"/>
            <a:headEnd/>
            <a:tailEnd/>
          </a:ln>
          <a:effectLst/>
        </p:spPr>
        <p:txBody>
          <a:bodyPr>
            <a:spAutoFit/>
          </a:bodyPr>
          <a:lstStyle/>
          <a:p>
            <a:pPr algn="ctr" eaLnBrk="0" hangingPunct="0"/>
            <a:r>
              <a:rPr lang="fa-IR" b="1" dirty="0" smtClean="0">
                <a:solidFill>
                  <a:srgbClr val="000000"/>
                </a:solidFill>
              </a:rPr>
              <a:t>زیرساخت مشترک</a:t>
            </a:r>
            <a:endParaRPr lang="en-US" b="1" dirty="0">
              <a:solidFill>
                <a:srgbClr val="000000"/>
              </a:solidFill>
            </a:endParaRPr>
          </a:p>
        </p:txBody>
      </p:sp>
      <p:sp>
        <p:nvSpPr>
          <p:cNvPr id="78" name="Slide Number Placeholder 77"/>
          <p:cNvSpPr>
            <a:spLocks noGrp="1"/>
          </p:cNvSpPr>
          <p:nvPr>
            <p:ph type="sldNum" sz="quarter" idx="15"/>
          </p:nvPr>
        </p:nvSpPr>
        <p:spPr/>
        <p:txBody>
          <a:bodyPr/>
          <a:lstStyle/>
          <a:p>
            <a:fld id="{B6F15528-21DE-4FAA-801E-634DDDAF4B2B}" type="slidenum">
              <a:rPr lang="en-US" smtClean="0"/>
              <a:pPr/>
              <a:t>6</a:t>
            </a:fld>
            <a:endParaRPr lang="en-US"/>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91400" cy="1020762"/>
          </a:xfrm>
        </p:spPr>
        <p:style>
          <a:lnRef idx="3">
            <a:schemeClr val="lt1"/>
          </a:lnRef>
          <a:fillRef idx="1">
            <a:schemeClr val="accent1"/>
          </a:fillRef>
          <a:effectRef idx="1">
            <a:schemeClr val="accent1"/>
          </a:effectRef>
          <a:fontRef idx="minor">
            <a:schemeClr val="lt1"/>
          </a:fontRef>
        </p:style>
        <p:txBody>
          <a:bodyPr>
            <a:normAutofit/>
          </a:bodyPr>
          <a:lstStyle/>
          <a:p>
            <a:pPr algn="ctr"/>
            <a:r>
              <a:rPr lang="fa-IR" sz="2400" dirty="0" smtClean="0"/>
              <a:t>هشت مدل کسب و کار الکترونیکی از جنبه های مدل عملیاتی ، زیرساخت فناوری اطلاعات ، منبع درآمد و عوامل حیاتی موفقیت  </a:t>
            </a:r>
            <a:endParaRPr lang="fa-IR" sz="2400" dirty="0"/>
          </a:p>
        </p:txBody>
      </p:sp>
      <p:sp>
        <p:nvSpPr>
          <p:cNvPr id="6" name="Slide Number Placeholder 5"/>
          <p:cNvSpPr>
            <a:spLocks noGrp="1"/>
          </p:cNvSpPr>
          <p:nvPr>
            <p:ph type="sldNum" sz="quarter" idx="15"/>
          </p:nvPr>
        </p:nvSpPr>
        <p:spPr/>
        <p:txBody>
          <a:bodyPr/>
          <a:lstStyle/>
          <a:p>
            <a:fld id="{B6F15528-21DE-4FAA-801E-634DDDAF4B2B}" type="slidenum">
              <a:rPr lang="en-US" smtClean="0"/>
              <a:pPr/>
              <a:t>7</a:t>
            </a:fld>
            <a:endParaRPr lang="en-US"/>
          </a:p>
        </p:txBody>
      </p:sp>
      <p:grpSp>
        <p:nvGrpSpPr>
          <p:cNvPr id="7" name="Group 3"/>
          <p:cNvGrpSpPr>
            <a:grpSpLocks/>
          </p:cNvGrpSpPr>
          <p:nvPr/>
        </p:nvGrpSpPr>
        <p:grpSpPr bwMode="auto">
          <a:xfrm>
            <a:off x="1371600" y="1981200"/>
            <a:ext cx="5867400" cy="1401665"/>
            <a:chOff x="912" y="1008"/>
            <a:chExt cx="3984" cy="982"/>
          </a:xfrm>
        </p:grpSpPr>
        <p:sp>
          <p:nvSpPr>
            <p:cNvPr id="8"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9" name="Group 5"/>
            <p:cNvGrpSpPr>
              <a:grpSpLocks/>
            </p:cNvGrpSpPr>
            <p:nvPr/>
          </p:nvGrpSpPr>
          <p:grpSpPr bwMode="auto">
            <a:xfrm>
              <a:off x="999" y="1092"/>
              <a:ext cx="816" cy="746"/>
              <a:chOff x="999" y="1092"/>
              <a:chExt cx="816" cy="746"/>
            </a:xfrm>
          </p:grpSpPr>
          <p:sp>
            <p:nvSpPr>
              <p:cNvPr id="11"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lgn="r"/>
                <a:endParaRPr lang="fa-IR"/>
              </a:p>
            </p:txBody>
          </p:sp>
          <p:sp>
            <p:nvSpPr>
              <p:cNvPr id="12" name="Freeform 7"/>
              <p:cNvSpPr>
                <a:spLocks/>
              </p:cNvSpPr>
              <p:nvPr/>
            </p:nvSpPr>
            <p:spPr bwMode="gray">
              <a:xfrm>
                <a:off x="1047" y="1140"/>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endParaRPr lang="fa-IR"/>
              </a:p>
            </p:txBody>
          </p:sp>
          <p:sp>
            <p:nvSpPr>
              <p:cNvPr id="13" name="Text Box 8"/>
              <p:cNvSpPr txBox="1">
                <a:spLocks noChangeArrowheads="1"/>
              </p:cNvSpPr>
              <p:nvPr/>
            </p:nvSpPr>
            <p:spPr bwMode="gray">
              <a:xfrm>
                <a:off x="1015" y="1275"/>
                <a:ext cx="800"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زیرساخت</a:t>
                </a:r>
                <a:endParaRPr lang="en-US" sz="2400" b="0" dirty="0">
                  <a:solidFill>
                    <a:srgbClr val="FFFFFF"/>
                  </a:solidFill>
                  <a:effectLst>
                    <a:outerShdw blurRad="38100" dist="38100" dir="2700000" algn="tl">
                      <a:srgbClr val="C0C0C0"/>
                    </a:outerShdw>
                  </a:effectLst>
                </a:endParaRPr>
              </a:p>
            </p:txBody>
          </p:sp>
        </p:grpSp>
        <p:sp>
          <p:nvSpPr>
            <p:cNvPr id="10" name="Text Box 9"/>
            <p:cNvSpPr txBox="1">
              <a:spLocks noChangeArrowheads="1"/>
            </p:cNvSpPr>
            <p:nvPr/>
          </p:nvSpPr>
          <p:spPr bwMode="gray">
            <a:xfrm>
              <a:off x="1872" y="1149"/>
              <a:ext cx="2921" cy="841"/>
            </a:xfrm>
            <a:prstGeom prst="rect">
              <a:avLst/>
            </a:prstGeom>
            <a:noFill/>
            <a:ln w="9525" algn="ctr">
              <a:noFill/>
              <a:miter lim="800000"/>
              <a:headEnd/>
              <a:tailEnd/>
            </a:ln>
            <a:effectLst/>
          </p:spPr>
          <p:txBody>
            <a:bodyPr wrap="square">
              <a:spAutoFit/>
            </a:bodyPr>
            <a:lstStyle/>
            <a:p>
              <a:pPr algn="r" eaLnBrk="0" hangingPunct="0"/>
              <a:r>
                <a:rPr lang="fa-IR" dirty="0" smtClean="0">
                  <a:solidFill>
                    <a:srgbClr val="000000"/>
                  </a:solidFill>
                </a:rPr>
                <a:t>مدل مستقیم به مشتری مستلزم اتصال الکترونیکی گسترده با مشتری از جمله سیستم های پرداخت است</a:t>
              </a:r>
              <a:r>
                <a:rPr lang="en-US" dirty="0" smtClean="0">
                  <a:solidFill>
                    <a:srgbClr val="000000"/>
                  </a:solidFill>
                </a:rPr>
                <a:t>online</a:t>
              </a:r>
            </a:p>
            <a:p>
              <a:pPr algn="r" eaLnBrk="0" hangingPunct="0"/>
              <a:endParaRPr lang="en-US" b="0" dirty="0">
                <a:solidFill>
                  <a:srgbClr val="000000"/>
                </a:solidFill>
              </a:endParaRPr>
            </a:p>
          </p:txBody>
        </p:sp>
      </p:grpSp>
      <p:grpSp>
        <p:nvGrpSpPr>
          <p:cNvPr id="14" name="Group 10"/>
          <p:cNvGrpSpPr>
            <a:grpSpLocks/>
          </p:cNvGrpSpPr>
          <p:nvPr/>
        </p:nvGrpSpPr>
        <p:grpSpPr bwMode="auto">
          <a:xfrm>
            <a:off x="1371600" y="3511550"/>
            <a:ext cx="5867400" cy="1301750"/>
            <a:chOff x="912" y="2016"/>
            <a:chExt cx="3984" cy="912"/>
          </a:xfrm>
        </p:grpSpPr>
        <p:sp>
          <p:nvSpPr>
            <p:cNvPr id="15" name="AutoShape 11"/>
            <p:cNvSpPr>
              <a:spLocks noChangeArrowheads="1"/>
            </p:cNvSpPr>
            <p:nvPr/>
          </p:nvSpPr>
          <p:spPr bwMode="gray">
            <a:xfrm>
              <a:off x="912" y="2016"/>
              <a:ext cx="3984" cy="9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16" name="Group 12"/>
            <p:cNvGrpSpPr>
              <a:grpSpLocks/>
            </p:cNvGrpSpPr>
            <p:nvPr/>
          </p:nvGrpSpPr>
          <p:grpSpPr bwMode="auto">
            <a:xfrm>
              <a:off x="964" y="2100"/>
              <a:ext cx="874" cy="746"/>
              <a:chOff x="964" y="2100"/>
              <a:chExt cx="874" cy="746"/>
            </a:xfrm>
          </p:grpSpPr>
          <p:sp>
            <p:nvSpPr>
              <p:cNvPr id="18" name="AutoShape 13"/>
              <p:cNvSpPr>
                <a:spLocks noChangeArrowheads="1"/>
              </p:cNvSpPr>
              <p:nvPr/>
            </p:nvSpPr>
            <p:spPr bwMode="gray">
              <a:xfrm>
                <a:off x="999" y="2100"/>
                <a:ext cx="768" cy="746"/>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p>
                <a:endParaRPr lang="fa-IR"/>
              </a:p>
            </p:txBody>
          </p:sp>
          <p:sp>
            <p:nvSpPr>
              <p:cNvPr id="19" name="Freeform 14"/>
              <p:cNvSpPr>
                <a:spLocks/>
              </p:cNvSpPr>
              <p:nvPr/>
            </p:nvSpPr>
            <p:spPr bwMode="gray">
              <a:xfrm>
                <a:off x="1047" y="214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p>
                <a:endParaRPr lang="fa-IR"/>
              </a:p>
            </p:txBody>
          </p:sp>
          <p:sp>
            <p:nvSpPr>
              <p:cNvPr id="20" name="Text Box 15"/>
              <p:cNvSpPr txBox="1">
                <a:spLocks noChangeArrowheads="1"/>
              </p:cNvSpPr>
              <p:nvPr/>
            </p:nvSpPr>
            <p:spPr bwMode="gray">
              <a:xfrm>
                <a:off x="964" y="2278"/>
                <a:ext cx="874"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منابع درآمد</a:t>
                </a:r>
                <a:endParaRPr lang="en-US" sz="2400" b="0" dirty="0">
                  <a:solidFill>
                    <a:srgbClr val="FFFFFF"/>
                  </a:solidFill>
                  <a:effectLst>
                    <a:outerShdw blurRad="38100" dist="38100" dir="2700000" algn="tl">
                      <a:srgbClr val="C0C0C0"/>
                    </a:outerShdw>
                  </a:effectLst>
                </a:endParaRPr>
              </a:p>
            </p:txBody>
          </p:sp>
        </p:grpSp>
        <p:sp>
          <p:nvSpPr>
            <p:cNvPr id="17" name="Text Box 16"/>
            <p:cNvSpPr txBox="1">
              <a:spLocks noChangeArrowheads="1"/>
            </p:cNvSpPr>
            <p:nvPr/>
          </p:nvSpPr>
          <p:spPr bwMode="gray">
            <a:xfrm>
              <a:off x="1872" y="2141"/>
              <a:ext cx="2928" cy="647"/>
            </a:xfrm>
            <a:prstGeom prst="rect">
              <a:avLst/>
            </a:prstGeom>
            <a:noFill/>
            <a:ln w="9525" algn="ctr">
              <a:noFill/>
              <a:miter lim="800000"/>
              <a:headEnd/>
              <a:tailEnd/>
            </a:ln>
            <a:effectLst/>
          </p:spPr>
          <p:txBody>
            <a:bodyPr>
              <a:spAutoFit/>
            </a:bodyPr>
            <a:lstStyle/>
            <a:p>
              <a:pPr algn="r" eaLnBrk="0" hangingPunct="0"/>
              <a:r>
                <a:rPr lang="fa-IR" b="0" dirty="0" smtClean="0">
                  <a:solidFill>
                    <a:srgbClr val="000000"/>
                  </a:solidFill>
                </a:rPr>
                <a:t>منبع اصلی درآمد در این مدل ،معمولا فروش مستقیم به مشتریان است.درآمدهای مکمل ناشی از تبلیغات ، فروش اطلاعات به مشتری و کمسیون جایگذاری محصول است </a:t>
              </a:r>
              <a:endParaRPr lang="en-US" b="0" dirty="0">
                <a:solidFill>
                  <a:srgbClr val="000000"/>
                </a:solidFill>
              </a:endParaRPr>
            </a:p>
          </p:txBody>
        </p:sp>
      </p:grpSp>
      <p:grpSp>
        <p:nvGrpSpPr>
          <p:cNvPr id="21" name="Group 17"/>
          <p:cNvGrpSpPr>
            <a:grpSpLocks/>
          </p:cNvGrpSpPr>
          <p:nvPr/>
        </p:nvGrpSpPr>
        <p:grpSpPr bwMode="auto">
          <a:xfrm>
            <a:off x="1295018" y="5051429"/>
            <a:ext cx="5943983" cy="1301751"/>
            <a:chOff x="860" y="3036"/>
            <a:chExt cx="4036" cy="912"/>
          </a:xfrm>
        </p:grpSpPr>
        <p:sp>
          <p:nvSpPr>
            <p:cNvPr id="22"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23" name="Group 19"/>
            <p:cNvGrpSpPr>
              <a:grpSpLocks/>
            </p:cNvGrpSpPr>
            <p:nvPr/>
          </p:nvGrpSpPr>
          <p:grpSpPr bwMode="auto">
            <a:xfrm>
              <a:off x="860" y="3074"/>
              <a:ext cx="1071" cy="841"/>
              <a:chOff x="860" y="3074"/>
              <a:chExt cx="1071" cy="841"/>
            </a:xfrm>
          </p:grpSpPr>
          <p:sp>
            <p:nvSpPr>
              <p:cNvPr id="25" name="AutoShape 20"/>
              <p:cNvSpPr>
                <a:spLocks noChangeArrowheads="1"/>
              </p:cNvSpPr>
              <p:nvPr/>
            </p:nvSpPr>
            <p:spPr bwMode="gray">
              <a:xfrm>
                <a:off x="999" y="3120"/>
                <a:ext cx="768" cy="746"/>
              </a:xfrm>
              <a:prstGeom prst="roundRect">
                <a:avLst>
                  <a:gd name="adj" fmla="val 11921"/>
                </a:avLst>
              </a:prstGeom>
              <a:gradFill rotWithShape="1">
                <a:gsLst>
                  <a:gs pos="0">
                    <a:schemeClr val="folHlink">
                      <a:gamma/>
                      <a:tint val="63529"/>
                      <a:invGamma/>
                    </a:schemeClr>
                  </a:gs>
                  <a:gs pos="100000">
                    <a:schemeClr val="folHlink"/>
                  </a:gs>
                </a:gsLst>
                <a:lin ang="5400000" scaled="1"/>
              </a:gradFill>
              <a:ln w="38100">
                <a:solidFill>
                  <a:schemeClr val="bg1"/>
                </a:solidFill>
                <a:round/>
                <a:headEnd/>
                <a:tailEnd/>
              </a:ln>
              <a:effectLst/>
            </p:spPr>
            <p:txBody>
              <a:bodyPr wrap="none" anchor="ctr"/>
              <a:lstStyle/>
              <a:p>
                <a:endParaRPr lang="fa-IR"/>
              </a:p>
            </p:txBody>
          </p:sp>
          <p:sp>
            <p:nvSpPr>
              <p:cNvPr id="26" name="Freeform 21"/>
              <p:cNvSpPr>
                <a:spLocks/>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headEnd/>
                <a:tailEnd/>
              </a:ln>
            </p:spPr>
            <p:txBody>
              <a:bodyPr/>
              <a:lstStyle/>
              <a:p>
                <a:endParaRPr lang="fa-IR"/>
              </a:p>
            </p:txBody>
          </p:sp>
          <p:sp>
            <p:nvSpPr>
              <p:cNvPr id="27" name="Text Box 22"/>
              <p:cNvSpPr txBox="1">
                <a:spLocks noChangeArrowheads="1"/>
              </p:cNvSpPr>
              <p:nvPr/>
            </p:nvSpPr>
            <p:spPr bwMode="gray">
              <a:xfrm>
                <a:off x="860" y="3074"/>
                <a:ext cx="1071" cy="841"/>
              </a:xfrm>
              <a:prstGeom prst="rect">
                <a:avLst/>
              </a:prstGeom>
              <a:noFill/>
              <a:ln w="9525" algn="ctr">
                <a:noFill/>
                <a:miter lim="800000"/>
                <a:headEnd/>
                <a:tailEnd/>
              </a:ln>
              <a:effectLst/>
            </p:spPr>
            <p:txBody>
              <a:bodyPr wrap="square">
                <a:spAutoFit/>
              </a:bodyPr>
              <a:lstStyle/>
              <a:p>
                <a:pPr algn="ctr" eaLnBrk="0" hangingPunct="0"/>
                <a:r>
                  <a:rPr lang="fa-IR" sz="2400" dirty="0" smtClean="0">
                    <a:solidFill>
                      <a:srgbClr val="FFFFFF"/>
                    </a:solidFill>
                    <a:effectLst>
                      <a:outerShdw blurRad="38100" dist="38100" dir="2700000" algn="tl">
                        <a:srgbClr val="C0C0C0"/>
                      </a:outerShdw>
                    </a:effectLst>
                  </a:rPr>
                  <a:t>عوامل بحرانی موفقیت</a:t>
                </a:r>
                <a:endParaRPr lang="en-US" sz="2400" b="0" dirty="0">
                  <a:solidFill>
                    <a:srgbClr val="FFFFFF"/>
                  </a:solidFill>
                  <a:effectLst>
                    <a:outerShdw blurRad="38100" dist="38100" dir="2700000" algn="tl">
                      <a:srgbClr val="C0C0C0"/>
                    </a:outerShdw>
                  </a:effectLst>
                </a:endParaRPr>
              </a:p>
            </p:txBody>
          </p:sp>
        </p:grpSp>
        <p:sp>
          <p:nvSpPr>
            <p:cNvPr id="24" name="Text Box 23"/>
            <p:cNvSpPr txBox="1">
              <a:spLocks noChangeArrowheads="1"/>
            </p:cNvSpPr>
            <p:nvPr/>
          </p:nvSpPr>
          <p:spPr bwMode="gray">
            <a:xfrm>
              <a:off x="1872" y="3161"/>
              <a:ext cx="2928" cy="259"/>
            </a:xfrm>
            <a:prstGeom prst="rect">
              <a:avLst/>
            </a:prstGeom>
            <a:noFill/>
            <a:ln w="9525" algn="ctr">
              <a:noFill/>
              <a:miter lim="800000"/>
              <a:headEnd/>
              <a:tailEnd/>
            </a:ln>
            <a:effectLst/>
          </p:spPr>
          <p:txBody>
            <a:bodyPr>
              <a:spAutoFit/>
            </a:bodyPr>
            <a:lstStyle/>
            <a:p>
              <a:pPr algn="r" eaLnBrk="0" hangingPunct="0"/>
              <a:r>
                <a:rPr lang="fa-IR" b="0" dirty="0" smtClean="0">
                  <a:solidFill>
                    <a:srgbClr val="000000"/>
                  </a:solidFill>
                </a:rPr>
                <a:t>کارهایی که سازمان باید انجام دهد تا شکوفا شود</a:t>
              </a:r>
              <a:endParaRPr lang="en-US" b="0" dirty="0">
                <a:solidFill>
                  <a:srgbClr val="000000"/>
                </a:solidFill>
              </a:endParaRPr>
            </a:p>
          </p:txBody>
        </p:sp>
      </p:grpSp>
      <p:sp>
        <p:nvSpPr>
          <p:cNvPr id="28" name="Title 1"/>
          <p:cNvSpPr txBox="1">
            <a:spLocks/>
          </p:cNvSpPr>
          <p:nvPr/>
        </p:nvSpPr>
        <p:spPr>
          <a:xfrm rot="5400000">
            <a:off x="-1371600" y="3962400"/>
            <a:ext cx="4191000" cy="533400"/>
          </a:xfrm>
          <a:prstGeom prst="rect">
            <a:avLst/>
          </a:prstGeom>
        </p:spPr>
        <p:style>
          <a:lnRef idx="2">
            <a:schemeClr val="dk1"/>
          </a:lnRef>
          <a:fillRef idx="1">
            <a:schemeClr val="lt1"/>
          </a:fillRef>
          <a:effectRef idx="0">
            <a:schemeClr val="dk1"/>
          </a:effectRef>
          <a:fontRef idx="minor">
            <a:schemeClr val="dk1"/>
          </a:fontRef>
        </p:style>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200" i="0" u="none" strike="noStrike" kern="1200" cap="small" spc="0" normalizeH="0" baseline="0" noProof="0" dirty="0" smtClean="0">
                <a:ln>
                  <a:noFill/>
                </a:ln>
                <a:effectLst/>
                <a:uLnTx/>
                <a:uFillTx/>
                <a:latin typeface="+mj-lt"/>
                <a:ea typeface="+mj-ea"/>
                <a:cs typeface="+mj-cs"/>
              </a:rPr>
              <a:t>فروش مستقیم به مشتری</a:t>
            </a:r>
            <a:endParaRPr kumimoji="0" lang="fa-IR" sz="3200" i="0" u="none" strike="noStrike" kern="1200" cap="small" spc="0" normalizeH="0" baseline="0" noProof="0" dirty="0">
              <a:ln>
                <a:noFill/>
              </a:ln>
              <a:effectLst/>
              <a:uLnTx/>
              <a:uFillTx/>
              <a:latin typeface="+mj-lt"/>
              <a:ea typeface="+mj-ea"/>
              <a:cs typeface="+mj-cs"/>
            </a:endParaRPr>
          </a:p>
        </p:txBody>
      </p: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
          <p:cNvGrpSpPr>
            <a:grpSpLocks/>
          </p:cNvGrpSpPr>
          <p:nvPr/>
        </p:nvGrpSpPr>
        <p:grpSpPr bwMode="auto">
          <a:xfrm>
            <a:off x="1371600" y="1219200"/>
            <a:ext cx="5867400" cy="1301750"/>
            <a:chOff x="912" y="1008"/>
            <a:chExt cx="3984" cy="912"/>
          </a:xfrm>
        </p:grpSpPr>
        <p:sp>
          <p:nvSpPr>
            <p:cNvPr id="32"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dirty="0"/>
            </a:p>
          </p:txBody>
        </p:sp>
        <p:grpSp>
          <p:nvGrpSpPr>
            <p:cNvPr id="33" name="Group 5"/>
            <p:cNvGrpSpPr>
              <a:grpSpLocks/>
            </p:cNvGrpSpPr>
            <p:nvPr/>
          </p:nvGrpSpPr>
          <p:grpSpPr bwMode="auto">
            <a:xfrm>
              <a:off x="999" y="1092"/>
              <a:ext cx="816" cy="746"/>
              <a:chOff x="999" y="1092"/>
              <a:chExt cx="816" cy="746"/>
            </a:xfrm>
          </p:grpSpPr>
          <p:sp>
            <p:nvSpPr>
              <p:cNvPr id="35"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lgn="r"/>
                <a:endParaRPr lang="fa-IR"/>
              </a:p>
            </p:txBody>
          </p:sp>
          <p:sp>
            <p:nvSpPr>
              <p:cNvPr id="36" name="Freeform 7"/>
              <p:cNvSpPr>
                <a:spLocks/>
              </p:cNvSpPr>
              <p:nvPr/>
            </p:nvSpPr>
            <p:spPr bwMode="gray">
              <a:xfrm>
                <a:off x="1047" y="1140"/>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endParaRPr lang="fa-IR"/>
              </a:p>
            </p:txBody>
          </p:sp>
          <p:sp>
            <p:nvSpPr>
              <p:cNvPr id="37" name="Text Box 8"/>
              <p:cNvSpPr txBox="1">
                <a:spLocks noChangeArrowheads="1"/>
              </p:cNvSpPr>
              <p:nvPr/>
            </p:nvSpPr>
            <p:spPr bwMode="gray">
              <a:xfrm>
                <a:off x="1015" y="1275"/>
                <a:ext cx="800"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زیرساخت</a:t>
                </a:r>
                <a:endParaRPr lang="en-US" sz="2400" b="0" dirty="0">
                  <a:solidFill>
                    <a:srgbClr val="FFFFFF"/>
                  </a:solidFill>
                  <a:effectLst>
                    <a:outerShdw blurRad="38100" dist="38100" dir="2700000" algn="tl">
                      <a:srgbClr val="C0C0C0"/>
                    </a:outerShdw>
                  </a:effectLst>
                </a:endParaRPr>
              </a:p>
            </p:txBody>
          </p:sp>
        </p:grpSp>
        <p:sp>
          <p:nvSpPr>
            <p:cNvPr id="34" name="Text Box 9"/>
            <p:cNvSpPr txBox="1">
              <a:spLocks noChangeArrowheads="1"/>
            </p:cNvSpPr>
            <p:nvPr/>
          </p:nvSpPr>
          <p:spPr bwMode="gray">
            <a:xfrm>
              <a:off x="1843" y="1061"/>
              <a:ext cx="2921" cy="841"/>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تقریبا تمام  بنگاه ها در این مدل می خواهند که صد درصد کسب وار مشتریان خود یا حداقل تا حدی از آن کسب وکار را که می توانند به طور سودآور مدیریت کنند، به دست آورند</a:t>
              </a:r>
              <a:endParaRPr lang="en-US" b="0" dirty="0">
                <a:solidFill>
                  <a:srgbClr val="000000"/>
                </a:solidFill>
              </a:endParaRPr>
            </a:p>
          </p:txBody>
        </p:sp>
      </p:grpSp>
      <p:grpSp>
        <p:nvGrpSpPr>
          <p:cNvPr id="38" name="Group 10"/>
          <p:cNvGrpSpPr>
            <a:grpSpLocks/>
          </p:cNvGrpSpPr>
          <p:nvPr/>
        </p:nvGrpSpPr>
        <p:grpSpPr bwMode="auto">
          <a:xfrm>
            <a:off x="1371600" y="2749550"/>
            <a:ext cx="5867400" cy="1301750"/>
            <a:chOff x="912" y="2016"/>
            <a:chExt cx="3984" cy="912"/>
          </a:xfrm>
        </p:grpSpPr>
        <p:sp>
          <p:nvSpPr>
            <p:cNvPr id="39" name="AutoShape 11"/>
            <p:cNvSpPr>
              <a:spLocks noChangeArrowheads="1"/>
            </p:cNvSpPr>
            <p:nvPr/>
          </p:nvSpPr>
          <p:spPr bwMode="gray">
            <a:xfrm>
              <a:off x="912" y="2016"/>
              <a:ext cx="3984" cy="9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40" name="Group 12"/>
            <p:cNvGrpSpPr>
              <a:grpSpLocks/>
            </p:cNvGrpSpPr>
            <p:nvPr/>
          </p:nvGrpSpPr>
          <p:grpSpPr bwMode="auto">
            <a:xfrm>
              <a:off x="964" y="2100"/>
              <a:ext cx="874" cy="746"/>
              <a:chOff x="964" y="2100"/>
              <a:chExt cx="874" cy="746"/>
            </a:xfrm>
          </p:grpSpPr>
          <p:sp>
            <p:nvSpPr>
              <p:cNvPr id="42" name="AutoShape 13"/>
              <p:cNvSpPr>
                <a:spLocks noChangeArrowheads="1"/>
              </p:cNvSpPr>
              <p:nvPr/>
            </p:nvSpPr>
            <p:spPr bwMode="gray">
              <a:xfrm>
                <a:off x="999" y="2100"/>
                <a:ext cx="768" cy="746"/>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p>
                <a:endParaRPr lang="fa-IR"/>
              </a:p>
            </p:txBody>
          </p:sp>
          <p:sp>
            <p:nvSpPr>
              <p:cNvPr id="43" name="Freeform 14"/>
              <p:cNvSpPr>
                <a:spLocks/>
              </p:cNvSpPr>
              <p:nvPr/>
            </p:nvSpPr>
            <p:spPr bwMode="gray">
              <a:xfrm>
                <a:off x="1047" y="214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p>
                <a:endParaRPr lang="fa-IR"/>
              </a:p>
            </p:txBody>
          </p:sp>
          <p:sp>
            <p:nvSpPr>
              <p:cNvPr id="44" name="Text Box 15"/>
              <p:cNvSpPr txBox="1">
                <a:spLocks noChangeArrowheads="1"/>
              </p:cNvSpPr>
              <p:nvPr/>
            </p:nvSpPr>
            <p:spPr bwMode="gray">
              <a:xfrm>
                <a:off x="964" y="2278"/>
                <a:ext cx="874"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منابع درآمد</a:t>
                </a:r>
                <a:endParaRPr lang="en-US" sz="2400" b="0" dirty="0">
                  <a:solidFill>
                    <a:srgbClr val="FFFFFF"/>
                  </a:solidFill>
                  <a:effectLst>
                    <a:outerShdw blurRad="38100" dist="38100" dir="2700000" algn="tl">
                      <a:srgbClr val="C0C0C0"/>
                    </a:outerShdw>
                  </a:effectLst>
                </a:endParaRPr>
              </a:p>
            </p:txBody>
          </p:sp>
        </p:grpSp>
        <p:sp>
          <p:nvSpPr>
            <p:cNvPr id="41" name="Text Box 16"/>
            <p:cNvSpPr txBox="1">
              <a:spLocks noChangeArrowheads="1"/>
            </p:cNvSpPr>
            <p:nvPr/>
          </p:nvSpPr>
          <p:spPr bwMode="gray">
            <a:xfrm>
              <a:off x="1843" y="2065"/>
              <a:ext cx="2928" cy="841"/>
            </a:xfrm>
            <a:prstGeom prst="rect">
              <a:avLst/>
            </a:prstGeom>
            <a:noFill/>
            <a:ln w="9525" algn="ctr">
              <a:noFill/>
              <a:miter lim="800000"/>
              <a:headEnd/>
              <a:tailEnd/>
            </a:ln>
            <a:effectLst/>
          </p:spPr>
          <p:txBody>
            <a:bodyPr>
              <a:spAutoFit/>
            </a:bodyPr>
            <a:lstStyle/>
            <a:p>
              <a:pPr algn="r" eaLnBrk="0" hangingPunct="0"/>
              <a:r>
                <a:rPr lang="fa-IR" dirty="0" smtClean="0">
                  <a:solidFill>
                    <a:srgbClr val="000000"/>
                  </a:solidFill>
                </a:rPr>
                <a:t>تامین کننده خدمات کامل  ، از طریق فروش محصولات خاص خود و محصولات دیگران و احتمالا به وسیله حق عضویت سالیانه ، کارمزدهای مدیریتی ،کارمزدهای تراکنش و000 کسب درآمد می کند</a:t>
              </a:r>
              <a:endParaRPr lang="en-US" b="0" dirty="0">
                <a:solidFill>
                  <a:srgbClr val="000000"/>
                </a:solidFill>
              </a:endParaRPr>
            </a:p>
          </p:txBody>
        </p:sp>
      </p:grpSp>
      <p:grpSp>
        <p:nvGrpSpPr>
          <p:cNvPr id="45" name="Group 17"/>
          <p:cNvGrpSpPr>
            <a:grpSpLocks/>
          </p:cNvGrpSpPr>
          <p:nvPr/>
        </p:nvGrpSpPr>
        <p:grpSpPr bwMode="auto">
          <a:xfrm>
            <a:off x="1295018" y="4289426"/>
            <a:ext cx="5943983" cy="1377400"/>
            <a:chOff x="860" y="3036"/>
            <a:chExt cx="4036" cy="965"/>
          </a:xfrm>
        </p:grpSpPr>
        <p:sp>
          <p:nvSpPr>
            <p:cNvPr id="46"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47" name="Group 19"/>
            <p:cNvGrpSpPr>
              <a:grpSpLocks/>
            </p:cNvGrpSpPr>
            <p:nvPr/>
          </p:nvGrpSpPr>
          <p:grpSpPr bwMode="auto">
            <a:xfrm>
              <a:off x="860" y="3074"/>
              <a:ext cx="1071" cy="841"/>
              <a:chOff x="860" y="3074"/>
              <a:chExt cx="1071" cy="841"/>
            </a:xfrm>
          </p:grpSpPr>
          <p:sp>
            <p:nvSpPr>
              <p:cNvPr id="49" name="AutoShape 20"/>
              <p:cNvSpPr>
                <a:spLocks noChangeArrowheads="1"/>
              </p:cNvSpPr>
              <p:nvPr/>
            </p:nvSpPr>
            <p:spPr bwMode="gray">
              <a:xfrm>
                <a:off x="999" y="3120"/>
                <a:ext cx="768" cy="746"/>
              </a:xfrm>
              <a:prstGeom prst="roundRect">
                <a:avLst>
                  <a:gd name="adj" fmla="val 11921"/>
                </a:avLst>
              </a:prstGeom>
              <a:gradFill rotWithShape="1">
                <a:gsLst>
                  <a:gs pos="0">
                    <a:schemeClr val="folHlink">
                      <a:gamma/>
                      <a:tint val="63529"/>
                      <a:invGamma/>
                    </a:schemeClr>
                  </a:gs>
                  <a:gs pos="100000">
                    <a:schemeClr val="folHlink"/>
                  </a:gs>
                </a:gsLst>
                <a:lin ang="5400000" scaled="1"/>
              </a:gradFill>
              <a:ln w="38100">
                <a:solidFill>
                  <a:schemeClr val="bg1"/>
                </a:solidFill>
                <a:round/>
                <a:headEnd/>
                <a:tailEnd/>
              </a:ln>
              <a:effectLst/>
            </p:spPr>
            <p:txBody>
              <a:bodyPr wrap="none" anchor="ctr"/>
              <a:lstStyle/>
              <a:p>
                <a:endParaRPr lang="fa-IR"/>
              </a:p>
            </p:txBody>
          </p:sp>
          <p:sp>
            <p:nvSpPr>
              <p:cNvPr id="50" name="Freeform 21"/>
              <p:cNvSpPr>
                <a:spLocks/>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headEnd/>
                <a:tailEnd/>
              </a:ln>
            </p:spPr>
            <p:txBody>
              <a:bodyPr/>
              <a:lstStyle/>
              <a:p>
                <a:endParaRPr lang="fa-IR"/>
              </a:p>
            </p:txBody>
          </p:sp>
          <p:sp>
            <p:nvSpPr>
              <p:cNvPr id="51" name="Text Box 22"/>
              <p:cNvSpPr txBox="1">
                <a:spLocks noChangeArrowheads="1"/>
              </p:cNvSpPr>
              <p:nvPr/>
            </p:nvSpPr>
            <p:spPr bwMode="gray">
              <a:xfrm>
                <a:off x="860" y="3074"/>
                <a:ext cx="1071" cy="841"/>
              </a:xfrm>
              <a:prstGeom prst="rect">
                <a:avLst/>
              </a:prstGeom>
              <a:noFill/>
              <a:ln w="9525" algn="ctr">
                <a:noFill/>
                <a:miter lim="800000"/>
                <a:headEnd/>
                <a:tailEnd/>
              </a:ln>
              <a:effectLst/>
            </p:spPr>
            <p:txBody>
              <a:bodyPr wrap="square">
                <a:spAutoFit/>
              </a:bodyPr>
              <a:lstStyle/>
              <a:p>
                <a:pPr algn="ctr" eaLnBrk="0" hangingPunct="0"/>
                <a:r>
                  <a:rPr lang="fa-IR" sz="2400" dirty="0" smtClean="0">
                    <a:solidFill>
                      <a:srgbClr val="FFFFFF"/>
                    </a:solidFill>
                    <a:effectLst>
                      <a:outerShdw blurRad="38100" dist="38100" dir="2700000" algn="tl">
                        <a:srgbClr val="C0C0C0"/>
                      </a:outerShdw>
                    </a:effectLst>
                  </a:rPr>
                  <a:t>عوامل بحرانی موفقیت</a:t>
                </a:r>
                <a:endParaRPr lang="en-US" sz="2400" b="0" dirty="0">
                  <a:solidFill>
                    <a:srgbClr val="FFFFFF"/>
                  </a:solidFill>
                  <a:effectLst>
                    <a:outerShdw blurRad="38100" dist="38100" dir="2700000" algn="tl">
                      <a:srgbClr val="C0C0C0"/>
                    </a:outerShdw>
                  </a:effectLst>
                </a:endParaRPr>
              </a:p>
            </p:txBody>
          </p:sp>
        </p:grpSp>
        <p:sp>
          <p:nvSpPr>
            <p:cNvPr id="48" name="Text Box 23"/>
            <p:cNvSpPr txBox="1">
              <a:spLocks noChangeArrowheads="1"/>
            </p:cNvSpPr>
            <p:nvPr/>
          </p:nvSpPr>
          <p:spPr bwMode="gray">
            <a:xfrm>
              <a:off x="1792" y="3074"/>
              <a:ext cx="2949" cy="927"/>
            </a:xfrm>
            <a:prstGeom prst="rect">
              <a:avLst/>
            </a:prstGeom>
            <a:noFill/>
            <a:ln w="9525" algn="ctr">
              <a:noFill/>
              <a:miter lim="800000"/>
              <a:headEnd/>
              <a:tailEnd/>
            </a:ln>
            <a:effectLst/>
          </p:spPr>
          <p:txBody>
            <a:bodyPr wrap="square">
              <a:spAutoFit/>
            </a:bodyPr>
            <a:lstStyle/>
            <a:p>
              <a:pPr algn="r" eaLnBrk="0" hangingPunct="0"/>
              <a:r>
                <a:rPr lang="fa-IR" sz="1600" b="0" dirty="0" smtClean="0">
                  <a:solidFill>
                    <a:srgbClr val="000000"/>
                  </a:solidFill>
                </a:rPr>
                <a:t>نشان تجاری ، رابطه مشتری در یک حوزه وتلفیق و ادغام پیشنهاد تعداد زیادی شخص ثالث در یک کانال یا چند کانال ،در اختیار داشتن داده های بیش تر از مشتری نسبت به هر سازمان دیگر در حوزه ،اجرای خط مشی برای حمایت از منافع داخلی و خارجی تامین کنندگان و مشتریان</a:t>
              </a:r>
              <a:endParaRPr lang="en-US" sz="1600" b="0" dirty="0">
                <a:solidFill>
                  <a:srgbClr val="000000"/>
                </a:solidFill>
              </a:endParaRPr>
            </a:p>
          </p:txBody>
        </p:sp>
      </p:grpSp>
      <p:sp>
        <p:nvSpPr>
          <p:cNvPr id="52" name="Title 1"/>
          <p:cNvSpPr txBox="1">
            <a:spLocks/>
          </p:cNvSpPr>
          <p:nvPr/>
        </p:nvSpPr>
        <p:spPr>
          <a:xfrm rot="5400000">
            <a:off x="-1333500" y="3314700"/>
            <a:ext cx="4191000" cy="457200"/>
          </a:xfrm>
          <a:prstGeom prst="rect">
            <a:avLst/>
          </a:prstGeom>
        </p:spPr>
        <p:style>
          <a:lnRef idx="2">
            <a:schemeClr val="dk1"/>
          </a:lnRef>
          <a:fillRef idx="1">
            <a:schemeClr val="lt1"/>
          </a:fillRef>
          <a:effectRef idx="0">
            <a:schemeClr val="dk1"/>
          </a:effectRef>
          <a:fontRef idx="minor">
            <a:schemeClr val="dk1"/>
          </a:fontRef>
        </p:style>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200" i="0" u="none" strike="noStrike" kern="1200" cap="small" spc="0" normalizeH="0" baseline="0" noProof="0" dirty="0" smtClean="0">
                <a:ln>
                  <a:noFill/>
                </a:ln>
                <a:effectLst/>
                <a:uLnTx/>
                <a:uFillTx/>
                <a:latin typeface="+mj-lt"/>
                <a:ea typeface="+mj-ea"/>
                <a:cs typeface="+mj-cs"/>
              </a:rPr>
              <a:t>تامین کننده خدمت کامل</a:t>
            </a:r>
            <a:endParaRPr kumimoji="0" lang="fa-IR" sz="3200" i="0" u="none" strike="noStrike" kern="1200" cap="small" spc="0" normalizeH="0" baseline="0" noProof="0" dirty="0">
              <a:ln>
                <a:noFill/>
              </a:ln>
              <a:effectLst/>
              <a:uLnTx/>
              <a:uFillTx/>
              <a:latin typeface="+mj-lt"/>
              <a:ea typeface="+mj-ea"/>
              <a:cs typeface="+mj-cs"/>
            </a:endParaRPr>
          </a:p>
        </p:txBody>
      </p:sp>
      <p:sp>
        <p:nvSpPr>
          <p:cNvPr id="53" name="Slide Number Placeholder 52"/>
          <p:cNvSpPr>
            <a:spLocks noGrp="1"/>
          </p:cNvSpPr>
          <p:nvPr>
            <p:ph type="sldNum" sz="quarter" idx="15"/>
          </p:nvPr>
        </p:nvSpPr>
        <p:spPr/>
        <p:txBody>
          <a:bodyPr/>
          <a:lstStyle/>
          <a:p>
            <a:fld id="{B6F15528-21DE-4FAA-801E-634DDDAF4B2B}" type="slidenum">
              <a:rPr lang="en-US" smtClean="0"/>
              <a:pPr/>
              <a:t>8</a:t>
            </a:fld>
            <a:endParaRPr lang="en-US"/>
          </a:p>
        </p:txBody>
      </p:sp>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5"/>
          </p:nvPr>
        </p:nvSpPr>
        <p:spPr/>
        <p:txBody>
          <a:bodyPr/>
          <a:lstStyle/>
          <a:p>
            <a:fld id="{B6F15528-21DE-4FAA-801E-634DDDAF4B2B}" type="slidenum">
              <a:rPr lang="en-US" smtClean="0"/>
              <a:pPr/>
              <a:t>9</a:t>
            </a:fld>
            <a:endParaRPr lang="en-US"/>
          </a:p>
        </p:txBody>
      </p:sp>
      <p:sp>
        <p:nvSpPr>
          <p:cNvPr id="7" name="Content Placeholder 2"/>
          <p:cNvSpPr txBox="1">
            <a:spLocks/>
          </p:cNvSpPr>
          <p:nvPr/>
        </p:nvSpPr>
        <p:spPr>
          <a:xfrm>
            <a:off x="457200" y="838200"/>
            <a:ext cx="7467600" cy="4873752"/>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fa-IR" sz="24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8" name="Group 3"/>
          <p:cNvGrpSpPr>
            <a:grpSpLocks/>
          </p:cNvGrpSpPr>
          <p:nvPr/>
        </p:nvGrpSpPr>
        <p:grpSpPr bwMode="auto">
          <a:xfrm>
            <a:off x="1371600" y="1219200"/>
            <a:ext cx="5867400" cy="1301750"/>
            <a:chOff x="912" y="1008"/>
            <a:chExt cx="3984" cy="912"/>
          </a:xfrm>
        </p:grpSpPr>
        <p:sp>
          <p:nvSpPr>
            <p:cNvPr id="9" name="AutoShape 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dirty="0"/>
            </a:p>
          </p:txBody>
        </p:sp>
        <p:grpSp>
          <p:nvGrpSpPr>
            <p:cNvPr id="10" name="Group 5"/>
            <p:cNvGrpSpPr>
              <a:grpSpLocks/>
            </p:cNvGrpSpPr>
            <p:nvPr/>
          </p:nvGrpSpPr>
          <p:grpSpPr bwMode="auto">
            <a:xfrm>
              <a:off x="999" y="1092"/>
              <a:ext cx="816" cy="746"/>
              <a:chOff x="999" y="1092"/>
              <a:chExt cx="816" cy="746"/>
            </a:xfrm>
          </p:grpSpPr>
          <p:sp>
            <p:nvSpPr>
              <p:cNvPr id="12" name="AutoShape 6"/>
              <p:cNvSpPr>
                <a:spLocks noChangeArrowheads="1"/>
              </p:cNvSpPr>
              <p:nvPr/>
            </p:nvSpPr>
            <p:spPr bwMode="gray">
              <a:xfrm>
                <a:off x="999" y="1092"/>
                <a:ext cx="768" cy="746"/>
              </a:xfrm>
              <a:prstGeom prst="roundRect">
                <a:avLst>
                  <a:gd name="adj" fmla="val 11921"/>
                </a:avLst>
              </a:prstGeom>
              <a:gradFill rotWithShape="1">
                <a:gsLst>
                  <a:gs pos="0">
                    <a:schemeClr val="accent1"/>
                  </a:gs>
                  <a:gs pos="100000">
                    <a:schemeClr val="accent1">
                      <a:gamma/>
                      <a:shade val="69804"/>
                      <a:invGamma/>
                    </a:schemeClr>
                  </a:gs>
                </a:gsLst>
                <a:lin ang="5400000" scaled="1"/>
              </a:gradFill>
              <a:ln w="38100">
                <a:solidFill>
                  <a:schemeClr val="bg1"/>
                </a:solidFill>
                <a:round/>
                <a:headEnd/>
                <a:tailEnd/>
              </a:ln>
              <a:effectLst/>
            </p:spPr>
            <p:txBody>
              <a:bodyPr wrap="none" anchor="ctr"/>
              <a:lstStyle/>
              <a:p>
                <a:pPr algn="r"/>
                <a:endParaRPr lang="fa-IR"/>
              </a:p>
            </p:txBody>
          </p:sp>
          <p:sp>
            <p:nvSpPr>
              <p:cNvPr id="13" name="Freeform 7"/>
              <p:cNvSpPr>
                <a:spLocks/>
              </p:cNvSpPr>
              <p:nvPr/>
            </p:nvSpPr>
            <p:spPr bwMode="gray">
              <a:xfrm>
                <a:off x="1047" y="1140"/>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endParaRPr lang="fa-IR"/>
              </a:p>
            </p:txBody>
          </p:sp>
          <p:sp>
            <p:nvSpPr>
              <p:cNvPr id="14" name="Text Box 8"/>
              <p:cNvSpPr txBox="1">
                <a:spLocks noChangeArrowheads="1"/>
              </p:cNvSpPr>
              <p:nvPr/>
            </p:nvSpPr>
            <p:spPr bwMode="gray">
              <a:xfrm>
                <a:off x="1015" y="1275"/>
                <a:ext cx="800"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زیرساخت</a:t>
                </a:r>
                <a:endParaRPr lang="en-US" sz="2400" b="0" dirty="0">
                  <a:solidFill>
                    <a:srgbClr val="FFFFFF"/>
                  </a:solidFill>
                  <a:effectLst>
                    <a:outerShdw blurRad="38100" dist="38100" dir="2700000" algn="tl">
                      <a:srgbClr val="C0C0C0"/>
                    </a:outerShdw>
                  </a:effectLst>
                </a:endParaRPr>
              </a:p>
            </p:txBody>
          </p:sp>
        </p:grpSp>
        <p:sp>
          <p:nvSpPr>
            <p:cNvPr id="11" name="Text Box 9"/>
            <p:cNvSpPr txBox="1">
              <a:spLocks noChangeArrowheads="1"/>
            </p:cNvSpPr>
            <p:nvPr/>
          </p:nvSpPr>
          <p:spPr bwMode="gray">
            <a:xfrm>
              <a:off x="1843" y="1115"/>
              <a:ext cx="2921" cy="647"/>
            </a:xfrm>
            <a:prstGeom prst="rect">
              <a:avLst/>
            </a:prstGeom>
            <a:noFill/>
            <a:ln w="9525" algn="ctr">
              <a:noFill/>
              <a:miter lim="800000"/>
              <a:headEnd/>
              <a:tailEnd/>
            </a:ln>
            <a:effectLst/>
          </p:spPr>
          <p:txBody>
            <a:bodyPr wrap="square">
              <a:spAutoFit/>
            </a:bodyPr>
            <a:lstStyle/>
            <a:p>
              <a:pPr algn="r" eaLnBrk="0" hangingPunct="0"/>
              <a:r>
                <a:rPr lang="fa-IR" b="0" dirty="0" smtClean="0">
                  <a:solidFill>
                    <a:srgbClr val="000000"/>
                  </a:solidFill>
                </a:rPr>
                <a:t>برای مدل کل سازمان ،زیرساخت باید سیستم های مختلف را در واحدهای کسب کار مختلف مرتبط کرده و چشم انداز سطح سازمان را برای مدیریت فراهم کند</a:t>
              </a:r>
              <a:endParaRPr lang="en-US" b="0" dirty="0">
                <a:solidFill>
                  <a:srgbClr val="000000"/>
                </a:solidFill>
              </a:endParaRPr>
            </a:p>
          </p:txBody>
        </p:sp>
      </p:grpSp>
      <p:grpSp>
        <p:nvGrpSpPr>
          <p:cNvPr id="15" name="Group 10"/>
          <p:cNvGrpSpPr>
            <a:grpSpLocks/>
          </p:cNvGrpSpPr>
          <p:nvPr/>
        </p:nvGrpSpPr>
        <p:grpSpPr bwMode="auto">
          <a:xfrm>
            <a:off x="1371600" y="2749550"/>
            <a:ext cx="5867400" cy="1301750"/>
            <a:chOff x="912" y="2016"/>
            <a:chExt cx="3984" cy="912"/>
          </a:xfrm>
        </p:grpSpPr>
        <p:sp>
          <p:nvSpPr>
            <p:cNvPr id="16" name="AutoShape 11"/>
            <p:cNvSpPr>
              <a:spLocks noChangeArrowheads="1"/>
            </p:cNvSpPr>
            <p:nvPr/>
          </p:nvSpPr>
          <p:spPr bwMode="gray">
            <a:xfrm>
              <a:off x="912" y="2016"/>
              <a:ext cx="3984" cy="9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17" name="Group 12"/>
            <p:cNvGrpSpPr>
              <a:grpSpLocks/>
            </p:cNvGrpSpPr>
            <p:nvPr/>
          </p:nvGrpSpPr>
          <p:grpSpPr bwMode="auto">
            <a:xfrm>
              <a:off x="964" y="2100"/>
              <a:ext cx="874" cy="746"/>
              <a:chOff x="964" y="2100"/>
              <a:chExt cx="874" cy="746"/>
            </a:xfrm>
          </p:grpSpPr>
          <p:sp>
            <p:nvSpPr>
              <p:cNvPr id="19" name="AutoShape 13"/>
              <p:cNvSpPr>
                <a:spLocks noChangeArrowheads="1"/>
              </p:cNvSpPr>
              <p:nvPr/>
            </p:nvSpPr>
            <p:spPr bwMode="gray">
              <a:xfrm>
                <a:off x="999" y="2100"/>
                <a:ext cx="768" cy="746"/>
              </a:xfrm>
              <a:prstGeom prst="roundRect">
                <a:avLst>
                  <a:gd name="adj" fmla="val 11921"/>
                </a:avLst>
              </a:prstGeom>
              <a:gradFill rotWithShape="1">
                <a:gsLst>
                  <a:gs pos="0">
                    <a:schemeClr val="hlink">
                      <a:gamma/>
                      <a:tint val="72549"/>
                      <a:invGamma/>
                    </a:schemeClr>
                  </a:gs>
                  <a:gs pos="100000">
                    <a:schemeClr val="hlink"/>
                  </a:gs>
                </a:gsLst>
                <a:lin ang="5400000" scaled="1"/>
              </a:gradFill>
              <a:ln w="38100">
                <a:solidFill>
                  <a:schemeClr val="bg1"/>
                </a:solidFill>
                <a:round/>
                <a:headEnd/>
                <a:tailEnd/>
              </a:ln>
              <a:effectLst/>
            </p:spPr>
            <p:txBody>
              <a:bodyPr wrap="none" anchor="ctr"/>
              <a:lstStyle/>
              <a:p>
                <a:endParaRPr lang="fa-IR"/>
              </a:p>
            </p:txBody>
          </p:sp>
          <p:sp>
            <p:nvSpPr>
              <p:cNvPr id="20" name="Freeform 14"/>
              <p:cNvSpPr>
                <a:spLocks/>
              </p:cNvSpPr>
              <p:nvPr/>
            </p:nvSpPr>
            <p:spPr bwMode="gray">
              <a:xfrm>
                <a:off x="1047" y="214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2353"/>
                      <a:invGamma/>
                    </a:schemeClr>
                  </a:gs>
                  <a:gs pos="100000">
                    <a:schemeClr val="hlink">
                      <a:alpha val="0"/>
                    </a:schemeClr>
                  </a:gs>
                </a:gsLst>
                <a:lin ang="2700000" scaled="1"/>
              </a:gradFill>
              <a:ln w="0">
                <a:noFill/>
                <a:prstDash val="solid"/>
                <a:round/>
                <a:headEnd/>
                <a:tailEnd/>
              </a:ln>
            </p:spPr>
            <p:txBody>
              <a:bodyPr/>
              <a:lstStyle/>
              <a:p>
                <a:endParaRPr lang="fa-IR"/>
              </a:p>
            </p:txBody>
          </p:sp>
          <p:sp>
            <p:nvSpPr>
              <p:cNvPr id="21" name="Text Box 15"/>
              <p:cNvSpPr txBox="1">
                <a:spLocks noChangeArrowheads="1"/>
              </p:cNvSpPr>
              <p:nvPr/>
            </p:nvSpPr>
            <p:spPr bwMode="gray">
              <a:xfrm>
                <a:off x="964" y="2278"/>
                <a:ext cx="874" cy="323"/>
              </a:xfrm>
              <a:prstGeom prst="rect">
                <a:avLst/>
              </a:prstGeom>
              <a:noFill/>
              <a:ln w="9525" algn="ctr">
                <a:noFill/>
                <a:miter lim="800000"/>
                <a:headEnd/>
                <a:tailEnd/>
              </a:ln>
              <a:effectLst/>
            </p:spPr>
            <p:txBody>
              <a:bodyPr wrap="none">
                <a:spAutoFit/>
              </a:bodyPr>
              <a:lstStyle/>
              <a:p>
                <a:pPr algn="ctr" eaLnBrk="0" hangingPunct="0"/>
                <a:r>
                  <a:rPr lang="fa-IR" sz="2400" dirty="0" smtClean="0">
                    <a:solidFill>
                      <a:srgbClr val="FFFFFF"/>
                    </a:solidFill>
                    <a:effectLst>
                      <a:outerShdw blurRad="38100" dist="38100" dir="2700000" algn="tl">
                        <a:srgbClr val="C0C0C0"/>
                      </a:outerShdw>
                    </a:effectLst>
                  </a:rPr>
                  <a:t>منابع درآمد</a:t>
                </a:r>
                <a:endParaRPr lang="en-US" sz="2400" b="0" dirty="0">
                  <a:solidFill>
                    <a:srgbClr val="FFFFFF"/>
                  </a:solidFill>
                  <a:effectLst>
                    <a:outerShdw blurRad="38100" dist="38100" dir="2700000" algn="tl">
                      <a:srgbClr val="C0C0C0"/>
                    </a:outerShdw>
                  </a:effectLst>
                </a:endParaRPr>
              </a:p>
            </p:txBody>
          </p:sp>
        </p:grpSp>
        <p:sp>
          <p:nvSpPr>
            <p:cNvPr id="18" name="Text Box 16"/>
            <p:cNvSpPr txBox="1">
              <a:spLocks noChangeArrowheads="1"/>
            </p:cNvSpPr>
            <p:nvPr/>
          </p:nvSpPr>
          <p:spPr bwMode="gray">
            <a:xfrm>
              <a:off x="1843" y="2065"/>
              <a:ext cx="2928" cy="647"/>
            </a:xfrm>
            <a:prstGeom prst="rect">
              <a:avLst/>
            </a:prstGeom>
            <a:noFill/>
            <a:ln w="9525" algn="ctr">
              <a:noFill/>
              <a:miter lim="800000"/>
              <a:headEnd/>
              <a:tailEnd/>
            </a:ln>
            <a:effectLst/>
          </p:spPr>
          <p:txBody>
            <a:bodyPr>
              <a:spAutoFit/>
            </a:bodyPr>
            <a:lstStyle/>
            <a:p>
              <a:pPr algn="r" eaLnBrk="0" hangingPunct="0"/>
              <a:r>
                <a:rPr lang="fa-IR" dirty="0" smtClean="0">
                  <a:solidFill>
                    <a:srgbClr val="000000"/>
                  </a:solidFill>
                </a:rPr>
                <a:t>دربخش انتفاعی ،درآمد ها با تهیه محصولات و ارایه خدمات به مشتری توسط واحدهای کسب وکار حاصل می شود</a:t>
              </a:r>
              <a:endParaRPr lang="en-US" b="0" dirty="0">
                <a:solidFill>
                  <a:srgbClr val="000000"/>
                </a:solidFill>
              </a:endParaRPr>
            </a:p>
          </p:txBody>
        </p:sp>
      </p:grpSp>
      <p:grpSp>
        <p:nvGrpSpPr>
          <p:cNvPr id="22" name="Group 17"/>
          <p:cNvGrpSpPr>
            <a:grpSpLocks/>
          </p:cNvGrpSpPr>
          <p:nvPr/>
        </p:nvGrpSpPr>
        <p:grpSpPr bwMode="auto">
          <a:xfrm>
            <a:off x="1295018" y="4289426"/>
            <a:ext cx="5943983" cy="1301750"/>
            <a:chOff x="860" y="3036"/>
            <a:chExt cx="4036" cy="912"/>
          </a:xfrm>
        </p:grpSpPr>
        <p:sp>
          <p:nvSpPr>
            <p:cNvPr id="23" name="AutoShape 18"/>
            <p:cNvSpPr>
              <a:spLocks noChangeArrowheads="1"/>
            </p:cNvSpPr>
            <p:nvPr/>
          </p:nvSpPr>
          <p:spPr bwMode="gray">
            <a:xfrm>
              <a:off x="912" y="3036"/>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endParaRPr lang="fa-IR"/>
            </a:p>
          </p:txBody>
        </p:sp>
        <p:grpSp>
          <p:nvGrpSpPr>
            <p:cNvPr id="24" name="Group 19"/>
            <p:cNvGrpSpPr>
              <a:grpSpLocks/>
            </p:cNvGrpSpPr>
            <p:nvPr/>
          </p:nvGrpSpPr>
          <p:grpSpPr bwMode="auto">
            <a:xfrm>
              <a:off x="860" y="3074"/>
              <a:ext cx="1071" cy="841"/>
              <a:chOff x="860" y="3074"/>
              <a:chExt cx="1071" cy="841"/>
            </a:xfrm>
          </p:grpSpPr>
          <p:sp>
            <p:nvSpPr>
              <p:cNvPr id="26" name="AutoShape 20"/>
              <p:cNvSpPr>
                <a:spLocks noChangeArrowheads="1"/>
              </p:cNvSpPr>
              <p:nvPr/>
            </p:nvSpPr>
            <p:spPr bwMode="gray">
              <a:xfrm>
                <a:off x="999" y="3120"/>
                <a:ext cx="768" cy="746"/>
              </a:xfrm>
              <a:prstGeom prst="roundRect">
                <a:avLst>
                  <a:gd name="adj" fmla="val 11921"/>
                </a:avLst>
              </a:prstGeom>
              <a:gradFill rotWithShape="1">
                <a:gsLst>
                  <a:gs pos="0">
                    <a:schemeClr val="folHlink">
                      <a:gamma/>
                      <a:tint val="63529"/>
                      <a:invGamma/>
                    </a:schemeClr>
                  </a:gs>
                  <a:gs pos="100000">
                    <a:schemeClr val="folHlink"/>
                  </a:gs>
                </a:gsLst>
                <a:lin ang="5400000" scaled="1"/>
              </a:gradFill>
              <a:ln w="38100">
                <a:solidFill>
                  <a:schemeClr val="bg1"/>
                </a:solidFill>
                <a:round/>
                <a:headEnd/>
                <a:tailEnd/>
              </a:ln>
              <a:effectLst/>
            </p:spPr>
            <p:txBody>
              <a:bodyPr wrap="none" anchor="ctr"/>
              <a:lstStyle/>
              <a:p>
                <a:endParaRPr lang="fa-IR"/>
              </a:p>
            </p:txBody>
          </p:sp>
          <p:sp>
            <p:nvSpPr>
              <p:cNvPr id="27" name="Freeform 21"/>
              <p:cNvSpPr>
                <a:spLocks/>
              </p:cNvSpPr>
              <p:nvPr/>
            </p:nvSpPr>
            <p:spPr bwMode="gray">
              <a:xfrm>
                <a:off x="1047" y="3168"/>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100000">
                    <a:schemeClr val="folHlink">
                      <a:alpha val="0"/>
                    </a:schemeClr>
                  </a:gs>
                </a:gsLst>
                <a:lin ang="2700000" scaled="1"/>
              </a:gradFill>
              <a:ln w="0">
                <a:noFill/>
                <a:prstDash val="solid"/>
                <a:round/>
                <a:headEnd/>
                <a:tailEnd/>
              </a:ln>
            </p:spPr>
            <p:txBody>
              <a:bodyPr/>
              <a:lstStyle/>
              <a:p>
                <a:endParaRPr lang="fa-IR"/>
              </a:p>
            </p:txBody>
          </p:sp>
          <p:sp>
            <p:nvSpPr>
              <p:cNvPr id="28" name="Text Box 22"/>
              <p:cNvSpPr txBox="1">
                <a:spLocks noChangeArrowheads="1"/>
              </p:cNvSpPr>
              <p:nvPr/>
            </p:nvSpPr>
            <p:spPr bwMode="gray">
              <a:xfrm>
                <a:off x="860" y="3074"/>
                <a:ext cx="1071" cy="841"/>
              </a:xfrm>
              <a:prstGeom prst="rect">
                <a:avLst/>
              </a:prstGeom>
              <a:noFill/>
              <a:ln w="9525" algn="ctr">
                <a:noFill/>
                <a:miter lim="800000"/>
                <a:headEnd/>
                <a:tailEnd/>
              </a:ln>
              <a:effectLst/>
            </p:spPr>
            <p:txBody>
              <a:bodyPr wrap="square">
                <a:spAutoFit/>
              </a:bodyPr>
              <a:lstStyle/>
              <a:p>
                <a:pPr algn="ctr" eaLnBrk="0" hangingPunct="0"/>
                <a:r>
                  <a:rPr lang="fa-IR" sz="2400" dirty="0" smtClean="0">
                    <a:solidFill>
                      <a:srgbClr val="FFFFFF"/>
                    </a:solidFill>
                    <a:effectLst>
                      <a:outerShdw blurRad="38100" dist="38100" dir="2700000" algn="tl">
                        <a:srgbClr val="C0C0C0"/>
                      </a:outerShdw>
                    </a:effectLst>
                  </a:rPr>
                  <a:t>عوامل بحرانی موفقیت</a:t>
                </a:r>
                <a:endParaRPr lang="en-US" sz="2400" b="0" dirty="0">
                  <a:solidFill>
                    <a:srgbClr val="FFFFFF"/>
                  </a:solidFill>
                  <a:effectLst>
                    <a:outerShdw blurRad="38100" dist="38100" dir="2700000" algn="tl">
                      <a:srgbClr val="C0C0C0"/>
                    </a:outerShdw>
                  </a:effectLst>
                </a:endParaRPr>
              </a:p>
            </p:txBody>
          </p:sp>
        </p:grpSp>
        <p:sp>
          <p:nvSpPr>
            <p:cNvPr id="25" name="Text Box 23"/>
            <p:cNvSpPr txBox="1">
              <a:spLocks noChangeArrowheads="1"/>
            </p:cNvSpPr>
            <p:nvPr/>
          </p:nvSpPr>
          <p:spPr bwMode="gray">
            <a:xfrm>
              <a:off x="1792" y="3074"/>
              <a:ext cx="2949" cy="410"/>
            </a:xfrm>
            <a:prstGeom prst="rect">
              <a:avLst/>
            </a:prstGeom>
            <a:noFill/>
            <a:ln w="9525" algn="ctr">
              <a:noFill/>
              <a:miter lim="800000"/>
              <a:headEnd/>
              <a:tailEnd/>
            </a:ln>
            <a:effectLst/>
          </p:spPr>
          <p:txBody>
            <a:bodyPr wrap="square">
              <a:spAutoFit/>
            </a:bodyPr>
            <a:lstStyle/>
            <a:p>
              <a:pPr algn="r" eaLnBrk="0" hangingPunct="0"/>
              <a:r>
                <a:rPr lang="fa-IR" sz="1600" b="0" dirty="0" smtClean="0">
                  <a:solidFill>
                    <a:srgbClr val="000000"/>
                  </a:solidFill>
                </a:rPr>
                <a:t>رفتار متغیر مشتری برای استفاده از مدل جدید ، در مقابل اینکه مشتری به تعامل مستقیم با واحدهای مجزا ادامه دهد </a:t>
              </a:r>
              <a:endParaRPr lang="en-US" sz="1600" b="0" dirty="0">
                <a:solidFill>
                  <a:srgbClr val="000000"/>
                </a:solidFill>
              </a:endParaRPr>
            </a:p>
          </p:txBody>
        </p:sp>
      </p:grpSp>
      <p:sp>
        <p:nvSpPr>
          <p:cNvPr id="29" name="Title 1"/>
          <p:cNvSpPr txBox="1">
            <a:spLocks/>
          </p:cNvSpPr>
          <p:nvPr/>
        </p:nvSpPr>
        <p:spPr>
          <a:xfrm rot="5400000">
            <a:off x="-1333500" y="3314700"/>
            <a:ext cx="4191000" cy="457200"/>
          </a:xfrm>
          <a:prstGeom prst="rect">
            <a:avLst/>
          </a:prstGeom>
        </p:spPr>
        <p:style>
          <a:lnRef idx="2">
            <a:schemeClr val="dk1"/>
          </a:lnRef>
          <a:fillRef idx="1">
            <a:schemeClr val="lt1"/>
          </a:fillRef>
          <a:effectRef idx="0">
            <a:schemeClr val="dk1"/>
          </a:effectRef>
          <a:fontRef idx="minor">
            <a:schemeClr val="dk1"/>
          </a:fontRef>
        </p:style>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200" i="0" u="none" strike="noStrike" kern="1200" cap="small" spc="0" normalizeH="0" baseline="0" noProof="0" dirty="0" smtClean="0">
                <a:ln>
                  <a:noFill/>
                </a:ln>
                <a:effectLst/>
                <a:uLnTx/>
                <a:uFillTx/>
                <a:latin typeface="+mj-lt"/>
                <a:ea typeface="+mj-ea"/>
                <a:cs typeface="+mj-cs"/>
              </a:rPr>
              <a:t>کل سازمان</a:t>
            </a:r>
            <a:endParaRPr kumimoji="0" lang="fa-IR" sz="3200" i="0" u="none" strike="noStrike" kern="1200" cap="small" spc="0" normalizeH="0" baseline="0" noProof="0" dirty="0">
              <a:ln>
                <a:noFill/>
              </a:ln>
              <a:effectLst/>
              <a:uLnTx/>
              <a:uFillTx/>
              <a:latin typeface="+mj-lt"/>
              <a:ea typeface="+mj-ea"/>
              <a:cs typeface="+mj-cs"/>
            </a:endParaRPr>
          </a:p>
        </p:txBody>
      </p:sp>
    </p:spTree>
  </p:cSld>
  <p:clrMapOvr>
    <a:masterClrMapping/>
  </p:clrMapOvr>
  <p:transition>
    <p:dissolv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2">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547</TotalTime>
  <Words>1686</Words>
  <Application>Microsoft Office PowerPoint</Application>
  <PresentationFormat>On-screen Show (4:3)</PresentationFormat>
  <Paragraphs>266</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Oriel</vt:lpstr>
      <vt:lpstr>مدیریت استراتژیک فناوری اطلاعات</vt:lpstr>
      <vt:lpstr> مدل های کسب وکار الکترونیکی </vt:lpstr>
      <vt:lpstr>Slide 3</vt:lpstr>
      <vt:lpstr>هشت عامل برای درآمدزایی در مدل کسب وکار الکترونیکی از دیدگاه Tucciوafuah</vt:lpstr>
      <vt:lpstr>Slide 5</vt:lpstr>
      <vt:lpstr>Slide 6</vt:lpstr>
      <vt:lpstr>هشت مدل کسب و کار الکترونیکی از جنبه های مدل عملیاتی ، زیرساخت فناوری اطلاعات ، منبع درآمد و عوامل حیاتی موفقیت  </vt:lpstr>
      <vt:lpstr>Slide 8</vt:lpstr>
      <vt:lpstr>Slide 9</vt:lpstr>
      <vt:lpstr>Slide 10</vt:lpstr>
      <vt:lpstr>Slide 11</vt:lpstr>
      <vt:lpstr>Slide 12</vt:lpstr>
      <vt:lpstr>Slide 13</vt:lpstr>
      <vt:lpstr>مدل کسب وکارهای الکترونیکی مناسب برای استراتژی های الکترونیکی</vt:lpstr>
      <vt:lpstr>Slide 15</vt:lpstr>
      <vt:lpstr>Slide 16</vt:lpstr>
      <vt:lpstr>Slide 17</vt:lpstr>
      <vt:lpstr>Slide 18</vt:lpstr>
      <vt:lpstr>Slide 19</vt:lpstr>
      <vt:lpstr>Slide 20</vt:lpstr>
      <vt:lpstr>Slide 21</vt:lpstr>
      <vt:lpstr>Slide 22</vt:lpstr>
      <vt:lpstr>Slide 23</vt:lpstr>
      <vt:lpstr>یکپارچگی با مشتریان</vt:lpstr>
      <vt:lpstr>Slide 25</vt:lpstr>
      <vt:lpstr>Slide 26</vt:lpstr>
      <vt:lpstr>مشخصه های موجود برای ارزیابی مدل های کسب وکار الکترونیکی</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مدیریت استراتژیک فناوری اطلاعات</dc:title>
  <dc:creator/>
  <cp:lastModifiedBy>cabir soft</cp:lastModifiedBy>
  <cp:revision>82</cp:revision>
  <dcterms:created xsi:type="dcterms:W3CDTF">2006-08-16T00:00:00Z</dcterms:created>
  <dcterms:modified xsi:type="dcterms:W3CDTF">2011-06-12T19:56:26Z</dcterms:modified>
</cp:coreProperties>
</file>