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28"/>
  </p:notesMasterIdLst>
  <p:sldIdLst>
    <p:sldId id="267" r:id="rId2"/>
    <p:sldId id="266" r:id="rId3"/>
    <p:sldId id="258" r:id="rId4"/>
    <p:sldId id="259" r:id="rId5"/>
    <p:sldId id="260" r:id="rId6"/>
    <p:sldId id="261" r:id="rId7"/>
    <p:sldId id="262" r:id="rId8"/>
    <p:sldId id="263" r:id="rId9"/>
    <p:sldId id="264" r:id="rId10"/>
    <p:sldId id="265" r:id="rId11"/>
    <p:sldId id="269" r:id="rId12"/>
    <p:sldId id="270" r:id="rId13"/>
    <p:sldId id="271" r:id="rId14"/>
    <p:sldId id="272" r:id="rId15"/>
    <p:sldId id="273" r:id="rId16"/>
    <p:sldId id="274" r:id="rId17"/>
    <p:sldId id="275" r:id="rId18"/>
    <p:sldId id="276" r:id="rId19"/>
    <p:sldId id="277" r:id="rId20"/>
    <p:sldId id="278" r:id="rId21"/>
    <p:sldId id="279" r:id="rId22"/>
    <p:sldId id="280" r:id="rId23"/>
    <p:sldId id="281" r:id="rId24"/>
    <p:sldId id="282" r:id="rId25"/>
    <p:sldId id="283" r:id="rId26"/>
    <p:sldId id="284" r:id="rId2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8" d="100"/>
          <a:sy n="68" d="100"/>
        </p:scale>
        <p:origin x="-576" y="-96"/>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notesViewPr>
    <p:cSldViewPr>
      <p:cViewPr varScale="1">
        <p:scale>
          <a:sx n="56" d="100"/>
          <a:sy n="56" d="100"/>
        </p:scale>
        <p:origin x="-1122" y="-84"/>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CE15418-F711-4DCD-9B49-DA7869B41C8F}" type="datetimeFigureOut">
              <a:rPr lang="en-US" smtClean="0"/>
              <a:pPr/>
              <a:t>6/13/2011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1B8DAB0C-19FA-4E29-A088-0E577093D638}"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1B8DAB0C-19FA-4E29-A088-0E577093D638}" type="slidenum">
              <a:rPr lang="en-US" smtClean="0"/>
              <a:pPr/>
              <a:t>8</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1">
        <a:schemeClr val="bg1"/>
      </p:bgRef>
    </p:bg>
    <p:spTree>
      <p:nvGrpSpPr>
        <p:cNvPr id="1" name=""/>
        <p:cNvGrpSpPr/>
        <p:nvPr/>
      </p:nvGrpSpPr>
      <p:grpSpPr>
        <a:xfrm>
          <a:off x="0" y="0"/>
          <a:ext cx="0" cy="0"/>
          <a:chOff x="0" y="0"/>
          <a:chExt cx="0" cy="0"/>
        </a:xfrm>
      </p:grpSpPr>
      <p:sp>
        <p:nvSpPr>
          <p:cNvPr id="8" name="Title 7"/>
          <p:cNvSpPr>
            <a:spLocks noGrp="1"/>
          </p:cNvSpPr>
          <p:nvPr>
            <p:ph type="ctrTitle"/>
          </p:nvPr>
        </p:nvSpPr>
        <p:spPr>
          <a:xfrm>
            <a:off x="2286000" y="3124200"/>
            <a:ext cx="6172200" cy="1894362"/>
          </a:xfrm>
        </p:spPr>
        <p:txBody>
          <a:bodyPr/>
          <a:lstStyle>
            <a:lvl1pPr>
              <a:defRPr b="1"/>
            </a:lvl1pPr>
          </a:lstStyle>
          <a:p>
            <a:r>
              <a:rPr kumimoji="0" lang="en-US" smtClean="0"/>
              <a:t>Click to edit Master title style</a:t>
            </a:r>
            <a:endParaRPr kumimoji="0" lang="en-US"/>
          </a:p>
        </p:txBody>
      </p:sp>
      <p:sp>
        <p:nvSpPr>
          <p:cNvPr id="9" name="Subtitle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bwMode="auto">
          <a:xfrm rot="5400000">
            <a:off x="7764621" y="1174097"/>
            <a:ext cx="2286000" cy="381000"/>
          </a:xfrm>
        </p:spPr>
        <p:txBody>
          <a:bodyPr/>
          <a:lstStyle/>
          <a:p>
            <a:fld id="{BACEBFB7-A512-4556-A3A6-472EFAD8ADBC}" type="datetime1">
              <a:rPr lang="en-US" smtClean="0"/>
              <a:pPr/>
              <a:t>6/13/2011</a:t>
            </a:fld>
            <a:endParaRPr lang="en-US" dirty="0"/>
          </a:p>
        </p:txBody>
      </p:sp>
      <p:sp>
        <p:nvSpPr>
          <p:cNvPr id="17" name="Footer Placeholder 16"/>
          <p:cNvSpPr>
            <a:spLocks noGrp="1"/>
          </p:cNvSpPr>
          <p:nvPr>
            <p:ph type="ftr" sz="quarter" idx="11"/>
          </p:nvPr>
        </p:nvSpPr>
        <p:spPr bwMode="auto">
          <a:xfrm rot="5400000">
            <a:off x="7077269" y="4181669"/>
            <a:ext cx="3657600" cy="384048"/>
          </a:xfrm>
        </p:spPr>
        <p:txBody>
          <a:bodyPr/>
          <a:lstStyle/>
          <a:p>
            <a:endParaRPr lang="en-US" dirty="0"/>
          </a:p>
        </p:txBody>
      </p:sp>
      <p:sp>
        <p:nvSpPr>
          <p:cNvPr id="10" name="Rectangle 9"/>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2" name="Rectangle 11"/>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4" name="Rectangle 13"/>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Rectangle 18"/>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1" name="Straight Connector 10"/>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8" name="Straight Connector 17"/>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Straight Connector 19"/>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6" name="Straight Connector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5" name="Straight Connector 14"/>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Straight Connector 21"/>
          <p:cNvSpPr>
            <a:spLocks noChangeShapeType="1"/>
          </p:cNvSpPr>
          <p:nvPr/>
        </p:nvSpPr>
        <p:spPr bwMode="auto">
          <a:xfrm>
            <a:off x="9113856"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7" name="Rectangle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Oval 20"/>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Oval 22"/>
          <p:cNvSpPr/>
          <p:nvPr/>
        </p:nvSpPr>
        <p:spPr bwMode="auto">
          <a:xfrm>
            <a:off x="1309632"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4" name="Oval 23"/>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Oval 25"/>
          <p:cNvSpPr/>
          <p:nvPr/>
        </p:nvSpPr>
        <p:spPr bwMode="auto">
          <a:xfrm>
            <a:off x="1664208" y="5788152"/>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5" name="Oval 24"/>
          <p:cNvSpPr/>
          <p:nvPr/>
        </p:nvSpPr>
        <p:spPr>
          <a:xfrm>
            <a:off x="1905000" y="4495800"/>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9" name="Slide Number Placeholder 28"/>
          <p:cNvSpPr>
            <a:spLocks noGrp="1"/>
          </p:cNvSpPr>
          <p:nvPr>
            <p:ph type="sldNum" sz="quarter" idx="12"/>
          </p:nvPr>
        </p:nvSpPr>
        <p:spPr bwMode="auto">
          <a:xfrm>
            <a:off x="1325544" y="4928702"/>
            <a:ext cx="609600" cy="517524"/>
          </a:xfrm>
        </p:spPr>
        <p:txBody>
          <a:bodyPr/>
          <a:lstStyle/>
          <a:p>
            <a:fld id="{194220D9-E777-4C76-89CE-D237FB347467}" type="slidenum">
              <a:rPr lang="en-US" smtClean="0"/>
              <a:pPr/>
              <a:t>‹#›</a:t>
            </a:fld>
            <a:endParaRPr 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BBD38567-D824-46E3-8A40-D39EFF06C132}" type="datetime1">
              <a:rPr lang="en-US" smtClean="0"/>
              <a:pPr/>
              <a:t>6/13/2011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94220D9-E777-4C76-89CE-D237FB347467}"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9"/>
            <a:ext cx="1676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DBD42B2D-1AD5-4152-88AF-A991105F5BFF}" type="datetime1">
              <a:rPr lang="en-US" smtClean="0"/>
              <a:pPr/>
              <a:t>6/13/2011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94220D9-E777-4C76-89CE-D237FB347467}"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8" name="Content Placeholder 7"/>
          <p:cNvSpPr>
            <a:spLocks noGrp="1"/>
          </p:cNvSpPr>
          <p:nvPr>
            <p:ph sz="quarter" idx="1"/>
          </p:nvPr>
        </p:nvSpPr>
        <p:spPr>
          <a:xfrm>
            <a:off x="457200" y="1600200"/>
            <a:ext cx="7467600" cy="487375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4"/>
          </p:nvPr>
        </p:nvSpPr>
        <p:spPr/>
        <p:txBody>
          <a:bodyPr rtlCol="0"/>
          <a:lstStyle/>
          <a:p>
            <a:fld id="{8B78DC69-A801-4A6A-A53F-63B9884BD884}" type="datetime1">
              <a:rPr lang="en-US" smtClean="0"/>
              <a:pPr/>
              <a:t>6/13/2011</a:t>
            </a:fld>
            <a:endParaRPr lang="en-US" dirty="0"/>
          </a:p>
        </p:txBody>
      </p:sp>
      <p:sp>
        <p:nvSpPr>
          <p:cNvPr id="9" name="Slide Number Placeholder 8"/>
          <p:cNvSpPr>
            <a:spLocks noGrp="1"/>
          </p:cNvSpPr>
          <p:nvPr>
            <p:ph type="sldNum" sz="quarter" idx="15"/>
          </p:nvPr>
        </p:nvSpPr>
        <p:spPr/>
        <p:txBody>
          <a:bodyPr rtlCol="0"/>
          <a:lstStyle/>
          <a:p>
            <a:fld id="{194220D9-E777-4C76-89CE-D237FB347467}" type="slidenum">
              <a:rPr lang="en-US" smtClean="0"/>
              <a:pPr/>
              <a:t>‹#›</a:t>
            </a:fld>
            <a:endParaRPr lang="en-US" dirty="0"/>
          </a:p>
        </p:txBody>
      </p:sp>
      <p:sp>
        <p:nvSpPr>
          <p:cNvPr id="10" name="Footer Placeholder 9"/>
          <p:cNvSpPr>
            <a:spLocks noGrp="1"/>
          </p:cNvSpPr>
          <p:nvPr>
            <p:ph type="ftr" sz="quarter" idx="16"/>
          </p:nvPr>
        </p:nvSpPr>
        <p:spPr/>
        <p:txBody>
          <a:bodyPr rtlCol="0"/>
          <a:lstStyle/>
          <a:p>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2286000" y="2895600"/>
            <a:ext cx="6172200" cy="2053590"/>
          </a:xfrm>
        </p:spPr>
        <p:txBody>
          <a:bodyPr/>
          <a:lstStyle>
            <a:lvl1pPr algn="l">
              <a:buNone/>
              <a:defRPr sz="3000" b="1" cap="small" baseline="0"/>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bwMode="auto">
          <a:xfrm rot="5400000">
            <a:off x="7763256" y="1170432"/>
            <a:ext cx="2286000" cy="381000"/>
          </a:xfrm>
        </p:spPr>
        <p:txBody>
          <a:bodyPr/>
          <a:lstStyle/>
          <a:p>
            <a:fld id="{D40E6446-BBE1-46AF-975A-7C157A29AA76}" type="datetime1">
              <a:rPr lang="en-US" smtClean="0"/>
              <a:pPr/>
              <a:t>6/13/2011</a:t>
            </a:fld>
            <a:endParaRPr lang="en-US" dirty="0"/>
          </a:p>
        </p:txBody>
      </p:sp>
      <p:sp>
        <p:nvSpPr>
          <p:cNvPr id="5" name="Footer Placeholder 4"/>
          <p:cNvSpPr>
            <a:spLocks noGrp="1"/>
          </p:cNvSpPr>
          <p:nvPr>
            <p:ph type="ftr" sz="quarter" idx="11"/>
          </p:nvPr>
        </p:nvSpPr>
        <p:spPr bwMode="auto">
          <a:xfrm rot="5400000">
            <a:off x="7077456" y="4178808"/>
            <a:ext cx="3657600" cy="384048"/>
          </a:xfrm>
        </p:spPr>
        <p:txBody>
          <a:bodyPr/>
          <a:lstStyle/>
          <a:p>
            <a:endParaRPr lang="en-US" dirty="0"/>
          </a:p>
        </p:txBody>
      </p:sp>
      <p:sp>
        <p:nvSpPr>
          <p:cNvPr id="9" name="Rectangle 8"/>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0" name="Rectangle 9"/>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1" name="Rectangle 10"/>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2" name="Rectangle 11"/>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3" name="Straight Connector 12"/>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4" name="Straight Connector 13"/>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5" name="Straight Connector 14"/>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6" name="Straight Connector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Straight Connector 16"/>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8" name="Rectangle 1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Oval 18"/>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0" name="Oval 19"/>
          <p:cNvSpPr/>
          <p:nvPr/>
        </p:nvSpPr>
        <p:spPr bwMode="auto">
          <a:xfrm>
            <a:off x="1324704"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Oval 20"/>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Oval 21"/>
          <p:cNvSpPr/>
          <p:nvPr/>
        </p:nvSpPr>
        <p:spPr bwMode="auto">
          <a:xfrm>
            <a:off x="1664208" y="5791200"/>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Oval 22"/>
          <p:cNvSpPr/>
          <p:nvPr/>
        </p:nvSpPr>
        <p:spPr bwMode="auto">
          <a:xfrm>
            <a:off x="1879040" y="4479888"/>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Straight Connector 25"/>
          <p:cNvSpPr>
            <a:spLocks noChangeShapeType="1"/>
          </p:cNvSpPr>
          <p:nvPr/>
        </p:nvSpPr>
        <p:spPr bwMode="auto">
          <a:xfrm>
            <a:off x="9097944"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6" name="Slide Number Placeholder 5"/>
          <p:cNvSpPr>
            <a:spLocks noGrp="1"/>
          </p:cNvSpPr>
          <p:nvPr>
            <p:ph type="sldNum" sz="quarter" idx="12"/>
          </p:nvPr>
        </p:nvSpPr>
        <p:spPr bwMode="auto">
          <a:xfrm>
            <a:off x="1340616" y="4928702"/>
            <a:ext cx="609600" cy="517524"/>
          </a:xfrm>
        </p:spPr>
        <p:txBody>
          <a:bodyPr/>
          <a:lstStyle/>
          <a:p>
            <a:fld id="{194220D9-E777-4C76-89CE-D237FB347467}" type="slidenum">
              <a:rPr lang="en-US" smtClean="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fld id="{43A1B3F1-2684-42F3-82B5-9426FB7C2743}" type="datetime1">
              <a:rPr lang="en-US" smtClean="0"/>
              <a:pPr/>
              <a:t>6/13/2011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94220D9-E777-4C76-89CE-D237FB347467}" type="slidenum">
              <a:rPr lang="en-US" smtClean="0"/>
              <a:pPr/>
              <a:t>‹#›</a:t>
            </a:fld>
            <a:endParaRPr lang="en-US" dirty="0"/>
          </a:p>
        </p:txBody>
      </p:sp>
      <p:sp>
        <p:nvSpPr>
          <p:cNvPr id="9" name="Content Placeholder 8"/>
          <p:cNvSpPr>
            <a:spLocks noGrp="1"/>
          </p:cNvSpPr>
          <p:nvPr>
            <p:ph sz="quarter" idx="1"/>
          </p:nvPr>
        </p:nvSpPr>
        <p:spPr>
          <a:xfrm>
            <a:off x="457200" y="1600200"/>
            <a:ext cx="3657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270248" y="1600200"/>
            <a:ext cx="3657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7543800" cy="1143000"/>
          </a:xfrm>
        </p:spPr>
        <p:txBody>
          <a:bodyPr anchor="b"/>
          <a:lstStyle>
            <a:lvl1pPr>
              <a:defRPr/>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A51C541D-3BAF-43E7-9EDE-C1F5BCC3CA48}" type="datetime1">
              <a:rPr lang="en-US" smtClean="0"/>
              <a:pPr/>
              <a:t>6/13/2011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94220D9-E777-4C76-89CE-D237FB347467}" type="slidenum">
              <a:rPr lang="en-US" smtClean="0"/>
              <a:pPr/>
              <a:t>‹#›</a:t>
            </a:fld>
            <a:endParaRPr lang="en-US" dirty="0"/>
          </a:p>
        </p:txBody>
      </p:sp>
      <p:sp>
        <p:nvSpPr>
          <p:cNvPr id="11" name="Content Placeholder 10"/>
          <p:cNvSpPr>
            <a:spLocks noGrp="1"/>
          </p:cNvSpPr>
          <p:nvPr>
            <p:ph sz="quarter" idx="2"/>
          </p:nvPr>
        </p:nvSpPr>
        <p:spPr>
          <a:xfrm>
            <a:off x="457200" y="2362200"/>
            <a:ext cx="3657600" cy="38862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quarter" idx="4"/>
          </p:nvPr>
        </p:nvSpPr>
        <p:spPr>
          <a:xfrm>
            <a:off x="4371975" y="2362200"/>
            <a:ext cx="3657600" cy="38862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2" name="Text Placeholder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
        <p:nvSpPr>
          <p:cNvPr id="14" name="Text Placeholder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6" name="Date Placeholder 5"/>
          <p:cNvSpPr>
            <a:spLocks noGrp="1"/>
          </p:cNvSpPr>
          <p:nvPr>
            <p:ph type="dt" sz="half" idx="10"/>
          </p:nvPr>
        </p:nvSpPr>
        <p:spPr/>
        <p:txBody>
          <a:bodyPr rtlCol="0"/>
          <a:lstStyle/>
          <a:p>
            <a:fld id="{CA57BC36-1C7E-4690-9BA5-D2A36F2E746C}" type="datetime1">
              <a:rPr lang="en-US" smtClean="0"/>
              <a:pPr/>
              <a:t>6/13/2011</a:t>
            </a:fld>
            <a:endParaRPr lang="en-US" dirty="0"/>
          </a:p>
        </p:txBody>
      </p:sp>
      <p:sp>
        <p:nvSpPr>
          <p:cNvPr id="7" name="Slide Number Placeholder 6"/>
          <p:cNvSpPr>
            <a:spLocks noGrp="1"/>
          </p:cNvSpPr>
          <p:nvPr>
            <p:ph type="sldNum" sz="quarter" idx="11"/>
          </p:nvPr>
        </p:nvSpPr>
        <p:spPr/>
        <p:txBody>
          <a:bodyPr rtlCol="0"/>
          <a:lstStyle/>
          <a:p>
            <a:fld id="{194220D9-E777-4C76-89CE-D237FB347467}" type="slidenum">
              <a:rPr lang="en-US" smtClean="0"/>
              <a:pPr/>
              <a:t>‹#›</a:t>
            </a:fld>
            <a:endParaRPr lang="en-US" dirty="0"/>
          </a:p>
        </p:txBody>
      </p:sp>
      <p:sp>
        <p:nvSpPr>
          <p:cNvPr id="8" name="Footer Placeholder 7"/>
          <p:cNvSpPr>
            <a:spLocks noGrp="1"/>
          </p:cNvSpPr>
          <p:nvPr>
            <p:ph type="ftr" sz="quarter" idx="12"/>
          </p:nvPr>
        </p:nvSpPr>
        <p:spPr/>
        <p:txBody>
          <a:bodyPr rtlCol="0"/>
          <a:lstStyle/>
          <a:p>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7C5CD91-C0C4-42AD-B7E4-09AE2AE19586}" type="datetime1">
              <a:rPr lang="en-US" smtClean="0"/>
              <a:pPr/>
              <a:t>6/13/2011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194220D9-E777-4C76-89CE-D237FB347467}"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1">
        <a:schemeClr val="bg1"/>
      </p:bgRef>
    </p:bg>
    <p:spTree>
      <p:nvGrpSpPr>
        <p:cNvPr id="1" name=""/>
        <p:cNvGrpSpPr/>
        <p:nvPr/>
      </p:nvGrpSpPr>
      <p:grpSpPr>
        <a:xfrm>
          <a:off x="0" y="0"/>
          <a:ext cx="0" cy="0"/>
          <a:chOff x="0" y="0"/>
          <a:chExt cx="0" cy="0"/>
        </a:xfrm>
      </p:grpSpPr>
      <p:sp>
        <p:nvSpPr>
          <p:cNvPr id="10" name="Straight Connector 9"/>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 name="Title 1"/>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8" name="Straight Connector 7"/>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Straight Connector 8"/>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Straight Connector 10"/>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2" name="Rectangle 11"/>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3" name="Straight Connector 12"/>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4" name="Oval 13"/>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8" name="Content Placeholder 17"/>
          <p:cNvSpPr>
            <a:spLocks noGrp="1"/>
          </p:cNvSpPr>
          <p:nvPr>
            <p:ph sz="quarter" idx="1"/>
          </p:nvPr>
        </p:nvSpPr>
        <p:spPr>
          <a:xfrm>
            <a:off x="304800" y="274320"/>
            <a:ext cx="5638800" cy="6327648"/>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1" name="Date Placeholder 20"/>
          <p:cNvSpPr>
            <a:spLocks noGrp="1"/>
          </p:cNvSpPr>
          <p:nvPr>
            <p:ph type="dt" sz="half" idx="14"/>
          </p:nvPr>
        </p:nvSpPr>
        <p:spPr/>
        <p:txBody>
          <a:bodyPr rtlCol="0"/>
          <a:lstStyle/>
          <a:p>
            <a:fld id="{8C70F716-BB4E-4EA5-AB23-F32EC6801999}" type="datetime1">
              <a:rPr lang="en-US" smtClean="0"/>
              <a:pPr/>
              <a:t>6/13/2011</a:t>
            </a:fld>
            <a:endParaRPr lang="en-US" dirty="0"/>
          </a:p>
        </p:txBody>
      </p:sp>
      <p:sp>
        <p:nvSpPr>
          <p:cNvPr id="22" name="Slide Number Placeholder 21"/>
          <p:cNvSpPr>
            <a:spLocks noGrp="1"/>
          </p:cNvSpPr>
          <p:nvPr>
            <p:ph type="sldNum" sz="quarter" idx="15"/>
          </p:nvPr>
        </p:nvSpPr>
        <p:spPr/>
        <p:txBody>
          <a:bodyPr rtlCol="0"/>
          <a:lstStyle/>
          <a:p>
            <a:fld id="{194220D9-E777-4C76-89CE-D237FB347467}" type="slidenum">
              <a:rPr lang="en-US" smtClean="0"/>
              <a:pPr/>
              <a:t>‹#›</a:t>
            </a:fld>
            <a:endParaRPr lang="en-US" dirty="0"/>
          </a:p>
        </p:txBody>
      </p:sp>
      <p:sp>
        <p:nvSpPr>
          <p:cNvPr id="23" name="Footer Placeholder 22"/>
          <p:cNvSpPr>
            <a:spLocks noGrp="1"/>
          </p:cNvSpPr>
          <p:nvPr>
            <p:ph type="ftr" sz="quarter" idx="16"/>
          </p:nvPr>
        </p:nvSpPr>
        <p:spPr/>
        <p:txBody>
          <a:bodyPr rtlCol="0"/>
          <a:lstStyle/>
          <a:p>
            <a:endParaRPr 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traight Connector 8"/>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3" name="Oval 12"/>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 name="Title 1"/>
          <p:cNvSpPr>
            <a:spLocks noGrp="1"/>
          </p:cNvSpPr>
          <p:nvPr>
            <p:ph type="title"/>
          </p:nvPr>
        </p:nvSpPr>
        <p:spPr>
          <a:xfrm rot="5400000">
            <a:off x="3350133" y="3200400"/>
            <a:ext cx="6309360" cy="457200"/>
          </a:xfrm>
        </p:spPr>
        <p:txBody>
          <a:bodyPr anchor="b"/>
          <a:lstStyle>
            <a:lvl1pPr algn="l">
              <a:buNone/>
              <a:defRPr sz="2000" b="1"/>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lstStyle>
            <a:lvl1pPr marL="0" indent="0">
              <a:buNone/>
              <a:defRPr sz="3200"/>
            </a:lvl1pPr>
          </a:lstStyle>
          <a:p>
            <a:pPr algn="ctr" eaLnBrk="1" latinLnBrk="0" hangingPunct="1">
              <a:buFontTx/>
              <a:buNone/>
            </a:pPr>
            <a:r>
              <a:rPr kumimoji="0" lang="en-US" dirty="0" smtClean="0"/>
              <a:t>Click icon to add picture</a:t>
            </a:r>
            <a:endParaRPr kumimoji="0" lang="en-US" dirty="0"/>
          </a:p>
        </p:txBody>
      </p:sp>
      <p:sp>
        <p:nvSpPr>
          <p:cNvPr id="4" name="Text Placeholder 3"/>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0" name="Straight Connector 9"/>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Rectangle 10"/>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2" name="Straight Connector 11"/>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9" name="Straight Connector 18"/>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Straight Connector 19"/>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Date Placeholder 16"/>
          <p:cNvSpPr>
            <a:spLocks noGrp="1"/>
          </p:cNvSpPr>
          <p:nvPr>
            <p:ph type="dt" sz="half" idx="10"/>
          </p:nvPr>
        </p:nvSpPr>
        <p:spPr/>
        <p:txBody>
          <a:bodyPr rtlCol="0"/>
          <a:lstStyle/>
          <a:p>
            <a:fld id="{1AF30F0B-6D9D-4CB4-9E60-C68CF5FD7E3B}" type="datetime1">
              <a:rPr lang="en-US" smtClean="0"/>
              <a:pPr/>
              <a:t>6/13/2011</a:t>
            </a:fld>
            <a:endParaRPr lang="en-US" dirty="0"/>
          </a:p>
        </p:txBody>
      </p:sp>
      <p:sp>
        <p:nvSpPr>
          <p:cNvPr id="18" name="Slide Number Placeholder 17"/>
          <p:cNvSpPr>
            <a:spLocks noGrp="1"/>
          </p:cNvSpPr>
          <p:nvPr>
            <p:ph type="sldNum" sz="quarter" idx="11"/>
          </p:nvPr>
        </p:nvSpPr>
        <p:spPr/>
        <p:txBody>
          <a:bodyPr rtlCol="0"/>
          <a:lstStyle/>
          <a:p>
            <a:fld id="{194220D9-E777-4C76-89CE-D237FB347467}" type="slidenum">
              <a:rPr lang="en-US" smtClean="0"/>
              <a:pPr/>
              <a:t>‹#›</a:t>
            </a:fld>
            <a:endParaRPr lang="en-US" dirty="0"/>
          </a:p>
        </p:txBody>
      </p:sp>
      <p:sp>
        <p:nvSpPr>
          <p:cNvPr id="21" name="Footer Placeholder 20"/>
          <p:cNvSpPr>
            <a:spLocks noGrp="1"/>
          </p:cNvSpPr>
          <p:nvPr>
            <p:ph type="ftr" sz="quarter" idx="12"/>
          </p:nvPr>
        </p:nvSpPr>
        <p:spPr/>
        <p:txBody>
          <a:bodyPr rtlCol="0"/>
          <a:lstStyle/>
          <a:p>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 name="Straight Connector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Title Placeholder 21"/>
          <p:cNvSpPr>
            <a:spLocks noGrp="1"/>
          </p:cNvSpPr>
          <p:nvPr>
            <p:ph type="title"/>
          </p:nvPr>
        </p:nvSpPr>
        <p:spPr>
          <a:xfrm>
            <a:off x="457200" y="274638"/>
            <a:ext cx="7467600" cy="1143000"/>
          </a:xfrm>
          <a:prstGeom prst="rect">
            <a:avLst/>
          </a:prstGeom>
        </p:spPr>
        <p:txBody>
          <a:bodyPr vert="horz" anchor="b">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1600200"/>
            <a:ext cx="7467600" cy="4873752"/>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rot="5400000">
            <a:off x="7589520" y="1081851"/>
            <a:ext cx="2011680" cy="384048"/>
          </a:xfrm>
          <a:prstGeom prst="rect">
            <a:avLst/>
          </a:prstGeom>
        </p:spPr>
        <p:txBody>
          <a:bodyPr vert="horz" anchor="ctr" anchorCtr="0"/>
          <a:lstStyle>
            <a:lvl1pPr algn="r" eaLnBrk="1" latinLnBrk="0" hangingPunct="1">
              <a:defRPr kumimoji="0" sz="1200">
                <a:solidFill>
                  <a:schemeClr val="tx2"/>
                </a:solidFill>
              </a:defRPr>
            </a:lvl1pPr>
          </a:lstStyle>
          <a:p>
            <a:fld id="{5840A1DB-8B0A-4B0F-820E-B4A15993FE6C}" type="datetime1">
              <a:rPr lang="en-US" smtClean="0"/>
              <a:pPr/>
              <a:t>6/13/2011</a:t>
            </a:fld>
            <a:endParaRPr lang="en-US" dirty="0"/>
          </a:p>
        </p:txBody>
      </p:sp>
      <p:sp>
        <p:nvSpPr>
          <p:cNvPr id="3" name="Footer Placeholder 2"/>
          <p:cNvSpPr>
            <a:spLocks noGrp="1"/>
          </p:cNvSpPr>
          <p:nvPr>
            <p:ph type="ftr" sz="quarter" idx="3"/>
          </p:nvPr>
        </p:nvSpPr>
        <p:spPr>
          <a:xfrm rot="5400000">
            <a:off x="6990186" y="3737240"/>
            <a:ext cx="3200400" cy="365760"/>
          </a:xfrm>
          <a:prstGeom prst="rect">
            <a:avLst/>
          </a:prstGeom>
        </p:spPr>
        <p:txBody>
          <a:bodyPr vert="horz" anchor="ctr" anchorCtr="0"/>
          <a:lstStyle>
            <a:lvl1pPr algn="l" eaLnBrk="1" latinLnBrk="0" hangingPunct="1">
              <a:defRPr kumimoji="0" sz="1200">
                <a:solidFill>
                  <a:schemeClr val="tx2"/>
                </a:solidFill>
              </a:defRPr>
            </a:lvl1pPr>
          </a:lstStyle>
          <a:p>
            <a:endParaRPr lang="en-US" dirty="0"/>
          </a:p>
        </p:txBody>
      </p:sp>
      <p:sp>
        <p:nvSpPr>
          <p:cNvPr id="7" name="Straight Connector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Straight Connector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0" name="Rectangle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1" name="Straight Connector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2" name="Oval 11"/>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Slide Number Placeholder 22"/>
          <p:cNvSpPr>
            <a:spLocks noGrp="1"/>
          </p:cNvSpPr>
          <p:nvPr>
            <p:ph type="sldNum" sz="quarter" idx="4"/>
          </p:nvPr>
        </p:nvSpPr>
        <p:spPr>
          <a:xfrm>
            <a:off x="8129016" y="5734050"/>
            <a:ext cx="609600" cy="521208"/>
          </a:xfrm>
          <a:prstGeom prst="rect">
            <a:avLst/>
          </a:prstGeom>
        </p:spPr>
        <p:txBody>
          <a:bodyPr vert="horz" anchor="ctr"/>
          <a:lstStyle>
            <a:lvl1pPr algn="ctr" eaLnBrk="1" latinLnBrk="0" hangingPunct="1">
              <a:defRPr kumimoji="0" sz="1400" b="1">
                <a:solidFill>
                  <a:srgbClr val="FFFFFF"/>
                </a:solidFill>
              </a:defRPr>
            </a:lvl1pPr>
          </a:lstStyle>
          <a:p>
            <a:fld id="{194220D9-E777-4C76-89CE-D237FB347467}"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rtl="0"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286000" y="1295400"/>
            <a:ext cx="6019800" cy="3723162"/>
          </a:xfrm>
        </p:spPr>
        <p:txBody>
          <a:bodyPr>
            <a:normAutofit/>
          </a:bodyPr>
          <a:lstStyle/>
          <a:p>
            <a:pPr algn="r" rtl="1"/>
            <a:r>
              <a:rPr lang="en-US" sz="4000" dirty="0" smtClean="0">
                <a:solidFill>
                  <a:schemeClr val="tx1"/>
                </a:solidFill>
                <a:effectLst>
                  <a:outerShdw blurRad="38100" dist="38100" dir="2700000" algn="tl">
                    <a:srgbClr val="000000">
                      <a:alpha val="43137"/>
                    </a:srgbClr>
                  </a:outerShdw>
                </a:effectLst>
              </a:rPr>
              <a:t>    </a:t>
            </a:r>
            <a:r>
              <a:rPr lang="fa-IR" sz="4000" dirty="0" smtClean="0">
                <a:solidFill>
                  <a:schemeClr val="tx1"/>
                </a:solidFill>
                <a:effectLst>
                  <a:outerShdw blurRad="38100" dist="38100" dir="2700000" algn="tl">
                    <a:srgbClr val="000000">
                      <a:alpha val="43137"/>
                    </a:srgbClr>
                  </a:outerShdw>
                </a:effectLst>
              </a:rPr>
              <a:t>فصل دوم</a:t>
            </a:r>
            <a:r>
              <a:rPr lang="en-US" sz="4000" dirty="0" smtClean="0">
                <a:solidFill>
                  <a:schemeClr val="tx1"/>
                </a:solidFill>
                <a:effectLst>
                  <a:outerShdw blurRad="38100" dist="38100" dir="2700000" algn="tl">
                    <a:srgbClr val="000000">
                      <a:alpha val="43137"/>
                    </a:srgbClr>
                  </a:outerShdw>
                </a:effectLst>
              </a:rPr>
              <a:t/>
            </a:r>
            <a:br>
              <a:rPr lang="en-US" sz="4000" dirty="0" smtClean="0">
                <a:solidFill>
                  <a:schemeClr val="tx1"/>
                </a:solidFill>
                <a:effectLst>
                  <a:outerShdw blurRad="38100" dist="38100" dir="2700000" algn="tl">
                    <a:srgbClr val="000000">
                      <a:alpha val="43137"/>
                    </a:srgbClr>
                  </a:outerShdw>
                </a:effectLst>
              </a:rPr>
            </a:br>
            <a:r>
              <a:rPr lang="en-US" sz="4000" dirty="0" smtClean="0">
                <a:solidFill>
                  <a:schemeClr val="tx1"/>
                </a:solidFill>
                <a:effectLst>
                  <a:outerShdw blurRad="38100" dist="38100" dir="2700000" algn="tl">
                    <a:srgbClr val="000000">
                      <a:alpha val="43137"/>
                    </a:srgbClr>
                  </a:outerShdw>
                </a:effectLst>
              </a:rPr>
              <a:t/>
            </a:r>
            <a:br>
              <a:rPr lang="en-US" sz="4000" dirty="0" smtClean="0">
                <a:solidFill>
                  <a:schemeClr val="tx1"/>
                </a:solidFill>
                <a:effectLst>
                  <a:outerShdw blurRad="38100" dist="38100" dir="2700000" algn="tl">
                    <a:srgbClr val="000000">
                      <a:alpha val="43137"/>
                    </a:srgbClr>
                  </a:outerShdw>
                </a:effectLst>
              </a:rPr>
            </a:br>
            <a:r>
              <a:rPr lang="en-US" sz="4000" dirty="0" smtClean="0">
                <a:solidFill>
                  <a:schemeClr val="tx1"/>
                </a:solidFill>
                <a:effectLst>
                  <a:outerShdw blurRad="38100" dist="38100" dir="2700000" algn="tl">
                    <a:srgbClr val="000000">
                      <a:alpha val="43137"/>
                    </a:srgbClr>
                  </a:outerShdw>
                </a:effectLst>
              </a:rPr>
              <a:t> </a:t>
            </a:r>
            <a:endParaRPr lang="en-US" sz="4000" dirty="0"/>
          </a:p>
        </p:txBody>
      </p:sp>
      <p:sp>
        <p:nvSpPr>
          <p:cNvPr id="3" name="Subtitle 2"/>
          <p:cNvSpPr>
            <a:spLocks noGrp="1"/>
          </p:cNvSpPr>
          <p:nvPr>
            <p:ph type="subTitle" idx="1"/>
          </p:nvPr>
        </p:nvSpPr>
        <p:spPr>
          <a:xfrm>
            <a:off x="2286000" y="4419600"/>
            <a:ext cx="6172200" cy="1955322"/>
          </a:xfrm>
        </p:spPr>
        <p:txBody>
          <a:bodyPr>
            <a:normAutofit/>
          </a:bodyPr>
          <a:lstStyle/>
          <a:p>
            <a:pPr algn="r" rtl="1"/>
            <a:r>
              <a:rPr lang="en-US" sz="3200" dirty="0" smtClean="0">
                <a:solidFill>
                  <a:schemeClr val="tx1"/>
                </a:solidFill>
                <a:effectLst>
                  <a:outerShdw blurRad="38100" dist="38100" dir="2700000" algn="tl">
                    <a:srgbClr val="000000">
                      <a:alpha val="43137"/>
                    </a:srgbClr>
                  </a:outerShdw>
                </a:effectLst>
              </a:rPr>
              <a:t>               </a:t>
            </a:r>
          </a:p>
          <a:p>
            <a:pPr algn="r" rtl="1"/>
            <a:r>
              <a:rPr lang="en-US" sz="3200" dirty="0" smtClean="0">
                <a:solidFill>
                  <a:schemeClr val="tx1"/>
                </a:solidFill>
                <a:effectLst>
                  <a:outerShdw blurRad="38100" dist="38100" dir="2700000" algn="tl">
                    <a:srgbClr val="000000">
                      <a:alpha val="43137"/>
                    </a:srgbClr>
                  </a:outerShdw>
                </a:effectLst>
              </a:rPr>
              <a:t>             </a:t>
            </a:r>
            <a:r>
              <a:rPr lang="fa-IR" sz="3200" dirty="0" smtClean="0">
                <a:solidFill>
                  <a:schemeClr val="tx1"/>
                </a:solidFill>
                <a:effectLst>
                  <a:outerShdw blurRad="38100" dist="38100" dir="2700000" algn="tl">
                    <a:srgbClr val="000000">
                      <a:alpha val="43137"/>
                    </a:srgbClr>
                  </a:outerShdw>
                </a:effectLst>
              </a:rPr>
              <a:t>اصول مدیریت </a:t>
            </a:r>
            <a:r>
              <a:rPr lang="fa-IR" sz="3200" dirty="0" smtClean="0">
                <a:solidFill>
                  <a:schemeClr val="tx1"/>
                </a:solidFill>
                <a:effectLst>
                  <a:outerShdw blurRad="38100" dist="38100" dir="2700000" algn="tl">
                    <a:srgbClr val="000000">
                      <a:alpha val="43137"/>
                    </a:srgbClr>
                  </a:outerShdw>
                </a:effectLst>
              </a:rPr>
              <a:t>استراتژیک</a:t>
            </a:r>
          </a:p>
          <a:p>
            <a:pPr algn="ctr" rtl="1"/>
            <a:r>
              <a:rPr lang="fa-IR" sz="3200" smtClean="0">
                <a:solidFill>
                  <a:schemeClr val="tx1"/>
                </a:solidFill>
                <a:effectLst>
                  <a:outerShdw blurRad="38100" dist="38100" dir="2700000" algn="tl">
                    <a:srgbClr val="000000">
                      <a:alpha val="43137"/>
                    </a:srgbClr>
                  </a:outerShdw>
                </a:effectLst>
              </a:rPr>
              <a:t>صفحات:95_75</a:t>
            </a:r>
            <a:endParaRPr lang="en-US" sz="3200" dirty="0">
              <a:effectLst>
                <a:outerShdw blurRad="38100" dist="38100" dir="2700000" algn="tl">
                  <a:srgbClr val="000000">
                    <a:alpha val="43137"/>
                  </a:srgbClr>
                </a:outerShdw>
              </a:effectLst>
            </a:endParaRPr>
          </a:p>
        </p:txBody>
      </p:sp>
      <p:sp>
        <p:nvSpPr>
          <p:cNvPr id="4" name="Slide Number Placeholder 3"/>
          <p:cNvSpPr>
            <a:spLocks noGrp="1"/>
          </p:cNvSpPr>
          <p:nvPr>
            <p:ph type="sldNum" sz="quarter" idx="12"/>
          </p:nvPr>
        </p:nvSpPr>
        <p:spPr/>
        <p:txBody>
          <a:bodyPr/>
          <a:lstStyle/>
          <a:p>
            <a:fld id="{194220D9-E777-4C76-89CE-D237FB347467}" type="slidenum">
              <a:rPr lang="en-US" smtClean="0"/>
              <a:pPr/>
              <a:t>1</a:t>
            </a:fld>
            <a:endParaRPr lang="en-US" dirty="0"/>
          </a:p>
        </p:txBody>
      </p:sp>
    </p:spTree>
  </p:cSld>
  <p:clrMapOvr>
    <a:masterClrMapping/>
  </p:clrMapOvr>
  <p:transition>
    <p:dissolve/>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194220D9-E777-4C76-89CE-D237FB347467}" type="slidenum">
              <a:rPr lang="en-US" smtClean="0"/>
              <a:pPr/>
              <a:t>10</a:t>
            </a:fld>
            <a:endParaRPr lang="en-US" dirty="0"/>
          </a:p>
        </p:txBody>
      </p:sp>
      <p:sp>
        <p:nvSpPr>
          <p:cNvPr id="2" name="Title 1"/>
          <p:cNvSpPr>
            <a:spLocks noGrp="1"/>
          </p:cNvSpPr>
          <p:nvPr>
            <p:ph type="ctrTitle" idx="4294967295"/>
          </p:nvPr>
        </p:nvSpPr>
        <p:spPr>
          <a:xfrm>
            <a:off x="914400" y="381000"/>
            <a:ext cx="7162800" cy="3733800"/>
          </a:xfrm>
        </p:spPr>
        <p:txBody>
          <a:bodyPr>
            <a:normAutofit/>
          </a:bodyPr>
          <a:lstStyle/>
          <a:p>
            <a:pPr algn="r" rtl="1"/>
            <a:r>
              <a:rPr lang="fa-IR" b="1" dirty="0" smtClean="0">
                <a:solidFill>
                  <a:schemeClr val="tx1"/>
                </a:solidFill>
              </a:rPr>
              <a:t>مدیریت استراتژیک</a:t>
            </a:r>
            <a:r>
              <a:rPr lang="en-US" b="1" dirty="0" smtClean="0">
                <a:solidFill>
                  <a:schemeClr val="tx1"/>
                </a:solidFill>
              </a:rPr>
              <a:t/>
            </a:r>
            <a:br>
              <a:rPr lang="en-US" b="1" dirty="0" smtClean="0">
                <a:solidFill>
                  <a:schemeClr val="tx1"/>
                </a:solidFill>
              </a:rPr>
            </a:br>
            <a:r>
              <a:rPr lang="en-US" b="1" dirty="0" smtClean="0">
                <a:solidFill>
                  <a:schemeClr val="tx1"/>
                </a:solidFill>
              </a:rPr>
              <a:t/>
            </a:r>
            <a:br>
              <a:rPr lang="en-US" b="1" dirty="0" smtClean="0">
                <a:solidFill>
                  <a:schemeClr val="tx1"/>
                </a:solidFill>
              </a:rPr>
            </a:br>
            <a:r>
              <a:rPr lang="fa-IR" sz="2200" b="1" dirty="0" smtClean="0">
                <a:solidFill>
                  <a:schemeClr val="tx1"/>
                </a:solidFill>
              </a:rPr>
              <a:t>  </a:t>
            </a:r>
            <a:r>
              <a:rPr lang="fa-IR" sz="2700" dirty="0" smtClean="0">
                <a:solidFill>
                  <a:schemeClr val="tx1"/>
                </a:solidFill>
              </a:rPr>
              <a:t>استراتژی بدون عمل ،ارزشی برای سازمان ندارد و سازمان </a:t>
            </a:r>
            <a:r>
              <a:rPr lang="fa-IR" sz="2700" dirty="0" smtClean="0">
                <a:solidFill>
                  <a:srgbClr val="FF0000"/>
                </a:solidFill>
              </a:rPr>
              <a:t>باید استراتژی را از تدوین تا پیاده سازی و تحقق منافع ًمدیریت ً کند .این دسیپلین مدیریت استراتژیک نامیده می شود </a:t>
            </a:r>
            <a:r>
              <a:rPr lang="fa-IR" sz="2700" dirty="0" smtClean="0">
                <a:solidFill>
                  <a:schemeClr val="tx1"/>
                </a:solidFill>
              </a:rPr>
              <a:t>.</a:t>
            </a:r>
            <a:r>
              <a:rPr lang="fa-IR" sz="2700" b="1" dirty="0" smtClean="0">
                <a:solidFill>
                  <a:schemeClr val="tx1"/>
                </a:solidFill>
              </a:rPr>
              <a:t/>
            </a:r>
            <a:br>
              <a:rPr lang="fa-IR" sz="2700" b="1" dirty="0" smtClean="0">
                <a:solidFill>
                  <a:schemeClr val="tx1"/>
                </a:solidFill>
              </a:rPr>
            </a:br>
            <a:r>
              <a:rPr lang="fa-IR" sz="2400" dirty="0" smtClean="0">
                <a:solidFill>
                  <a:schemeClr val="tx1"/>
                </a:solidFill>
              </a:rPr>
              <a:t>دسیپلین توسعه استراتژی </a:t>
            </a:r>
            <a:r>
              <a:rPr lang="fa-IR" sz="2400" dirty="0" smtClean="0">
                <a:solidFill>
                  <a:srgbClr val="FF0000"/>
                </a:solidFill>
              </a:rPr>
              <a:t>مجموعه ای از برنامه های عملی </a:t>
            </a:r>
            <a:r>
              <a:rPr lang="fa-IR" sz="2400" dirty="0" smtClean="0">
                <a:solidFill>
                  <a:schemeClr val="tx1"/>
                </a:solidFill>
              </a:rPr>
              <a:t>است،</a:t>
            </a:r>
            <a:br>
              <a:rPr lang="fa-IR" sz="2400" dirty="0" smtClean="0">
                <a:solidFill>
                  <a:schemeClr val="tx1"/>
                </a:solidFill>
              </a:rPr>
            </a:br>
            <a:r>
              <a:rPr lang="fa-IR" sz="2400" dirty="0" smtClean="0">
                <a:solidFill>
                  <a:schemeClr val="tx1"/>
                </a:solidFill>
              </a:rPr>
              <a:t> </a:t>
            </a:r>
            <a:r>
              <a:rPr lang="fa-IR" sz="2400" dirty="0" smtClean="0">
                <a:solidFill>
                  <a:srgbClr val="FF0000"/>
                </a:solidFill>
              </a:rPr>
              <a:t>برنامه ریزی استراتژیک </a:t>
            </a:r>
            <a:r>
              <a:rPr lang="fa-IR" sz="2400" dirty="0" smtClean="0">
                <a:solidFill>
                  <a:schemeClr val="tx1"/>
                </a:solidFill>
              </a:rPr>
              <a:t> نامیده می شود . از این رو برنامه ریــــزی استراتژیــــــــــــــــــک ،زیرمجموعه دسیپلین مدیریت استراتژیک است.</a:t>
            </a:r>
            <a:endParaRPr lang="en-US" b="1" dirty="0">
              <a:solidFill>
                <a:schemeClr val="tx1"/>
              </a:solidFill>
            </a:endParaRPr>
          </a:p>
        </p:txBody>
      </p:sp>
      <p:sp>
        <p:nvSpPr>
          <p:cNvPr id="3" name="Subtitle 2"/>
          <p:cNvSpPr>
            <a:spLocks noGrp="1"/>
          </p:cNvSpPr>
          <p:nvPr>
            <p:ph type="subTitle" idx="4294967295"/>
          </p:nvPr>
        </p:nvSpPr>
        <p:spPr>
          <a:xfrm>
            <a:off x="914400" y="4800600"/>
            <a:ext cx="7162800" cy="1371600"/>
          </a:xfrm>
        </p:spPr>
        <p:txBody>
          <a:bodyPr/>
          <a:lstStyle/>
          <a:p>
            <a:pPr algn="r" rtl="1">
              <a:buNone/>
            </a:pPr>
            <a:r>
              <a:rPr lang="fa-IR" dirty="0" smtClean="0"/>
              <a:t>تامپسون و استریکلند تصریح می کنند که مدیریت استراتژیک از پنج وظیفه مدیریتی مرتبط تشکیل شده است :</a:t>
            </a:r>
            <a:endParaRPr lang="en-US" dirty="0"/>
          </a:p>
        </p:txBody>
      </p:sp>
    </p:spTree>
  </p:cSld>
  <p:clrMapOvr>
    <a:masterClrMapping/>
  </p:clrMapOvr>
  <p:transition>
    <p:cover dir="d"/>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marL="457200" indent="-457200" algn="r" rtl="1"/>
            <a:r>
              <a:rPr lang="fa-IR" sz="2400" dirty="0" smtClean="0">
                <a:solidFill>
                  <a:schemeClr val="tx1"/>
                </a:solidFill>
              </a:rPr>
              <a:t>1-توسعه چشم انداز استراتژیک ومأموریت سازمان-شامل بنانهادن مسیر بلند مدت و تعریف این که سازمان به چه می خواهد تبدیل شود بوده و به منظور ًبرانگیختن سازمان در جهت اقدامات هدفمند ً میباشد .</a:t>
            </a:r>
            <a:endParaRPr lang="en-US" sz="2400" dirty="0">
              <a:solidFill>
                <a:schemeClr val="tx1"/>
              </a:solidFill>
            </a:endParaRPr>
          </a:p>
        </p:txBody>
      </p:sp>
      <p:sp>
        <p:nvSpPr>
          <p:cNvPr id="3" name="Content Placeholder 2"/>
          <p:cNvSpPr>
            <a:spLocks noGrp="1"/>
          </p:cNvSpPr>
          <p:nvPr>
            <p:ph sz="quarter" idx="1"/>
          </p:nvPr>
        </p:nvSpPr>
        <p:spPr/>
        <p:txBody>
          <a:bodyPr>
            <a:normAutofit/>
          </a:bodyPr>
          <a:lstStyle/>
          <a:p>
            <a:pPr algn="r" rtl="1">
              <a:buNone/>
            </a:pPr>
            <a:r>
              <a:rPr lang="fa-IR" sz="2200" dirty="0" smtClean="0"/>
              <a:t>2-بنانهادن اهداف عینی-تبدیل چشم انداز استراتژیک به مجموعه ای از پیامدهای کسب و کار که شرکت می خواهد آن ها را تأمین کند .</a:t>
            </a:r>
          </a:p>
          <a:p>
            <a:pPr algn="r" rtl="1">
              <a:buNone/>
            </a:pPr>
            <a:r>
              <a:rPr lang="fa-IR" sz="2200" dirty="0" smtClean="0"/>
              <a:t>3-مهارت در استراتژی برای رسیدن به اهداف-طرح بازی برای تحقق پیامدهای کسب و کار .</a:t>
            </a:r>
          </a:p>
          <a:p>
            <a:pPr algn="r" rtl="1">
              <a:buNone/>
            </a:pPr>
            <a:r>
              <a:rPr lang="fa-IR" sz="2200" dirty="0" smtClean="0"/>
              <a:t>4-پیاده سازی و اجرای مؤثر و کارآمد استراتژی منتخب به منظور تحقق پیامدهای مطلوب کسب و کار .</a:t>
            </a:r>
          </a:p>
          <a:p>
            <a:pPr algn="r" rtl="1">
              <a:buNone/>
            </a:pPr>
            <a:r>
              <a:rPr lang="fa-IR" sz="2200" dirty="0" smtClean="0"/>
              <a:t>5-ارزیابی عملکرد ،پایش کردن توسعه های نوین و آغاز تنظیمات اصلاحی در چشم انداز ،اهداف استراتژیک ،استراتژی یا اجرا در صورت لزوم به عنوان نتیجه تجارب واقعی ،شرایط متغیر ،ایده های نوین و فرصت های جدید . </a:t>
            </a:r>
          </a:p>
          <a:p>
            <a:pPr algn="r" rtl="1">
              <a:buNone/>
            </a:pPr>
            <a:r>
              <a:rPr lang="fa-IR" dirty="0" smtClean="0"/>
              <a:t>مدیریت استراتژیک یک فرایند در حال پیشرفت است –نه یک اتفاق مقطعی</a:t>
            </a:r>
            <a:endParaRPr lang="en-US"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11</a:t>
            </a:fld>
            <a:endParaRPr lang="en-US" dirty="0"/>
          </a:p>
        </p:txBody>
      </p:sp>
    </p:spTree>
  </p:cSld>
  <p:clrMapOvr>
    <a:masterClrMapping/>
  </p:clrMapOvr>
  <p:transition>
    <p:push dir="u"/>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400" dirty="0" smtClean="0">
                <a:solidFill>
                  <a:schemeClr val="tx1"/>
                </a:solidFill>
              </a:rPr>
              <a:t>برخی از ویژگی های تصمیمات استراتژیک وجود دارد که به کلمه ًاستراتژی ً مربط هستند : </a:t>
            </a:r>
            <a:endParaRPr lang="en-US" sz="2400" dirty="0">
              <a:solidFill>
                <a:schemeClr val="tx1"/>
              </a:solidFill>
            </a:endParaRPr>
          </a:p>
        </p:txBody>
      </p:sp>
      <p:sp>
        <p:nvSpPr>
          <p:cNvPr id="4" name="Content Placeholder 3"/>
          <p:cNvSpPr>
            <a:spLocks noGrp="1"/>
          </p:cNvSpPr>
          <p:nvPr>
            <p:ph sz="quarter" idx="1"/>
          </p:nvPr>
        </p:nvSpPr>
        <p:spPr>
          <a:xfrm>
            <a:off x="533400" y="1600200"/>
            <a:ext cx="7467600" cy="4873752"/>
          </a:xfrm>
        </p:spPr>
        <p:txBody>
          <a:bodyPr>
            <a:normAutofit lnSpcReduction="10000"/>
          </a:bodyPr>
          <a:lstStyle/>
          <a:p>
            <a:pPr algn="r" rtl="1">
              <a:buNone/>
            </a:pPr>
            <a:r>
              <a:rPr lang="en-US" dirty="0" smtClean="0">
                <a:sym typeface="Wingdings"/>
              </a:rPr>
              <a:t></a:t>
            </a:r>
            <a:r>
              <a:rPr lang="fa-IR" sz="2200" dirty="0" smtClean="0">
                <a:sym typeface="Wingdings"/>
              </a:rPr>
              <a:t>استراتژی معمولأ با مسیر بلند مدت سازمان سروکار دارد .</a:t>
            </a:r>
          </a:p>
          <a:p>
            <a:pPr algn="r" rtl="1">
              <a:buNone/>
            </a:pPr>
            <a:r>
              <a:rPr lang="fa-IR" dirty="0" smtClean="0">
                <a:sym typeface="Wingdings"/>
              </a:rPr>
              <a:t></a:t>
            </a:r>
            <a:r>
              <a:rPr lang="fa-IR" sz="2200" dirty="0" smtClean="0">
                <a:sym typeface="Wingdings"/>
              </a:rPr>
              <a:t>تصمیمات استراتژیک معمؤلاً پیرامون تلاش برای بدست آوردن برخی از منافع برای سازمان در طول رقابت است .</a:t>
            </a:r>
          </a:p>
          <a:p>
            <a:pPr algn="r" rtl="1">
              <a:buNone/>
            </a:pPr>
            <a:r>
              <a:rPr lang="fa-IR" dirty="0" smtClean="0">
                <a:sym typeface="Wingdings"/>
              </a:rPr>
              <a:t></a:t>
            </a:r>
            <a:r>
              <a:rPr lang="fa-IR" sz="2200" dirty="0" smtClean="0">
                <a:sym typeface="Wingdings"/>
              </a:rPr>
              <a:t>تصمیمات استراتژیک معمؤلا با گستره ای از فعالیت های سازمان ارتباط دارند.</a:t>
            </a:r>
          </a:p>
          <a:p>
            <a:pPr algn="r" rtl="1">
              <a:buNone/>
            </a:pPr>
            <a:r>
              <a:rPr lang="fa-IR" dirty="0" smtClean="0">
                <a:sym typeface="Wingdings"/>
              </a:rPr>
              <a:t></a:t>
            </a:r>
            <a:r>
              <a:rPr lang="fa-IR" sz="2200" dirty="0" smtClean="0">
                <a:sym typeface="Wingdings"/>
              </a:rPr>
              <a:t>استراتژی می تواند از منظر مرتبط کردن منافع و فعالیتهای سازمان با محیطی که در آن عمل می کند دیده شود .</a:t>
            </a:r>
          </a:p>
          <a:p>
            <a:pPr algn="r" rtl="1">
              <a:buNone/>
            </a:pPr>
            <a:r>
              <a:rPr lang="fa-IR" dirty="0" smtClean="0">
                <a:sym typeface="Wingdings"/>
              </a:rPr>
              <a:t></a:t>
            </a:r>
            <a:r>
              <a:rPr lang="fa-IR" sz="2200" dirty="0" smtClean="0">
                <a:sym typeface="Wingdings"/>
              </a:rPr>
              <a:t>استراتژی می تواند به عنوان بنیانگذار و توسعه دهنده منابع و شایستگی های لازم برای ایجاد فرصت ها یا سرمایه گذاری روی آن ها تلقی شود .</a:t>
            </a:r>
          </a:p>
          <a:p>
            <a:pPr algn="r" rtl="1">
              <a:buNone/>
            </a:pPr>
            <a:r>
              <a:rPr lang="fa-IR" dirty="0" smtClean="0">
                <a:sym typeface="Wingdings"/>
              </a:rPr>
              <a:t></a:t>
            </a:r>
            <a:r>
              <a:rPr lang="fa-IR" sz="2200" dirty="0" smtClean="0">
                <a:sym typeface="Wingdings"/>
              </a:rPr>
              <a:t>استراتژی ممکن است به تغییرات اساسی در منابع سازمان نیاز داشته باشد .</a:t>
            </a:r>
          </a:p>
          <a:p>
            <a:pPr algn="r" rtl="1">
              <a:buNone/>
            </a:pPr>
            <a:r>
              <a:rPr lang="fa-IR" dirty="0" smtClean="0">
                <a:sym typeface="Wingdings"/>
              </a:rPr>
              <a:t></a:t>
            </a:r>
            <a:r>
              <a:rPr lang="fa-IR" sz="2200" dirty="0" smtClean="0">
                <a:sym typeface="Wingdings"/>
              </a:rPr>
              <a:t>تصمیمات استراتژیک معمؤلا برتصمیمات عملیاتی تاًثیرگذار است .</a:t>
            </a:r>
          </a:p>
          <a:p>
            <a:pPr algn="r" rtl="1">
              <a:buNone/>
            </a:pPr>
            <a:r>
              <a:rPr lang="fa-IR" dirty="0" smtClean="0">
                <a:sym typeface="Wingdings"/>
              </a:rPr>
              <a:t></a:t>
            </a:r>
            <a:r>
              <a:rPr lang="fa-IR" sz="2200" dirty="0" smtClean="0">
                <a:sym typeface="Wingdings"/>
              </a:rPr>
              <a:t>استراتژی سازمان نه تنها از سوی نیروهای محیطی و دسترسی به منابــــــــع </a:t>
            </a:r>
            <a:r>
              <a:rPr lang="fa-IR" sz="2200" dirty="0" smtClean="0">
                <a:solidFill>
                  <a:srgbClr val="0070C0"/>
                </a:solidFill>
                <a:sym typeface="Wingdings"/>
              </a:rPr>
              <a:t>تحت</a:t>
            </a:r>
            <a:r>
              <a:rPr lang="fa-IR" sz="2200" dirty="0" smtClean="0">
                <a:sym typeface="Wingdings"/>
              </a:rPr>
              <a:t> </a:t>
            </a:r>
            <a:r>
              <a:rPr lang="fa-IR" sz="2200" dirty="0" smtClean="0">
                <a:solidFill>
                  <a:srgbClr val="0070C0"/>
                </a:solidFill>
                <a:sym typeface="Wingdings"/>
              </a:rPr>
              <a:t>تاًثیر</a:t>
            </a:r>
            <a:r>
              <a:rPr lang="fa-IR" sz="2200" dirty="0" smtClean="0">
                <a:sym typeface="Wingdings"/>
              </a:rPr>
              <a:t> </a:t>
            </a:r>
            <a:r>
              <a:rPr lang="fa-IR" sz="2200" dirty="0" smtClean="0">
                <a:solidFill>
                  <a:srgbClr val="FF0000"/>
                </a:solidFill>
                <a:sym typeface="Wingdings"/>
              </a:rPr>
              <a:t>(ب یاد ارسطو) </a:t>
            </a:r>
            <a:r>
              <a:rPr lang="fa-IR" sz="2200" dirty="0" smtClean="0">
                <a:sym typeface="Wingdings"/>
              </a:rPr>
              <a:t>است بلکه ارزش ها و انتظارات افراد در داخل و پیرامون سازمان نیز بر آن تاًثیرگذارند .</a:t>
            </a:r>
            <a:endParaRPr lang="fa-IR" sz="2200" dirty="0" smtClean="0">
              <a:solidFill>
                <a:srgbClr val="FF0000"/>
              </a:solidFill>
              <a:sym typeface="Wingdings"/>
            </a:endParaRPr>
          </a:p>
          <a:p>
            <a:pPr algn="r" rtl="1">
              <a:buNone/>
            </a:pPr>
            <a:endParaRPr lang="en-US" sz="2200" dirty="0"/>
          </a:p>
        </p:txBody>
      </p:sp>
      <p:sp>
        <p:nvSpPr>
          <p:cNvPr id="3" name="Slide Number Placeholder 2"/>
          <p:cNvSpPr>
            <a:spLocks noGrp="1"/>
          </p:cNvSpPr>
          <p:nvPr>
            <p:ph type="sldNum" sz="quarter" idx="15"/>
          </p:nvPr>
        </p:nvSpPr>
        <p:spPr/>
        <p:txBody>
          <a:bodyPr/>
          <a:lstStyle/>
          <a:p>
            <a:fld id="{194220D9-E777-4C76-89CE-D237FB347467}" type="slidenum">
              <a:rPr lang="en-US" smtClean="0"/>
              <a:pPr/>
              <a:t>12</a:t>
            </a:fld>
            <a:endParaRPr lang="en-US" dirty="0"/>
          </a:p>
        </p:txBody>
      </p:sp>
    </p:spTree>
  </p:cSld>
  <p:clrMapOvr>
    <a:masterClrMapping/>
  </p:clrMapOvr>
  <p:transition>
    <p:cover dir="d"/>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200" dirty="0" smtClean="0">
                <a:solidFill>
                  <a:schemeClr val="tx1"/>
                </a:solidFill>
              </a:rPr>
              <a:t>نظریه تناسب استراتژیک ،با استفاده از شناسایی فرصت ها در محیط کسب و کار و سازگار کردن منابع و شایستگی ها به منظور کسب منفعت از آن هاواستراتژی را توسعه می دهد .</a:t>
            </a:r>
            <a:endParaRPr lang="en-US" sz="2200" dirty="0">
              <a:solidFill>
                <a:schemeClr val="tx1"/>
              </a:solidFill>
            </a:endParaRPr>
          </a:p>
        </p:txBody>
      </p:sp>
      <p:sp>
        <p:nvSpPr>
          <p:cNvPr id="3" name="Content Placeholder 2"/>
          <p:cNvSpPr>
            <a:spLocks noGrp="1"/>
          </p:cNvSpPr>
          <p:nvPr>
            <p:ph sz="quarter" idx="1"/>
          </p:nvPr>
        </p:nvSpPr>
        <p:spPr/>
        <p:txBody>
          <a:bodyPr>
            <a:normAutofit/>
          </a:bodyPr>
          <a:lstStyle/>
          <a:p>
            <a:pPr algn="r" rtl="1">
              <a:buNone/>
            </a:pPr>
            <a:r>
              <a:rPr lang="fa-IR" sz="2200" dirty="0" smtClean="0">
                <a:solidFill>
                  <a:srgbClr val="FF0000"/>
                </a:solidFill>
              </a:rPr>
              <a:t>جایگاه استراتژیـــــــــک با فشارهای ناشی از استراتژی محیط خارجی،منابع داخلی،شایستگی ها و انتظارات و تاًثیر ذینفعان سروکار دارد .</a:t>
            </a:r>
          </a:p>
          <a:p>
            <a:pPr algn="r" rtl="1">
              <a:buNone/>
            </a:pPr>
            <a:r>
              <a:rPr lang="fa-IR" sz="2200" dirty="0" smtClean="0"/>
              <a:t>استراتژی از منظر طراحی به عنوان ، عدسی مهم استراتژی است .</a:t>
            </a:r>
          </a:p>
          <a:p>
            <a:pPr algn="r" rtl="1">
              <a:buNone/>
            </a:pPr>
            <a:r>
              <a:rPr lang="fa-IR" sz="2200" dirty="0" smtClean="0"/>
              <a:t>یک </a:t>
            </a:r>
            <a:r>
              <a:rPr lang="fa-IR" sz="2200" dirty="0" smtClean="0">
                <a:solidFill>
                  <a:srgbClr val="FF0000"/>
                </a:solidFill>
              </a:rPr>
              <a:t>رهبر استراتژیک </a:t>
            </a:r>
            <a:r>
              <a:rPr lang="fa-IR" sz="2200" dirty="0" smtClean="0"/>
              <a:t>شخصی منحصر به فرد است که تغییر و توسعه استراتژی به او وابسته است .</a:t>
            </a:r>
          </a:p>
          <a:p>
            <a:pPr algn="r" rtl="1">
              <a:buNone/>
            </a:pPr>
            <a:r>
              <a:rPr lang="fa-IR" sz="2200" dirty="0" smtClean="0"/>
              <a:t>مفهوم </a:t>
            </a:r>
            <a:r>
              <a:rPr lang="fa-IR" sz="2200" dirty="0" smtClean="0">
                <a:solidFill>
                  <a:srgbClr val="FF0000"/>
                </a:solidFill>
              </a:rPr>
              <a:t>سازمان یادگیرنده </a:t>
            </a:r>
            <a:r>
              <a:rPr lang="fa-IR" sz="2200" dirty="0" smtClean="0"/>
              <a:t>و </a:t>
            </a:r>
            <a:r>
              <a:rPr lang="fa-IR" sz="2200" dirty="0" smtClean="0">
                <a:solidFill>
                  <a:srgbClr val="FF0000"/>
                </a:solidFill>
              </a:rPr>
              <a:t>استراتژی به عنوان یک فرایند یادگیری </a:t>
            </a:r>
            <a:r>
              <a:rPr lang="fa-IR" sz="2200" dirty="0" smtClean="0"/>
              <a:t>،بر اصلاح پیوسته استراتژی به واسط تنوع دانش ،تجربه و مهارتهای اشخاص به همراه فرهنگ دلالت دارد که از چالش های متقابل اهداف و یا چشم انداز مشترک پشتیبانی می کند .</a:t>
            </a:r>
          </a:p>
          <a:p>
            <a:pPr algn="r" rtl="1">
              <a:buNone/>
            </a:pPr>
            <a:r>
              <a:rPr lang="fa-IR" sz="2200" dirty="0" smtClean="0"/>
              <a:t>هدف سازمانی می تواند دلیلی برای وجود سازمان باشد .</a:t>
            </a:r>
          </a:p>
          <a:p>
            <a:pPr algn="r" rtl="1">
              <a:buNone/>
            </a:pPr>
            <a:r>
              <a:rPr lang="fa-IR" sz="2200" dirty="0" smtClean="0"/>
              <a:t>مأموریت سازمان ممکن است عناصری مانند اعتقادات سازمانی ،ارزش های سازمانی و تعریف کسب و کار داشته باشد .</a:t>
            </a:r>
            <a:endParaRPr lang="en-US" sz="2200"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13</a:t>
            </a:fld>
            <a:endParaRPr lang="en-US" dirty="0"/>
          </a:p>
        </p:txBody>
      </p:sp>
    </p:spTree>
  </p:cSld>
  <p:clrMapOvr>
    <a:masterClrMapping/>
  </p:clrMapOvr>
  <p:transition>
    <p:push dir="u"/>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400" dirty="0" smtClean="0">
                <a:solidFill>
                  <a:schemeClr val="tx1"/>
                </a:solidFill>
              </a:rPr>
              <a:t>استراتژی پیش بینی شده به شرط مهیا بودن سه شرط زیر،ابزاری مناسب برای فعالیت سازمانی است (بنا به گفته کریستنس و رینور) </a:t>
            </a:r>
            <a:endParaRPr lang="en-US" sz="2400" dirty="0">
              <a:solidFill>
                <a:schemeClr val="tx1"/>
              </a:solidFill>
            </a:endParaRPr>
          </a:p>
        </p:txBody>
      </p:sp>
      <p:sp>
        <p:nvSpPr>
          <p:cNvPr id="3" name="Content Placeholder 2"/>
          <p:cNvSpPr>
            <a:spLocks noGrp="1"/>
          </p:cNvSpPr>
          <p:nvPr>
            <p:ph sz="quarter" idx="1"/>
          </p:nvPr>
        </p:nvSpPr>
        <p:spPr/>
        <p:txBody>
          <a:bodyPr/>
          <a:lstStyle/>
          <a:p>
            <a:pPr marL="457200" indent="-457200" algn="r" rtl="1">
              <a:buNone/>
            </a:pPr>
            <a:r>
              <a:rPr lang="fa-IR" sz="2200" dirty="0" smtClean="0"/>
              <a:t>1)استراتژی باید تمام جزییات مهم برای موفقیت را به طور صحیح مشخص کرده و آن ها را در برگیرد و کسانی که مسؤل پیاده سازی هستند باید تمامی اجزای مهم در این نوع استراتژی را درک کنند .</a:t>
            </a:r>
          </a:p>
          <a:p>
            <a:pPr marL="457200" indent="-457200" algn="r" rtl="1">
              <a:buNone/>
            </a:pPr>
            <a:r>
              <a:rPr lang="fa-IR" sz="2200" dirty="0" smtClean="0"/>
              <a:t>2)اگر سازمان در شرف عملیات جمعی بود ،استراتژی باید دیدگاه و بینش کارکنان را همسو با دیدگاه و بینش مدیریت ارشد قرار دهد تا آنها متناسب و سازگار عمل کنند.مقاصد جمعی باید با کمترین تاًثیر غیرقابل پیش بینی از سیاست های خارجی ،فناوری ها و نیروهای بازار تحقق یابد .</a:t>
            </a:r>
          </a:p>
          <a:p>
            <a:pPr marL="457200" indent="-457200" algn="r" rtl="1">
              <a:buNone/>
            </a:pPr>
            <a:r>
              <a:rPr lang="fa-IR" sz="2200" dirty="0" smtClean="0"/>
              <a:t>3)استراتژی نوظهور از درون سازمان پدیدار می شود و تاًثیر فزاینده ای بر اولویت بندی های روزانه و تصمیمات سرمایه گذاری دارد که توسط مدیران میانی ،مهندسان ،فروشندگان و کارکنان مالی اتخاذ می شود .</a:t>
            </a:r>
          </a:p>
          <a:p>
            <a:pPr marL="457200" indent="-457200" algn="r" rtl="1">
              <a:buNone/>
            </a:pPr>
            <a:r>
              <a:rPr lang="fa-IR" sz="2200" dirty="0" smtClean="0"/>
              <a:t>استراتژی نوظهور اغلب نتیجه پویایی در تعدیل مجدد استراتژی در پاسخ به تغییرات خارجی نیروهای بازار رقابتی و وضعیت های متغیر است .</a:t>
            </a:r>
          </a:p>
          <a:p>
            <a:pPr marL="457200" indent="-457200" algn="r" rtl="1">
              <a:buNone/>
            </a:pPr>
            <a:endParaRPr lang="fa-IR" dirty="0" smtClean="0"/>
          </a:p>
        </p:txBody>
      </p:sp>
      <p:sp>
        <p:nvSpPr>
          <p:cNvPr id="4" name="Slide Number Placeholder 3"/>
          <p:cNvSpPr>
            <a:spLocks noGrp="1"/>
          </p:cNvSpPr>
          <p:nvPr>
            <p:ph type="sldNum" sz="quarter" idx="15"/>
          </p:nvPr>
        </p:nvSpPr>
        <p:spPr/>
        <p:txBody>
          <a:bodyPr/>
          <a:lstStyle/>
          <a:p>
            <a:fld id="{194220D9-E777-4C76-89CE-D237FB347467}" type="slidenum">
              <a:rPr lang="en-US" smtClean="0"/>
              <a:pPr/>
              <a:t>14</a:t>
            </a:fld>
            <a:endParaRPr lang="en-US" dirty="0"/>
          </a:p>
        </p:txBody>
      </p:sp>
    </p:spTree>
  </p:cSld>
  <p:clrMapOvr>
    <a:masterClrMapping/>
  </p:clrMapOvr>
  <p:transition>
    <p:cover dir="d"/>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838200"/>
            <a:ext cx="7467600" cy="1219200"/>
          </a:xfrm>
        </p:spPr>
        <p:txBody>
          <a:bodyPr>
            <a:normAutofit/>
          </a:bodyPr>
          <a:lstStyle/>
          <a:p>
            <a:pPr algn="r" rtl="1"/>
            <a:r>
              <a:rPr lang="fa-IR" sz="2200" dirty="0" smtClean="0">
                <a:solidFill>
                  <a:schemeClr val="tx1"/>
                </a:solidFill>
              </a:rPr>
              <a:t>نقشه های استراتژی مبتنی با اصول متعددی هستند : </a:t>
            </a:r>
            <a:br>
              <a:rPr lang="fa-IR" sz="2200" dirty="0" smtClean="0">
                <a:solidFill>
                  <a:schemeClr val="tx1"/>
                </a:solidFill>
              </a:rPr>
            </a:br>
            <a:endParaRPr lang="en-US" sz="2200" dirty="0">
              <a:solidFill>
                <a:schemeClr val="tx1"/>
              </a:solidFill>
            </a:endParaRPr>
          </a:p>
        </p:txBody>
      </p:sp>
      <p:sp>
        <p:nvSpPr>
          <p:cNvPr id="3" name="Content Placeholder 2"/>
          <p:cNvSpPr>
            <a:spLocks noGrp="1"/>
          </p:cNvSpPr>
          <p:nvPr>
            <p:ph sz="quarter" idx="1"/>
          </p:nvPr>
        </p:nvSpPr>
        <p:spPr>
          <a:xfrm>
            <a:off x="457200" y="2286000"/>
            <a:ext cx="7467600" cy="3581400"/>
          </a:xfrm>
        </p:spPr>
        <p:txBody>
          <a:bodyPr/>
          <a:lstStyle/>
          <a:p>
            <a:pPr algn="r" rtl="1">
              <a:buNone/>
            </a:pPr>
            <a:endParaRPr lang="fa-IR" b="1" dirty="0" smtClean="0">
              <a:sym typeface="Wingdings"/>
            </a:endParaRPr>
          </a:p>
          <a:p>
            <a:pPr algn="r" rtl="1">
              <a:buNone/>
            </a:pPr>
            <a:r>
              <a:rPr lang="en-US" b="1" dirty="0" smtClean="0">
                <a:sym typeface="Wingdings"/>
              </a:rPr>
              <a:t></a:t>
            </a:r>
            <a:r>
              <a:rPr lang="fa-IR" b="1" dirty="0" smtClean="0">
                <a:sym typeface="Wingdings"/>
              </a:rPr>
              <a:t>استراتژی ،نیروهای متناقض را متعادل می کند.</a:t>
            </a:r>
          </a:p>
          <a:p>
            <a:pPr algn="r" rtl="1">
              <a:buNone/>
            </a:pPr>
            <a:r>
              <a:rPr lang="en-US" b="1" dirty="0" smtClean="0">
                <a:sym typeface="Wingdings"/>
              </a:rPr>
              <a:t></a:t>
            </a:r>
            <a:r>
              <a:rPr lang="fa-IR" b="1" dirty="0" smtClean="0">
                <a:sym typeface="Wingdings"/>
              </a:rPr>
              <a:t>استراتژی مبتنی بر طرح ارزش متمایز مشتری است .</a:t>
            </a:r>
          </a:p>
          <a:p>
            <a:pPr algn="r" rtl="1">
              <a:buNone/>
            </a:pPr>
            <a:r>
              <a:rPr lang="fa-IR" b="1" dirty="0" smtClean="0">
                <a:sym typeface="Wingdings"/>
              </a:rPr>
              <a:t>ارزش با استفاده از فرایندهای کسب و کار داخلی ایجاد می شود .</a:t>
            </a:r>
          </a:p>
          <a:p>
            <a:pPr algn="r" rtl="1">
              <a:buNone/>
            </a:pPr>
            <a:r>
              <a:rPr lang="fa-IR" b="1" dirty="0" smtClean="0">
                <a:sym typeface="Wingdings"/>
              </a:rPr>
              <a:t>استراتژی از موضوعات هم زمان و مکمل شده است .</a:t>
            </a:r>
          </a:p>
          <a:p>
            <a:pPr algn="r" rtl="1">
              <a:buNone/>
            </a:pPr>
            <a:r>
              <a:rPr lang="fa-IR" b="1" dirty="0" smtClean="0">
                <a:sym typeface="Wingdings"/>
              </a:rPr>
              <a:t>هم راستایی استراتژیک ،ارزش دارایی های غیرملموس را تعیین میکند.</a:t>
            </a:r>
          </a:p>
        </p:txBody>
      </p:sp>
      <p:sp>
        <p:nvSpPr>
          <p:cNvPr id="4" name="Slide Number Placeholder 3"/>
          <p:cNvSpPr>
            <a:spLocks noGrp="1"/>
          </p:cNvSpPr>
          <p:nvPr>
            <p:ph type="sldNum" sz="quarter" idx="15"/>
          </p:nvPr>
        </p:nvSpPr>
        <p:spPr/>
        <p:txBody>
          <a:bodyPr/>
          <a:lstStyle/>
          <a:p>
            <a:fld id="{194220D9-E777-4C76-89CE-D237FB347467}" type="slidenum">
              <a:rPr lang="en-US" smtClean="0"/>
              <a:pPr/>
              <a:t>15</a:t>
            </a:fld>
            <a:endParaRPr lang="en-US" dirty="0"/>
          </a:p>
        </p:txBody>
      </p:sp>
    </p:spTree>
  </p:cSld>
  <p:clrMapOvr>
    <a:masterClrMapping/>
  </p:clrMapOvr>
  <p:transition>
    <p:push dir="u"/>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800" b="1" dirty="0" smtClean="0">
                <a:solidFill>
                  <a:schemeClr val="tx1"/>
                </a:solidFill>
              </a:rPr>
              <a:t>برنامه ریزی استراتژیک </a:t>
            </a:r>
            <a:endParaRPr lang="en-US" sz="2800" b="1" dirty="0">
              <a:solidFill>
                <a:schemeClr val="tx1"/>
              </a:solidFill>
            </a:endParaRPr>
          </a:p>
        </p:txBody>
      </p:sp>
      <p:sp>
        <p:nvSpPr>
          <p:cNvPr id="3" name="Content Placeholder 2"/>
          <p:cNvSpPr>
            <a:spLocks noGrp="1"/>
          </p:cNvSpPr>
          <p:nvPr>
            <p:ph sz="quarter" idx="1"/>
          </p:nvPr>
        </p:nvSpPr>
        <p:spPr/>
        <p:txBody>
          <a:bodyPr>
            <a:normAutofit/>
          </a:bodyPr>
          <a:lstStyle/>
          <a:p>
            <a:pPr algn="r" rtl="1">
              <a:buNone/>
            </a:pPr>
            <a:r>
              <a:rPr lang="fa-IR" sz="2200" dirty="0" smtClean="0"/>
              <a:t>تبدیل استراتژیک به عمل مراحل متفاوتی دارد که شامل مراحل زیر است :</a:t>
            </a:r>
          </a:p>
          <a:p>
            <a:pPr algn="r" rtl="1">
              <a:buNone/>
            </a:pPr>
            <a:r>
              <a:rPr lang="fa-IR" sz="2200" dirty="0" smtClean="0"/>
              <a:t>1)سازماندهی برای موفقیت از طریق معرفی ساختار ،فرایندها،روابط و مرزهای مناسب .</a:t>
            </a:r>
          </a:p>
          <a:p>
            <a:pPr algn="r" rtl="1">
              <a:buNone/>
            </a:pPr>
            <a:r>
              <a:rPr lang="fa-IR" sz="2200" dirty="0" smtClean="0"/>
              <a:t>2)رسیدن به موفقیت از طریق مدیریت افراد ،مدیریت اطلاعات ،مدیریت مالی ،مدیریت فناوری و یکپارچه کردن منابع .</a:t>
            </a:r>
          </a:p>
          <a:p>
            <a:pPr algn="r" rtl="1">
              <a:buNone/>
            </a:pPr>
            <a:r>
              <a:rPr lang="fa-IR" sz="2200" dirty="0" smtClean="0"/>
              <a:t>3)تغییر استراتژیک باید به واسطه تشخیص وضعیت تغییر ،بکارگیری شیوه ها و نقش های وابستــــــــه و پیاده ســـــازی اهرم های مناسب برای مدیریت تغییر استراتژیک ،مانند رویه های سازمانی و فرایندهای نمادین مدیریت شود .</a:t>
            </a:r>
          </a:p>
          <a:p>
            <a:pPr algn="r" rtl="1">
              <a:buNone/>
            </a:pPr>
            <a:r>
              <a:rPr lang="fa-IR" sz="2200" dirty="0" smtClean="0"/>
              <a:t>مکتب طراحی برنامه ریزی استراتژیک بر پایه این اعتقاد بنا شده است که شکل گیری استراتژی ،فرایند ادراک است.</a:t>
            </a:r>
          </a:p>
          <a:p>
            <a:pPr algn="r" rtl="1">
              <a:buNone/>
            </a:pPr>
            <a:r>
              <a:rPr lang="fa-IR" sz="2200" dirty="0" smtClean="0"/>
              <a:t>تعدادی از مفروضات که بر پایه مکتب طراحی هستند عبارتند از :</a:t>
            </a:r>
            <a:endParaRPr lang="en-US" sz="2200"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16</a:t>
            </a:fld>
            <a:endParaRPr lang="en-US" dirty="0"/>
          </a:p>
        </p:txBody>
      </p:sp>
    </p:spTree>
  </p:cSld>
  <p:clrMapOvr>
    <a:masterClrMapping/>
  </p:clrMapOvr>
  <p:transition>
    <p:cover dir="d"/>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762000"/>
            <a:ext cx="7467600" cy="1447800"/>
          </a:xfrm>
        </p:spPr>
        <p:txBody>
          <a:bodyPr>
            <a:normAutofit/>
          </a:bodyPr>
          <a:lstStyle/>
          <a:p>
            <a:pPr algn="r" rtl="1"/>
            <a:r>
              <a:rPr lang="fa-IR" sz="2400" dirty="0" smtClean="0">
                <a:solidFill>
                  <a:schemeClr val="tx1"/>
                </a:solidFill>
              </a:rPr>
              <a:t>1-شکل گیری استراتژی باید فرایندی اگاهانه و کنترل شده از تفکر باشد .</a:t>
            </a:r>
            <a:br>
              <a:rPr lang="fa-IR" sz="2400" dirty="0" smtClean="0">
                <a:solidFill>
                  <a:schemeClr val="tx1"/>
                </a:solidFill>
              </a:rPr>
            </a:br>
            <a:r>
              <a:rPr lang="fa-IR" sz="2400" dirty="0" smtClean="0">
                <a:solidFill>
                  <a:schemeClr val="tx1"/>
                </a:solidFill>
              </a:rPr>
              <a:t>2-مسئولیت این فرایند باید به عهده مدیر ارشد اجرایی باشد ؛آن فرد ً استراتژیست ً نامیده می شود .</a:t>
            </a:r>
            <a:endParaRPr lang="en-US" sz="2400" dirty="0">
              <a:solidFill>
                <a:schemeClr val="tx1"/>
              </a:solidFill>
            </a:endParaRPr>
          </a:p>
        </p:txBody>
      </p:sp>
      <p:sp>
        <p:nvSpPr>
          <p:cNvPr id="3" name="Content Placeholder 2"/>
          <p:cNvSpPr>
            <a:spLocks noGrp="1"/>
          </p:cNvSpPr>
          <p:nvPr>
            <p:ph sz="quarter" idx="1"/>
          </p:nvPr>
        </p:nvSpPr>
        <p:spPr>
          <a:xfrm>
            <a:off x="609600" y="2362200"/>
            <a:ext cx="7467600" cy="3962400"/>
          </a:xfrm>
        </p:spPr>
        <p:txBody>
          <a:bodyPr/>
          <a:lstStyle/>
          <a:p>
            <a:pPr algn="r" rtl="1">
              <a:buNone/>
            </a:pPr>
            <a:r>
              <a:rPr lang="fa-IR" dirty="0" smtClean="0"/>
              <a:t>3-مدل شکل گیری استراتژی باید ساده و غیر رسمی باشد .</a:t>
            </a:r>
          </a:p>
          <a:p>
            <a:pPr algn="r" rtl="1">
              <a:buNone/>
            </a:pPr>
            <a:r>
              <a:rPr lang="fa-IR" dirty="0" smtClean="0"/>
              <a:t>4-استراتژی ها باید منحصربه فرد باشند،بهترین های آنها نتایج طراحی خلاقانه هستند .</a:t>
            </a:r>
          </a:p>
          <a:p>
            <a:pPr algn="r" rtl="1">
              <a:buNone/>
            </a:pPr>
            <a:r>
              <a:rPr lang="fa-IR" dirty="0" smtClean="0"/>
              <a:t>5-استراتژی باید از دل یک فرایند طراحی کاملاً توسعه یافته بیرون بیایند .</a:t>
            </a:r>
          </a:p>
          <a:p>
            <a:pPr algn="r" rtl="1">
              <a:buNone/>
            </a:pPr>
            <a:r>
              <a:rPr lang="fa-IR" dirty="0" smtClean="0"/>
              <a:t>6-استراتژی ها باید به طور صریح و به وضوح بیان شده و ساده نگه داشته شوند .</a:t>
            </a:r>
          </a:p>
          <a:p>
            <a:pPr algn="r" rtl="1">
              <a:buNone/>
            </a:pPr>
            <a:r>
              <a:rPr lang="fa-IR" dirty="0" smtClean="0"/>
              <a:t>7-بعد از این که استراتژی های منحصربه فرد ،توسعه یافته ،صریح و ساده و به طور کامل تدوین شدند،باید پیاده سازی شوند . </a:t>
            </a:r>
            <a:endParaRPr lang="en-US"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17</a:t>
            </a:fld>
            <a:endParaRPr lang="en-US" dirty="0"/>
          </a:p>
        </p:txBody>
      </p:sp>
    </p:spTree>
  </p:cSld>
  <p:clrMapOvr>
    <a:masterClrMapping/>
  </p:clrMapOvr>
  <p:transition>
    <p:push dir="u"/>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800" b="1" dirty="0" smtClean="0">
                <a:solidFill>
                  <a:schemeClr val="tx1"/>
                </a:solidFill>
              </a:rPr>
              <a:t>اندازه گیری استراتژی رقابتی				</a:t>
            </a:r>
            <a:endParaRPr lang="en-US" sz="2800" b="1" dirty="0">
              <a:solidFill>
                <a:schemeClr val="tx1"/>
              </a:solidFill>
            </a:endParaRPr>
          </a:p>
        </p:txBody>
      </p:sp>
      <p:sp>
        <p:nvSpPr>
          <p:cNvPr id="3" name="Content Placeholder 2"/>
          <p:cNvSpPr>
            <a:spLocks noGrp="1"/>
          </p:cNvSpPr>
          <p:nvPr>
            <p:ph sz="quarter" idx="1"/>
          </p:nvPr>
        </p:nvSpPr>
        <p:spPr/>
        <p:txBody>
          <a:bodyPr/>
          <a:lstStyle/>
          <a:p>
            <a:pPr algn="r" rtl="1">
              <a:buNone/>
            </a:pPr>
            <a:r>
              <a:rPr lang="fa-IR" dirty="0" smtClean="0"/>
              <a:t>پورتر سه استراتژی رقابتی کلی را تعریف میکند :</a:t>
            </a:r>
          </a:p>
          <a:p>
            <a:pPr algn="r" rtl="1">
              <a:buNone/>
            </a:pPr>
            <a:r>
              <a:rPr lang="fa-IR" i="1" dirty="0" smtClean="0"/>
              <a:t>رهبری هزینه ، تمایز و تمرکز .</a:t>
            </a:r>
          </a:p>
          <a:p>
            <a:pPr algn="r" rtl="1">
              <a:buNone/>
            </a:pPr>
            <a:r>
              <a:rPr lang="fa-IR" dirty="0" smtClean="0"/>
              <a:t>استراتژی رقابتی به صورت سنتی در سطح کسب و کار اندازه گیری می شود .</a:t>
            </a:r>
          </a:p>
          <a:p>
            <a:pPr algn="r" rtl="1">
              <a:buNone/>
            </a:pPr>
            <a:r>
              <a:rPr lang="fa-IR" dirty="0" smtClean="0"/>
              <a:t>تحلیل سطح کسب وکار ،استراتژی های ترکیب شده رهبری هزینه و تمایز را برپا می کنند .</a:t>
            </a:r>
          </a:p>
          <a:p>
            <a:pPr algn="r" rtl="1">
              <a:buNone/>
            </a:pPr>
            <a:r>
              <a:rPr lang="fa-IR" dirty="0" smtClean="0"/>
              <a:t>نیر(1993) دریافت که سنجه های سطح کسب و کار شاخص های خوبی برای استراتژی های رقابتی در سطح محصولات نمی باشد .</a:t>
            </a:r>
          </a:p>
          <a:p>
            <a:pPr algn="r" rtl="1">
              <a:buNone/>
            </a:pPr>
            <a:r>
              <a:rPr lang="fa-IR" dirty="0" smtClean="0"/>
              <a:t>نیر(1993) در اندازه گیری استراتژی رقابتی ،از ابعاد رقابتی که به استراتژی رهبری در هزینه هم مربوط است، استفاده کرده است .</a:t>
            </a:r>
            <a:endParaRPr lang="en-US"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18</a:t>
            </a:fld>
            <a:endParaRPr lang="en-US" dirty="0"/>
          </a:p>
        </p:txBody>
      </p:sp>
    </p:spTree>
  </p:cSld>
  <p:clrMapOvr>
    <a:masterClrMapping/>
  </p:clrMapOvr>
  <p:transition>
    <p:cover dir="d"/>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554162"/>
          </a:xfrm>
        </p:spPr>
        <p:txBody>
          <a:bodyPr>
            <a:normAutofit fontScale="90000"/>
          </a:bodyPr>
          <a:lstStyle/>
          <a:p>
            <a:pPr algn="r" rtl="1"/>
            <a:r>
              <a:rPr lang="fa-IR" sz="2700" dirty="0" smtClean="0">
                <a:solidFill>
                  <a:schemeClr val="tx1"/>
                </a:solidFill>
              </a:rPr>
              <a:t>ا</a:t>
            </a:r>
            <a:r>
              <a:rPr lang="fa-IR" sz="2700" dirty="0" smtClean="0">
                <a:solidFill>
                  <a:schemeClr val="tx1"/>
                </a:solidFill>
                <a:effectLst>
                  <a:outerShdw blurRad="38100" dist="38100" dir="2700000" algn="tl">
                    <a:srgbClr val="000000">
                      <a:alpha val="43137"/>
                    </a:srgbClr>
                  </a:outerShdw>
                </a:effectLst>
              </a:rPr>
              <a:t>بعاد رقابتی مربوط به استراتژی رهبری در هزینه :</a:t>
            </a:r>
            <a:r>
              <a:rPr lang="fa-IR" sz="2400" dirty="0" smtClean="0">
                <a:solidFill>
                  <a:schemeClr val="tx1"/>
                </a:solidFill>
              </a:rPr>
              <a:t/>
            </a:r>
            <a:br>
              <a:rPr lang="fa-IR" sz="2400" dirty="0" smtClean="0">
                <a:solidFill>
                  <a:schemeClr val="tx1"/>
                </a:solidFill>
              </a:rPr>
            </a:br>
            <a:r>
              <a:rPr lang="fa-IR" sz="2400" dirty="0" smtClean="0">
                <a:solidFill>
                  <a:schemeClr val="tx1"/>
                </a:solidFill>
              </a:rPr>
              <a:t>کارایی عملیاتی ، کنترل هزینه ، قیمت زیر قیمت رقبا ، مدیریت هزینه مواد خام و در دسترس بودن ، تبلیغ فروش تجاری ، نوآوری و بهبود فرآیند ساخت و کاهش هزینه تولید .</a:t>
            </a:r>
            <a:endParaRPr lang="en-US" sz="2400" dirty="0">
              <a:solidFill>
                <a:schemeClr val="tx1"/>
              </a:solidFill>
            </a:endParaRPr>
          </a:p>
        </p:txBody>
      </p:sp>
      <p:sp>
        <p:nvSpPr>
          <p:cNvPr id="3" name="Content Placeholder 2"/>
          <p:cNvSpPr>
            <a:spLocks noGrp="1"/>
          </p:cNvSpPr>
          <p:nvPr>
            <p:ph sz="quarter" idx="1"/>
          </p:nvPr>
        </p:nvSpPr>
        <p:spPr>
          <a:xfrm>
            <a:off x="457200" y="1981200"/>
            <a:ext cx="7467600" cy="4492752"/>
          </a:xfrm>
        </p:spPr>
        <p:txBody>
          <a:bodyPr/>
          <a:lstStyle/>
          <a:p>
            <a:pPr algn="r" rtl="1">
              <a:buNone/>
            </a:pPr>
            <a:endParaRPr lang="fa-IR" dirty="0" smtClean="0">
              <a:effectLst>
                <a:outerShdw blurRad="38100" dist="38100" dir="2700000" algn="tl">
                  <a:srgbClr val="000000">
                    <a:alpha val="43137"/>
                  </a:srgbClr>
                </a:outerShdw>
              </a:effectLst>
            </a:endParaRPr>
          </a:p>
          <a:p>
            <a:pPr algn="r" rtl="1">
              <a:buNone/>
            </a:pPr>
            <a:r>
              <a:rPr lang="fa-IR" dirty="0" smtClean="0">
                <a:effectLst>
                  <a:outerShdw blurRad="38100" dist="38100" dir="2700000" algn="tl">
                    <a:srgbClr val="000000">
                      <a:alpha val="43137"/>
                    </a:srgbClr>
                  </a:outerShdw>
                </a:effectLst>
              </a:rPr>
              <a:t>ابعاد رقابتی مربوط به استراتژی تمایز :</a:t>
            </a:r>
          </a:p>
          <a:p>
            <a:pPr algn="r" rtl="1">
              <a:buNone/>
            </a:pPr>
            <a:r>
              <a:rPr lang="fa-IR" sz="2200" dirty="0" smtClean="0"/>
              <a:t>توسعه محصولات نوین ، ارائه خدمات گسترده به مشتری ، ساخت و حفظ کیفیت نشان تجاری ، نوآوری در بازاریابی ، تاًثیر بر کانالهای توزیع ، هدف گذاری در بخش های گران بازار ، تبلیغات ، ایجاد و حفظ اعتبار شرکت ، فراهم کردن کالا با ویژگی های بسیار و کیفیت بالاتر .</a:t>
            </a:r>
          </a:p>
          <a:p>
            <a:pPr algn="r" rtl="1">
              <a:buNone/>
            </a:pPr>
            <a:endParaRPr lang="fa-IR" sz="2200" dirty="0" smtClean="0"/>
          </a:p>
          <a:p>
            <a:pPr algn="r" rtl="1">
              <a:buNone/>
            </a:pPr>
            <a:r>
              <a:rPr lang="fa-IR" dirty="0" smtClean="0">
                <a:effectLst>
                  <a:outerShdw blurRad="38100" dist="38100" dir="2700000" algn="tl">
                    <a:srgbClr val="000000">
                      <a:alpha val="43137"/>
                    </a:srgbClr>
                  </a:outerShdw>
                </a:effectLst>
              </a:rPr>
              <a:t>ابعاد رقابتی مربوط به استراتژی متمرکز : </a:t>
            </a:r>
          </a:p>
          <a:p>
            <a:pPr algn="r" rtl="1">
              <a:buNone/>
            </a:pPr>
            <a:r>
              <a:rPr lang="fa-IR" sz="2200" dirty="0" smtClean="0"/>
              <a:t>خدمات رسانی به بخش های خاص بازار و ساخت و فروش محصولات سفارشی .</a:t>
            </a:r>
            <a:endParaRPr lang="en-US" sz="2200"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19</a:t>
            </a:fld>
            <a:endParaRPr lang="en-US" dirty="0"/>
          </a:p>
        </p:txBody>
      </p:sp>
    </p:spTree>
  </p:cSld>
  <p:clrMapOvr>
    <a:masterClrMapping/>
  </p:clrMapOvr>
  <p:transition>
    <p:push dir="u"/>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4000" dirty="0" smtClean="0">
                <a:solidFill>
                  <a:schemeClr val="tx1"/>
                </a:solidFill>
              </a:rPr>
              <a:t>مقدمه</a:t>
            </a:r>
            <a:endParaRPr lang="en-US" dirty="0"/>
          </a:p>
        </p:txBody>
      </p:sp>
      <p:sp>
        <p:nvSpPr>
          <p:cNvPr id="3" name="Content Placeholder 2"/>
          <p:cNvSpPr>
            <a:spLocks noGrp="1"/>
          </p:cNvSpPr>
          <p:nvPr>
            <p:ph sz="quarter" idx="1"/>
          </p:nvPr>
        </p:nvSpPr>
        <p:spPr/>
        <p:txBody>
          <a:bodyPr/>
          <a:lstStyle/>
          <a:p>
            <a:pPr algn="r" rtl="1">
              <a:buNone/>
            </a:pPr>
            <a:r>
              <a:rPr lang="fa-IR" dirty="0" smtClean="0"/>
              <a:t>این فصل اصول پایه مدیریت سازمانهای تجاری را مرور می کند .</a:t>
            </a:r>
          </a:p>
          <a:p>
            <a:pPr algn="r" rtl="1">
              <a:buNone/>
            </a:pPr>
            <a:r>
              <a:rPr lang="fa-IR" dirty="0" smtClean="0"/>
              <a:t>گام اول اصول پایه ای استراتژی کسب و کار را توضیح می دهد .</a:t>
            </a:r>
          </a:p>
          <a:p>
            <a:pPr algn="r" rtl="1">
              <a:buNone/>
            </a:pPr>
            <a:r>
              <a:rPr lang="fa-IR" dirty="0" smtClean="0"/>
              <a:t>گام دوم درباره نقش استراتژی سازمانی و روابط آن با استراتژی های واحد کسب و کار بحث می شود .</a:t>
            </a:r>
          </a:p>
          <a:p>
            <a:pPr algn="r" rtl="1">
              <a:buNone/>
            </a:pPr>
            <a:r>
              <a:rPr lang="fa-IR" dirty="0" smtClean="0"/>
              <a:t>گام سوم اصول برنامه ریزی استراتژیک و اندازه گیری استراتژی رقابتی توصیف می شود .</a:t>
            </a:r>
          </a:p>
          <a:p>
            <a:pPr algn="r" rtl="1">
              <a:buNone/>
            </a:pPr>
            <a:r>
              <a:rPr lang="fa-IR" dirty="0" smtClean="0"/>
              <a:t>گام چهارم برای کمک به مدیران جهت توسعه استراتژی کسب و کار مناسب در شرکت ها تشریح می کند .</a:t>
            </a:r>
          </a:p>
          <a:p>
            <a:pPr algn="r" rtl="1">
              <a:buNone/>
            </a:pPr>
            <a:endParaRPr lang="en-US"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2</a:t>
            </a:fld>
            <a:endParaRPr lang="en-US" dirty="0"/>
          </a:p>
        </p:txBody>
      </p:sp>
    </p:spTree>
  </p:cSld>
  <p:clrMapOvr>
    <a:masterClrMapping/>
  </p:clrMapOvr>
  <p:transition>
    <p:newsflash/>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400" dirty="0" smtClean="0">
                <a:solidFill>
                  <a:schemeClr val="tx1"/>
                </a:solidFill>
              </a:rPr>
              <a:t>هر چقدر یک استراتژی رقابتی تر باشد ، شدت آن استراتژی بیشتر است . </a:t>
            </a:r>
            <a:br>
              <a:rPr lang="fa-IR" sz="2400" dirty="0" smtClean="0">
                <a:solidFill>
                  <a:schemeClr val="tx1"/>
                </a:solidFill>
              </a:rPr>
            </a:br>
            <a:r>
              <a:rPr lang="fa-IR" sz="2400" dirty="0" smtClean="0">
                <a:solidFill>
                  <a:schemeClr val="tx1"/>
                </a:solidFill>
              </a:rPr>
              <a:t> </a:t>
            </a:r>
            <a:endParaRPr lang="en-US" sz="2400" dirty="0">
              <a:solidFill>
                <a:schemeClr val="tx1"/>
              </a:solidFill>
            </a:endParaRPr>
          </a:p>
        </p:txBody>
      </p:sp>
      <p:sp>
        <p:nvSpPr>
          <p:cNvPr id="3" name="Content Placeholder 2"/>
          <p:cNvSpPr>
            <a:spLocks noGrp="1"/>
          </p:cNvSpPr>
          <p:nvPr>
            <p:ph sz="quarter" idx="1"/>
          </p:nvPr>
        </p:nvSpPr>
        <p:spPr/>
        <p:txBody>
          <a:bodyPr/>
          <a:lstStyle/>
          <a:p>
            <a:pPr algn="r" rtl="1">
              <a:buNone/>
            </a:pPr>
            <a:r>
              <a:rPr lang="fa-IR" dirty="0" smtClean="0"/>
              <a:t>مدیران خواستار جواب به سه سؤال دیگر هستند که به آنها کمک می کند استراتژی مدیریت دانش اولیه را انتخاب کند :</a:t>
            </a:r>
          </a:p>
          <a:p>
            <a:pPr algn="r" rtl="1">
              <a:buNone/>
            </a:pPr>
            <a:endParaRPr lang="fa-IR" dirty="0" smtClean="0"/>
          </a:p>
          <a:p>
            <a:pPr algn="r" rtl="1">
              <a:buNone/>
            </a:pPr>
            <a:r>
              <a:rPr lang="fa-IR" dirty="0" smtClean="0">
                <a:sym typeface="Wingdings"/>
              </a:rPr>
              <a:t></a:t>
            </a:r>
            <a:r>
              <a:rPr lang="fa-IR" dirty="0" smtClean="0"/>
              <a:t>آیا شما محصولات استاندارد شده یا سفارشی را پیشنهاد می کنید ؟</a:t>
            </a:r>
          </a:p>
          <a:p>
            <a:pPr algn="r" rtl="1">
              <a:buNone/>
            </a:pPr>
            <a:r>
              <a:rPr lang="fa-IR" dirty="0" smtClean="0"/>
              <a:t> </a:t>
            </a:r>
          </a:p>
          <a:p>
            <a:pPr algn="r" rtl="1">
              <a:buNone/>
            </a:pPr>
            <a:r>
              <a:rPr lang="en-US" dirty="0" smtClean="0">
                <a:sym typeface="Wingdings"/>
              </a:rPr>
              <a:t></a:t>
            </a:r>
            <a:r>
              <a:rPr lang="fa-IR" dirty="0" smtClean="0">
                <a:sym typeface="Wingdings"/>
              </a:rPr>
              <a:t>آیا شما محصول بالغ شده یا ابتکاری را دارید ؟ </a:t>
            </a:r>
          </a:p>
          <a:p>
            <a:pPr algn="r" rtl="1">
              <a:buNone/>
            </a:pPr>
            <a:endParaRPr lang="fa-IR" dirty="0" smtClean="0">
              <a:sym typeface="Wingdings"/>
            </a:endParaRPr>
          </a:p>
          <a:p>
            <a:pPr algn="r" rtl="1">
              <a:buNone/>
            </a:pPr>
            <a:r>
              <a:rPr lang="fa-IR" dirty="0" smtClean="0">
                <a:sym typeface="Wingdings"/>
              </a:rPr>
              <a:t>آیا کارمندان شما برای حل مسائل شان بر دانش صریح یا دانش ضمنی تکیه می کنند ؟ </a:t>
            </a:r>
          </a:p>
          <a:p>
            <a:pPr algn="r" rtl="1">
              <a:buNone/>
            </a:pPr>
            <a:r>
              <a:rPr lang="fa-IR" dirty="0" smtClean="0">
                <a:sym typeface="Wingdings"/>
              </a:rPr>
              <a:t>( </a:t>
            </a:r>
            <a:r>
              <a:rPr lang="fa-IR" sz="2200" dirty="0" smtClean="0">
                <a:sym typeface="Wingdings"/>
              </a:rPr>
              <a:t>دانش صریح دانشی است که می تواند تدوین شود؛ مانند کد نرم افزار ساده و داده بازار </a:t>
            </a:r>
            <a:r>
              <a:rPr lang="fa-IR" dirty="0" smtClean="0">
                <a:sym typeface="Wingdings"/>
              </a:rPr>
              <a:t>)</a:t>
            </a:r>
            <a:endParaRPr lang="en-US"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20</a:t>
            </a:fld>
            <a:endParaRPr lang="en-US" dirty="0"/>
          </a:p>
        </p:txBody>
      </p:sp>
    </p:spTree>
  </p:cSld>
  <p:clrMapOvr>
    <a:masterClrMapping/>
  </p:clrMapOvr>
  <p:transition>
    <p:cover dir="d"/>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143000"/>
            <a:ext cx="7467600" cy="1143000"/>
          </a:xfrm>
        </p:spPr>
        <p:txBody>
          <a:bodyPr>
            <a:normAutofit/>
          </a:bodyPr>
          <a:lstStyle/>
          <a:p>
            <a:pPr algn="r" rtl="1"/>
            <a:r>
              <a:rPr lang="fa-IR" sz="2400" dirty="0" smtClean="0">
                <a:solidFill>
                  <a:schemeClr val="tx1"/>
                </a:solidFill>
              </a:rPr>
              <a:t>تلاش برای تطبیق برنامه ریزی استراتژیک سینماتیک با محیط های کسب و کار آشفته و غیرقابل پیش بینی شامل موارد زیر است : </a:t>
            </a:r>
            <a:endParaRPr lang="en-US" sz="2400" dirty="0">
              <a:solidFill>
                <a:schemeClr val="tx1"/>
              </a:solidFill>
            </a:endParaRPr>
          </a:p>
        </p:txBody>
      </p:sp>
      <p:sp>
        <p:nvSpPr>
          <p:cNvPr id="3" name="Content Placeholder 2"/>
          <p:cNvSpPr>
            <a:spLocks noGrp="1"/>
          </p:cNvSpPr>
          <p:nvPr>
            <p:ph sz="quarter" idx="1"/>
          </p:nvPr>
        </p:nvSpPr>
        <p:spPr>
          <a:xfrm>
            <a:off x="457200" y="2514600"/>
            <a:ext cx="7467600" cy="3959352"/>
          </a:xfrm>
        </p:spPr>
        <p:txBody>
          <a:bodyPr>
            <a:normAutofit/>
          </a:bodyPr>
          <a:lstStyle/>
          <a:p>
            <a:pPr algn="r" rtl="1">
              <a:buNone/>
            </a:pPr>
            <a:endParaRPr lang="fa-IR" i="1" dirty="0" smtClean="0">
              <a:effectLst>
                <a:outerShdw blurRad="38100" dist="38100" dir="2700000" algn="tl">
                  <a:srgbClr val="000000">
                    <a:alpha val="43137"/>
                  </a:srgbClr>
                </a:outerShdw>
              </a:effectLst>
            </a:endParaRPr>
          </a:p>
          <a:p>
            <a:pPr algn="r" rtl="1">
              <a:buNone/>
            </a:pPr>
            <a:r>
              <a:rPr lang="fa-IR" i="1" dirty="0" smtClean="0">
                <a:effectLst>
                  <a:outerShdw blurRad="38100" dist="38100" dir="2700000" algn="tl">
                    <a:srgbClr val="000000">
                      <a:alpha val="43137"/>
                    </a:srgbClr>
                  </a:outerShdw>
                </a:effectLst>
              </a:rPr>
              <a:t> </a:t>
            </a:r>
            <a:r>
              <a:rPr lang="fa-IR" i="1" dirty="0" smtClean="0">
                <a:effectLst>
                  <a:outerShdw blurRad="38100" dist="38100" dir="2700000" algn="tl">
                    <a:srgbClr val="000000">
                      <a:alpha val="43137"/>
                    </a:srgbClr>
                  </a:outerShdw>
                </a:effectLst>
                <a:sym typeface="Wingdings"/>
              </a:rPr>
              <a:t></a:t>
            </a:r>
            <a:r>
              <a:rPr lang="fa-IR" i="1" dirty="0" smtClean="0">
                <a:effectLst>
                  <a:outerShdw blurRad="38100" dist="38100" dir="2700000" algn="tl">
                    <a:srgbClr val="000000">
                      <a:alpha val="43137"/>
                    </a:srgbClr>
                  </a:outerShdw>
                </a:effectLst>
              </a:rPr>
              <a:t>طرح سناریو .</a:t>
            </a:r>
          </a:p>
          <a:p>
            <a:pPr algn="r" rtl="1">
              <a:buNone/>
            </a:pPr>
            <a:endParaRPr lang="fa-IR" i="1" dirty="0" smtClean="0">
              <a:effectLst>
                <a:outerShdw blurRad="38100" dist="38100" dir="2700000" algn="tl">
                  <a:srgbClr val="000000">
                    <a:alpha val="43137"/>
                  </a:srgbClr>
                </a:outerShdw>
              </a:effectLst>
            </a:endParaRPr>
          </a:p>
          <a:p>
            <a:pPr algn="r" rtl="1">
              <a:buNone/>
            </a:pPr>
            <a:r>
              <a:rPr lang="fa-IR" i="1" dirty="0" smtClean="0">
                <a:effectLst>
                  <a:outerShdw blurRad="38100" dist="38100" dir="2700000" algn="tl">
                    <a:srgbClr val="000000">
                      <a:alpha val="43137"/>
                    </a:srgbClr>
                  </a:outerShdw>
                </a:effectLst>
                <a:sym typeface="Wingdings"/>
              </a:rPr>
              <a:t>هدف استراتژیک و نقش چشم انداز .</a:t>
            </a:r>
          </a:p>
          <a:p>
            <a:pPr algn="r" rtl="1">
              <a:buNone/>
            </a:pPr>
            <a:endParaRPr lang="fa-IR" i="1" dirty="0" smtClean="0">
              <a:effectLst>
                <a:outerShdw blurRad="38100" dist="38100" dir="2700000" algn="tl">
                  <a:srgbClr val="000000">
                    <a:alpha val="43137"/>
                  </a:srgbClr>
                </a:outerShdw>
              </a:effectLst>
              <a:sym typeface="Wingdings"/>
            </a:endParaRPr>
          </a:p>
          <a:p>
            <a:pPr algn="r" rtl="1">
              <a:buNone/>
            </a:pPr>
            <a:r>
              <a:rPr lang="fa-IR" i="1" dirty="0" smtClean="0">
                <a:effectLst>
                  <a:outerShdw blurRad="38100" dist="38100" dir="2700000" algn="tl">
                    <a:srgbClr val="000000">
                      <a:alpha val="43137"/>
                    </a:srgbClr>
                  </a:outerShdw>
                </a:effectLst>
                <a:sym typeface="Wingdings"/>
              </a:rPr>
              <a:t>نوآوری استراتژیک .</a:t>
            </a:r>
          </a:p>
          <a:p>
            <a:pPr algn="r" rtl="1">
              <a:buNone/>
            </a:pPr>
            <a:endParaRPr lang="fa-IR" i="1" dirty="0" smtClean="0">
              <a:effectLst>
                <a:outerShdw blurRad="38100" dist="38100" dir="2700000" algn="tl">
                  <a:srgbClr val="000000">
                    <a:alpha val="43137"/>
                  </a:srgbClr>
                </a:outerShdw>
              </a:effectLst>
              <a:sym typeface="Wingdings"/>
            </a:endParaRPr>
          </a:p>
          <a:p>
            <a:pPr algn="r" rtl="1">
              <a:buNone/>
            </a:pPr>
            <a:r>
              <a:rPr lang="fa-IR" i="1" dirty="0" smtClean="0">
                <a:effectLst>
                  <a:outerShdw blurRad="38100" dist="38100" dir="2700000" algn="tl">
                    <a:srgbClr val="000000">
                      <a:alpha val="43137"/>
                    </a:srgbClr>
                  </a:outerShdw>
                </a:effectLst>
                <a:sym typeface="Wingdings"/>
              </a:rPr>
              <a:t>پیچیدگی و خود سازماندهی .</a:t>
            </a:r>
            <a:endParaRPr lang="fa-IR" i="1" dirty="0" smtClean="0">
              <a:effectLst>
                <a:outerShdw blurRad="38100" dist="38100" dir="2700000" algn="tl">
                  <a:srgbClr val="000000">
                    <a:alpha val="43137"/>
                  </a:srgbClr>
                </a:outerShdw>
              </a:effectLst>
            </a:endParaRPr>
          </a:p>
          <a:p>
            <a:pPr algn="r" rtl="1">
              <a:buNone/>
            </a:pPr>
            <a:endParaRPr lang="en-US" i="1" dirty="0">
              <a:effectLst>
                <a:outerShdw blurRad="38100" dist="38100" dir="2700000" algn="tl">
                  <a:srgbClr val="000000">
                    <a:alpha val="43137"/>
                  </a:srgbClr>
                </a:outerShdw>
              </a:effectLst>
            </a:endParaRPr>
          </a:p>
        </p:txBody>
      </p:sp>
      <p:sp>
        <p:nvSpPr>
          <p:cNvPr id="4" name="Slide Number Placeholder 3"/>
          <p:cNvSpPr>
            <a:spLocks noGrp="1"/>
          </p:cNvSpPr>
          <p:nvPr>
            <p:ph type="sldNum" sz="quarter" idx="15"/>
          </p:nvPr>
        </p:nvSpPr>
        <p:spPr/>
        <p:txBody>
          <a:bodyPr/>
          <a:lstStyle/>
          <a:p>
            <a:fld id="{194220D9-E777-4C76-89CE-D237FB347467}" type="slidenum">
              <a:rPr lang="en-US" smtClean="0"/>
              <a:pPr/>
              <a:t>21</a:t>
            </a:fld>
            <a:endParaRPr lang="en-US" dirty="0"/>
          </a:p>
        </p:txBody>
      </p:sp>
    </p:spTree>
  </p:cSld>
  <p:clrMapOvr>
    <a:masterClrMapping/>
  </p:clrMapOvr>
  <p:transition>
    <p:push dir="u"/>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400" dirty="0" smtClean="0">
                <a:solidFill>
                  <a:schemeClr val="tx1"/>
                </a:solidFill>
              </a:rPr>
              <a:t>نتایج مطالعه نشان داد که برنامه ریزی استراتژیک بنایی است که به واسطه هفت شاخص می تواند با اطمینان اندازه گیری شود :</a:t>
            </a:r>
            <a:endParaRPr lang="en-US" sz="2400" dirty="0">
              <a:solidFill>
                <a:schemeClr val="tx1"/>
              </a:solidFill>
            </a:endParaRPr>
          </a:p>
        </p:txBody>
      </p:sp>
      <p:sp>
        <p:nvSpPr>
          <p:cNvPr id="3" name="Content Placeholder 2"/>
          <p:cNvSpPr>
            <a:spLocks noGrp="1"/>
          </p:cNvSpPr>
          <p:nvPr>
            <p:ph sz="quarter" idx="1"/>
          </p:nvPr>
        </p:nvSpPr>
        <p:spPr/>
        <p:txBody>
          <a:bodyPr/>
          <a:lstStyle/>
          <a:p>
            <a:pPr algn="r" rtl="1">
              <a:buClr>
                <a:schemeClr val="tx1"/>
              </a:buClr>
              <a:buFont typeface="Wingdings" pitchFamily="2" charset="2"/>
              <a:buChar char="v"/>
            </a:pPr>
            <a:endParaRPr lang="fa-IR" dirty="0" smtClean="0"/>
          </a:p>
          <a:p>
            <a:pPr algn="r" rtl="1">
              <a:buClr>
                <a:schemeClr val="tx1"/>
              </a:buClr>
              <a:buFont typeface="Wingdings" pitchFamily="2" charset="2"/>
              <a:buChar char="v"/>
            </a:pPr>
            <a:r>
              <a:rPr lang="fa-IR" dirty="0" smtClean="0"/>
              <a:t>شرح مأموریت</a:t>
            </a:r>
          </a:p>
          <a:p>
            <a:pPr algn="r" rtl="1">
              <a:buClr>
                <a:schemeClr val="tx1"/>
              </a:buClr>
              <a:buFont typeface="Wingdings" pitchFamily="2" charset="2"/>
              <a:buChar char="v"/>
            </a:pPr>
            <a:r>
              <a:rPr lang="fa-IR" dirty="0" smtClean="0"/>
              <a:t>تحلیل روند</a:t>
            </a:r>
          </a:p>
          <a:p>
            <a:pPr algn="r" rtl="1">
              <a:buClr>
                <a:schemeClr val="tx1"/>
              </a:buClr>
              <a:buFont typeface="Wingdings" pitchFamily="2" charset="2"/>
              <a:buChar char="v"/>
            </a:pPr>
            <a:r>
              <a:rPr lang="fa-IR" dirty="0" smtClean="0"/>
              <a:t>تحلیل رقیب</a:t>
            </a:r>
          </a:p>
          <a:p>
            <a:pPr algn="r" rtl="1">
              <a:buClr>
                <a:schemeClr val="tx1"/>
              </a:buClr>
              <a:buFont typeface="Wingdings" pitchFamily="2" charset="2"/>
              <a:buChar char="v"/>
            </a:pPr>
            <a:r>
              <a:rPr lang="fa-IR" dirty="0" smtClean="0"/>
              <a:t>اهداف بلند مدت</a:t>
            </a:r>
          </a:p>
          <a:p>
            <a:pPr algn="r" rtl="1">
              <a:buClr>
                <a:schemeClr val="tx1"/>
              </a:buClr>
              <a:buFont typeface="Wingdings" pitchFamily="2" charset="2"/>
              <a:buChar char="v"/>
            </a:pPr>
            <a:r>
              <a:rPr lang="fa-IR" dirty="0" smtClean="0"/>
              <a:t>اهداف سالیانه</a:t>
            </a:r>
          </a:p>
          <a:p>
            <a:pPr algn="r" rtl="1">
              <a:buClr>
                <a:schemeClr val="tx1"/>
              </a:buClr>
              <a:buFont typeface="Wingdings" pitchFamily="2" charset="2"/>
              <a:buChar char="v"/>
            </a:pPr>
            <a:r>
              <a:rPr lang="fa-IR" dirty="0" smtClean="0"/>
              <a:t>برنامه های عملی کوتاه مدت</a:t>
            </a:r>
          </a:p>
          <a:p>
            <a:pPr algn="r" rtl="1">
              <a:buClr>
                <a:schemeClr val="tx1"/>
              </a:buClr>
              <a:buFont typeface="Wingdings" pitchFamily="2" charset="2"/>
              <a:buChar char="v"/>
            </a:pPr>
            <a:r>
              <a:rPr lang="fa-IR" dirty="0" smtClean="0"/>
              <a:t>ارزیابی پیوسته </a:t>
            </a:r>
          </a:p>
        </p:txBody>
      </p:sp>
      <p:sp>
        <p:nvSpPr>
          <p:cNvPr id="4" name="Slide Number Placeholder 3"/>
          <p:cNvSpPr>
            <a:spLocks noGrp="1"/>
          </p:cNvSpPr>
          <p:nvPr>
            <p:ph type="sldNum" sz="quarter" idx="15"/>
          </p:nvPr>
        </p:nvSpPr>
        <p:spPr/>
        <p:txBody>
          <a:bodyPr/>
          <a:lstStyle/>
          <a:p>
            <a:fld id="{194220D9-E777-4C76-89CE-D237FB347467}" type="slidenum">
              <a:rPr lang="en-US" smtClean="0"/>
              <a:pPr/>
              <a:t>22</a:t>
            </a:fld>
            <a:endParaRPr lang="en-US" dirty="0"/>
          </a:p>
        </p:txBody>
      </p:sp>
    </p:spTree>
  </p:cSld>
  <p:clrMapOvr>
    <a:masterClrMapping/>
  </p:clrMapOvr>
  <p:transition>
    <p:cover dir="d"/>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400" dirty="0" smtClean="0">
                <a:solidFill>
                  <a:schemeClr val="tx1"/>
                </a:solidFill>
              </a:rPr>
              <a:t>برنامه استراتژیک حاصله معمولا از عناصر زیر تشکیل می شود : </a:t>
            </a:r>
            <a:br>
              <a:rPr lang="fa-IR" sz="2400" dirty="0" smtClean="0">
                <a:solidFill>
                  <a:schemeClr val="tx1"/>
                </a:solidFill>
              </a:rPr>
            </a:br>
            <a:endParaRPr lang="en-US" sz="2400" dirty="0">
              <a:solidFill>
                <a:schemeClr val="tx1"/>
              </a:solidFill>
            </a:endParaRPr>
          </a:p>
        </p:txBody>
      </p:sp>
      <p:sp>
        <p:nvSpPr>
          <p:cNvPr id="3" name="Content Placeholder 2"/>
          <p:cNvSpPr>
            <a:spLocks noGrp="1"/>
          </p:cNvSpPr>
          <p:nvPr>
            <p:ph sz="quarter" idx="1"/>
          </p:nvPr>
        </p:nvSpPr>
        <p:spPr/>
        <p:txBody>
          <a:bodyPr>
            <a:normAutofit/>
          </a:bodyPr>
          <a:lstStyle/>
          <a:p>
            <a:pPr algn="r" rtl="1">
              <a:buNone/>
            </a:pPr>
            <a:r>
              <a:rPr lang="en-US" sz="2200" dirty="0" smtClean="0">
                <a:sym typeface="Wingdings"/>
              </a:rPr>
              <a:t></a:t>
            </a:r>
            <a:r>
              <a:rPr lang="fa-IR" sz="2200" dirty="0" smtClean="0">
                <a:sym typeface="Wingdings"/>
              </a:rPr>
              <a:t>شرح اهدافی که سازمان در طی دوره برنامه ریزی با توجه به اهداف مالی و اهداف استراتژیک به دنبال دستیابی به آن هاست .</a:t>
            </a:r>
          </a:p>
          <a:p>
            <a:pPr algn="r" rtl="1">
              <a:buNone/>
            </a:pPr>
            <a:r>
              <a:rPr lang="fa-IR" sz="2200" dirty="0" smtClean="0">
                <a:sym typeface="Wingdings"/>
              </a:rPr>
              <a:t>مجموعه ای از مفروضات یا پیش بینی ها درباره توسعه های کلیدی در محیط خارجی که شرکت باید جوابگو باشد .</a:t>
            </a:r>
          </a:p>
          <a:p>
            <a:pPr algn="r" rtl="1">
              <a:buNone/>
            </a:pPr>
            <a:r>
              <a:rPr lang="fa-IR" sz="2200" dirty="0" smtClean="0">
                <a:sym typeface="Wingdings"/>
              </a:rPr>
              <a:t>شرح کیفی چگونگی تغییر شکل کسب و کار در رابطه با تأکیدات جغرافیایی و ناحیه ای و بیان مبنایی که شرکت قرار است بر پایه آن تأسیس و مزیت های رقابتی خود را گسترش دهد . </a:t>
            </a:r>
          </a:p>
          <a:p>
            <a:pPr algn="r" rtl="1">
              <a:buNone/>
            </a:pPr>
            <a:r>
              <a:rPr lang="fa-IR" sz="2200" dirty="0" smtClean="0">
                <a:sym typeface="Wingdings"/>
              </a:rPr>
              <a:t>گام های عملی مشخص شده دررابطه با تصمیمات و پروژه ها که با تعیین مجموعه ای از مراحل مهم پشتیبانی می شوند و شرح دستیابی به اهداف در زمانهای معین را تعیین می کنند .</a:t>
            </a:r>
          </a:p>
          <a:p>
            <a:pPr algn="r" rtl="1">
              <a:buNone/>
            </a:pPr>
            <a:r>
              <a:rPr lang="fa-IR" sz="2200" dirty="0" smtClean="0">
                <a:sym typeface="Wingdings"/>
              </a:rPr>
              <a:t>مجموعه ای از برآوردهای مالی ،شامل بودجه مخارج کلان و طرح کلی بودجه های عملیاتی .</a:t>
            </a:r>
          </a:p>
        </p:txBody>
      </p:sp>
      <p:sp>
        <p:nvSpPr>
          <p:cNvPr id="4" name="Slide Number Placeholder 3"/>
          <p:cNvSpPr>
            <a:spLocks noGrp="1"/>
          </p:cNvSpPr>
          <p:nvPr>
            <p:ph type="sldNum" sz="quarter" idx="15"/>
          </p:nvPr>
        </p:nvSpPr>
        <p:spPr/>
        <p:txBody>
          <a:bodyPr/>
          <a:lstStyle/>
          <a:p>
            <a:fld id="{194220D9-E777-4C76-89CE-D237FB347467}" type="slidenum">
              <a:rPr lang="en-US" smtClean="0"/>
              <a:pPr/>
              <a:t>23</a:t>
            </a:fld>
            <a:endParaRPr lang="en-US" dirty="0"/>
          </a:p>
        </p:txBody>
      </p:sp>
    </p:spTree>
  </p:cSld>
  <p:clrMapOvr>
    <a:masterClrMapping/>
  </p:clrMapOvr>
  <p:transition>
    <p:push dir="u"/>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800" dirty="0" smtClean="0">
                <a:solidFill>
                  <a:schemeClr val="tx1"/>
                </a:solidFill>
                <a:effectLst>
                  <a:outerShdw blurRad="38100" dist="38100" dir="2700000" algn="tl">
                    <a:srgbClr val="000000">
                      <a:alpha val="43137"/>
                    </a:srgbClr>
                  </a:outerShdw>
                </a:effectLst>
              </a:rPr>
              <a:t>استراتژی منبع محور </a:t>
            </a:r>
            <a:endParaRPr lang="en-US" sz="2800" dirty="0">
              <a:solidFill>
                <a:schemeClr val="tx1"/>
              </a:solidFill>
              <a:effectLst>
                <a:outerShdw blurRad="38100" dist="38100" dir="2700000" algn="tl">
                  <a:srgbClr val="000000">
                    <a:alpha val="43137"/>
                  </a:srgbClr>
                </a:outerShdw>
              </a:effectLst>
            </a:endParaRPr>
          </a:p>
        </p:txBody>
      </p:sp>
      <p:sp>
        <p:nvSpPr>
          <p:cNvPr id="3" name="Content Placeholder 2"/>
          <p:cNvSpPr>
            <a:spLocks noGrp="1"/>
          </p:cNvSpPr>
          <p:nvPr>
            <p:ph sz="quarter" idx="1"/>
          </p:nvPr>
        </p:nvSpPr>
        <p:spPr/>
        <p:txBody>
          <a:bodyPr/>
          <a:lstStyle/>
          <a:p>
            <a:pPr algn="r" rtl="1">
              <a:buNone/>
            </a:pPr>
            <a:r>
              <a:rPr lang="fa-IR" dirty="0" smtClean="0"/>
              <a:t>مدل های مدیریت استراتژیک به صورت سنتی استراتژی سازمان را بر حسب جایگاه آن در بازار محصولات تعریف می کنند.</a:t>
            </a:r>
          </a:p>
          <a:p>
            <a:pPr algn="r" rtl="1">
              <a:buNone/>
            </a:pPr>
            <a:r>
              <a:rPr lang="fa-IR" dirty="0" smtClean="0"/>
              <a:t>بنا به گفته هیت ، بیرمن ، سیمیزو و کوچهر،دانش پژوهان عنوان می کنند که منابع، اساس استراتژی های شرکت را شکل میدهند و به همان اندازه در پیاده سازی آن استراتژی ها عاملی بحرانی هستند .</a:t>
            </a:r>
          </a:p>
          <a:p>
            <a:pPr algn="r" rtl="1">
              <a:buNone/>
            </a:pPr>
            <a:r>
              <a:rPr lang="fa-IR" dirty="0" smtClean="0">
                <a:solidFill>
                  <a:srgbClr val="FF0000"/>
                </a:solidFill>
              </a:rPr>
              <a:t>استراتژی منبع محور باید مشخص کند که چه زمانی،کجا و چگونه ممکن است منابع مفید باشد .چنین استراتژی کاملا مشهود نیست !(چرا؟)</a:t>
            </a:r>
          </a:p>
          <a:p>
            <a:pPr algn="r" rtl="1">
              <a:buNone/>
            </a:pPr>
            <a:r>
              <a:rPr lang="fa-IR" dirty="0" smtClean="0"/>
              <a:t>استراتژی منبع محور با تجهیزات منابع سروکار دارد .</a:t>
            </a:r>
          </a:p>
          <a:p>
            <a:pPr algn="r" rtl="1">
              <a:buNone/>
            </a:pPr>
            <a:r>
              <a:rPr lang="fa-IR" dirty="0" smtClean="0"/>
              <a:t>در مدیریت استراتژیک و تئوری سازمان ،اهمیت کاهش عدم قطعیت و وابستگی به منابع کلیدی که به طور کامل نمی توانند کنترل شوند توجه زیادی را به سوی خود جلب کرده است .</a:t>
            </a:r>
            <a:endParaRPr lang="en-US"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24</a:t>
            </a:fld>
            <a:endParaRPr lang="en-US" dirty="0"/>
          </a:p>
        </p:txBody>
      </p:sp>
    </p:spTree>
  </p:cSld>
  <p:clrMapOvr>
    <a:masterClrMapping/>
  </p:clrMapOvr>
  <p:transition>
    <p:cover dir="d"/>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600" dirty="0" smtClean="0">
                <a:solidFill>
                  <a:schemeClr val="tx1"/>
                </a:solidFill>
              </a:rPr>
              <a:t>سه استراتژی جایگزین پیشنهاد شده توسط لوندال(2000) :</a:t>
            </a:r>
            <a:r>
              <a:rPr lang="fa-IR" sz="2400" dirty="0" smtClean="0">
                <a:solidFill>
                  <a:schemeClr val="tx1"/>
                </a:solidFill>
              </a:rPr>
              <a:t/>
            </a:r>
            <a:br>
              <a:rPr lang="fa-IR" sz="2400" dirty="0" smtClean="0">
                <a:solidFill>
                  <a:schemeClr val="tx1"/>
                </a:solidFill>
              </a:rPr>
            </a:br>
            <a:endParaRPr lang="en-US" sz="2400" dirty="0">
              <a:solidFill>
                <a:schemeClr val="tx1"/>
              </a:solidFill>
            </a:endParaRPr>
          </a:p>
        </p:txBody>
      </p:sp>
      <p:sp>
        <p:nvSpPr>
          <p:cNvPr id="3" name="Content Placeholder 2"/>
          <p:cNvSpPr>
            <a:spLocks noGrp="1"/>
          </p:cNvSpPr>
          <p:nvPr>
            <p:ph sz="quarter" idx="1"/>
          </p:nvPr>
        </p:nvSpPr>
        <p:spPr/>
        <p:txBody>
          <a:bodyPr>
            <a:normAutofit/>
          </a:bodyPr>
          <a:lstStyle/>
          <a:p>
            <a:pPr algn="r" rtl="1">
              <a:buNone/>
            </a:pPr>
            <a:r>
              <a:rPr lang="fa-IR" dirty="0" smtClean="0"/>
              <a:t>استراتژی اول: به حداقل رساندن وابستگی به متخصصان و شایستگی های فردی آن هاست (ساده ترین استراتژی ) .</a:t>
            </a:r>
          </a:p>
          <a:p>
            <a:pPr algn="r" rtl="1">
              <a:buNone/>
            </a:pPr>
            <a:endParaRPr lang="fa-IR" dirty="0" smtClean="0"/>
          </a:p>
          <a:p>
            <a:pPr algn="r" rtl="1">
              <a:buNone/>
            </a:pPr>
            <a:r>
              <a:rPr lang="fa-IR" dirty="0" smtClean="0"/>
              <a:t>استراتژی دوم : برقراری پیوند محکم تر متخصصان با سازمان و کاهش احتمال از دست دادن آن هاست .</a:t>
            </a:r>
          </a:p>
          <a:p>
            <a:pPr algn="r" rtl="1">
              <a:buNone/>
            </a:pPr>
            <a:endParaRPr lang="fa-IR" dirty="0" smtClean="0"/>
          </a:p>
          <a:p>
            <a:pPr algn="r" rtl="1">
              <a:buNone/>
            </a:pPr>
            <a:r>
              <a:rPr lang="fa-IR" dirty="0" smtClean="0"/>
              <a:t>استراتژی سوم : افزایش منابع شایستگی کنترل شده سازمانی بدون کاهش منابع کنترل شده فردی سروکار دارد .</a:t>
            </a:r>
          </a:p>
          <a:p>
            <a:pPr algn="r" rtl="1">
              <a:buNone/>
            </a:pPr>
            <a:endParaRPr lang="en-US" sz="2200"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25</a:t>
            </a:fld>
            <a:endParaRPr lang="en-US" dirty="0"/>
          </a:p>
        </p:txBody>
      </p:sp>
    </p:spTree>
  </p:cSld>
  <p:clrMapOvr>
    <a:masterClrMapping/>
  </p:clrMapOvr>
  <p:transition>
    <p:push dir="u"/>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sz="2400" dirty="0" smtClean="0">
                <a:solidFill>
                  <a:schemeClr val="tx1"/>
                </a:solidFill>
              </a:rPr>
              <a:t>برای این که استراتژی ها برای مشتریان با ارزش  باشند ،می توانند در جواب سؤال های زیر یافت شود :</a:t>
            </a:r>
            <a:endParaRPr lang="en-US" sz="2400" dirty="0">
              <a:solidFill>
                <a:schemeClr val="tx1"/>
              </a:solidFill>
            </a:endParaRPr>
          </a:p>
        </p:txBody>
      </p:sp>
      <p:sp>
        <p:nvSpPr>
          <p:cNvPr id="3" name="Content Placeholder 2"/>
          <p:cNvSpPr>
            <a:spLocks noGrp="1"/>
          </p:cNvSpPr>
          <p:nvPr>
            <p:ph sz="quarter" idx="1"/>
          </p:nvPr>
        </p:nvSpPr>
        <p:spPr/>
        <p:txBody>
          <a:bodyPr>
            <a:normAutofit/>
          </a:bodyPr>
          <a:lstStyle/>
          <a:p>
            <a:pPr algn="r" rtl="1">
              <a:buNone/>
            </a:pPr>
            <a:r>
              <a:rPr lang="en-US" sz="2200" dirty="0" smtClean="0">
                <a:sym typeface="Wingdings"/>
              </a:rPr>
              <a:t></a:t>
            </a:r>
            <a:r>
              <a:rPr lang="fa-IR" sz="2200" dirty="0" smtClean="0">
                <a:sym typeface="Wingdings"/>
              </a:rPr>
              <a:t>آیا می توانیم رویکردی بدیع برای جذب عوامل انسانی داشته باشیم تا با دستیابی به سطح کیفی بالاتر کارکنان نسبت به رقبا ،نزد مشتریان ارزشمندتـر جلوه کنیم؟</a:t>
            </a:r>
          </a:p>
          <a:p>
            <a:pPr algn="r" rtl="1">
              <a:buNone/>
            </a:pPr>
            <a:r>
              <a:rPr lang="fa-IR" sz="2200" dirty="0" smtClean="0">
                <a:sym typeface="Wingdings"/>
              </a:rPr>
              <a:t>آیا می توانیم رویکردهای نوآورانه را برای مدیریت مسائل توسعه دهیم تا میزان خدمت رسانی جامع تر و کارآمدتر شود ؟</a:t>
            </a:r>
          </a:p>
          <a:p>
            <a:pPr algn="r" rtl="1">
              <a:buNone/>
            </a:pPr>
            <a:r>
              <a:rPr lang="fa-IR" sz="2200" dirty="0" smtClean="0">
                <a:sym typeface="Wingdings"/>
              </a:rPr>
              <a:t>آیا می توانیم در انباشتن ، اشاعه دادن و ساختن تخصص ها و تجارب خود در سطح سازمان در وضعیت بهتری نسبت به رقبا قرار بگیریم تا به واسطه تجربیات متعدد متخصصین خود در بازار ارزش بیشتری پیدا کنیم ؟</a:t>
            </a:r>
          </a:p>
          <a:p>
            <a:pPr algn="r" rtl="1">
              <a:buNone/>
            </a:pPr>
            <a:r>
              <a:rPr lang="fa-IR" sz="2200" dirty="0" smtClean="0">
                <a:sym typeface="Wingdings"/>
              </a:rPr>
              <a:t>آیا می توانیم با سرمایه گذاری در تحقق و توسعه بر روی مسائل دارای بهره دهی ویژه به مشتریان ، نزد آن ها اعتبار کسب کنیم ؟</a:t>
            </a:r>
          </a:p>
          <a:p>
            <a:pPr algn="r" rtl="1">
              <a:buClr>
                <a:schemeClr val="tx1"/>
              </a:buClr>
              <a:buNone/>
            </a:pPr>
            <a:r>
              <a:rPr lang="fa-IR" dirty="0" smtClean="0">
                <a:sym typeface="Wingdings"/>
              </a:rPr>
              <a:t>  در استراتژی منبع محور ، باید سازگاری بین منابع و کسب وکار وجود داشته باشد.</a:t>
            </a:r>
            <a:endParaRPr lang="en-US" dirty="0"/>
          </a:p>
        </p:txBody>
      </p:sp>
      <p:sp>
        <p:nvSpPr>
          <p:cNvPr id="4" name="Slide Number Placeholder 3"/>
          <p:cNvSpPr>
            <a:spLocks noGrp="1"/>
          </p:cNvSpPr>
          <p:nvPr>
            <p:ph type="sldNum" sz="quarter" idx="15"/>
          </p:nvPr>
        </p:nvSpPr>
        <p:spPr/>
        <p:txBody>
          <a:bodyPr/>
          <a:lstStyle/>
          <a:p>
            <a:fld id="{194220D9-E777-4C76-89CE-D237FB347467}" type="slidenum">
              <a:rPr lang="en-US" smtClean="0"/>
              <a:pPr/>
              <a:t>26</a:t>
            </a:fld>
            <a:endParaRPr lang="en-US" dirty="0"/>
          </a:p>
        </p:txBody>
      </p:sp>
    </p:spTree>
  </p:cSld>
  <p:clrMapOvr>
    <a:masterClrMapping/>
  </p:clrMapOvr>
  <p:transition>
    <p:cover dir="d"/>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194220D9-E777-4C76-89CE-D237FB347467}" type="slidenum">
              <a:rPr lang="en-US" smtClean="0"/>
              <a:pPr/>
              <a:t>3</a:t>
            </a:fld>
            <a:endParaRPr lang="en-US" dirty="0"/>
          </a:p>
        </p:txBody>
      </p:sp>
      <p:sp>
        <p:nvSpPr>
          <p:cNvPr id="2" name="Title 1"/>
          <p:cNvSpPr>
            <a:spLocks noGrp="1"/>
          </p:cNvSpPr>
          <p:nvPr>
            <p:ph type="ctrTitle" idx="4294967295"/>
          </p:nvPr>
        </p:nvSpPr>
        <p:spPr>
          <a:xfrm>
            <a:off x="1295400" y="228600"/>
            <a:ext cx="6705600" cy="4789488"/>
          </a:xfrm>
        </p:spPr>
        <p:txBody>
          <a:bodyPr>
            <a:normAutofit fontScale="90000"/>
          </a:bodyPr>
          <a:lstStyle/>
          <a:p>
            <a:pPr algn="r" rtl="1"/>
            <a:r>
              <a:rPr lang="fa-IR" sz="2800" dirty="0" smtClean="0">
                <a:solidFill>
                  <a:schemeClr val="tx1"/>
                </a:solidFill>
              </a:rPr>
              <a:t/>
            </a:r>
            <a:br>
              <a:rPr lang="fa-IR" sz="2800" dirty="0" smtClean="0">
                <a:solidFill>
                  <a:schemeClr val="tx1"/>
                </a:solidFill>
              </a:rPr>
            </a:br>
            <a:r>
              <a:rPr lang="fa-IR" sz="2800" dirty="0" smtClean="0">
                <a:solidFill>
                  <a:schemeClr val="tx1"/>
                </a:solidFill>
              </a:rPr>
              <a:t/>
            </a:r>
            <a:br>
              <a:rPr lang="fa-IR" sz="2800" dirty="0" smtClean="0">
                <a:solidFill>
                  <a:schemeClr val="tx1"/>
                </a:solidFill>
              </a:rPr>
            </a:br>
            <a:r>
              <a:rPr lang="fa-IR" sz="2800" dirty="0" smtClean="0">
                <a:solidFill>
                  <a:schemeClr val="tx1"/>
                </a:solidFill>
              </a:rPr>
              <a:t/>
            </a:r>
            <a:br>
              <a:rPr lang="fa-IR" sz="2800" dirty="0" smtClean="0">
                <a:solidFill>
                  <a:schemeClr val="tx1"/>
                </a:solidFill>
              </a:rPr>
            </a:br>
            <a:r>
              <a:rPr lang="fa-IR" sz="2800" dirty="0" smtClean="0">
                <a:solidFill>
                  <a:schemeClr val="tx1"/>
                </a:solidFill>
              </a:rPr>
              <a:t>اصول بنیادی استراتژی</a:t>
            </a:r>
            <a:br>
              <a:rPr lang="fa-IR" sz="2800" dirty="0" smtClean="0">
                <a:solidFill>
                  <a:schemeClr val="tx1"/>
                </a:solidFill>
              </a:rPr>
            </a:br>
            <a:r>
              <a:rPr lang="fa-IR" sz="2800" dirty="0" smtClean="0">
                <a:solidFill>
                  <a:schemeClr val="tx1"/>
                </a:solidFill>
              </a:rPr>
              <a:t/>
            </a:r>
            <a:br>
              <a:rPr lang="fa-IR" sz="2800" dirty="0" smtClean="0">
                <a:solidFill>
                  <a:schemeClr val="tx1"/>
                </a:solidFill>
              </a:rPr>
            </a:br>
            <a:r>
              <a:rPr lang="fa-IR" sz="2700" b="0" dirty="0" smtClean="0">
                <a:solidFill>
                  <a:srgbClr val="FF0000"/>
                </a:solidFill>
              </a:rPr>
              <a:t>استراتژی،نه جستجو برای یافتن بهترین راه برای رقابت است و نه تلاشی برای برآورده کردن تمام خواسته های هر مشتری </a:t>
            </a:r>
            <a:r>
              <a:rPr lang="fa-IR" sz="2700" b="0" dirty="0" smtClean="0">
                <a:solidFill>
                  <a:schemeClr val="tx1"/>
                </a:solidFill>
              </a:rPr>
              <a:t>محسوب می شود .</a:t>
            </a:r>
            <a:r>
              <a:rPr lang="fa-IR" sz="2400" b="0" dirty="0" smtClean="0">
                <a:solidFill>
                  <a:schemeClr val="tx1"/>
                </a:solidFill>
              </a:rPr>
              <a:t/>
            </a:r>
            <a:br>
              <a:rPr lang="fa-IR" sz="2400" b="0" dirty="0" smtClean="0">
                <a:solidFill>
                  <a:schemeClr val="tx1"/>
                </a:solidFill>
              </a:rPr>
            </a:br>
            <a:r>
              <a:rPr lang="fa-IR" sz="2700" b="0" dirty="0" smtClean="0">
                <a:solidFill>
                  <a:srgbClr val="FF0000"/>
                </a:solidFill>
              </a:rPr>
              <a:t>استراتژی</a:t>
            </a:r>
            <a:r>
              <a:rPr lang="fa-IR" sz="2700" b="0" dirty="0" smtClean="0">
                <a:solidFill>
                  <a:schemeClr val="tx1"/>
                </a:solidFill>
              </a:rPr>
              <a:t>،تعیین راهی رقابتی برای ارائه ارزش منحصربه فرد در مجموعه ای خاص از مشتریان است(پورتر1985)</a:t>
            </a:r>
            <a:r>
              <a:rPr lang="fa-IR" sz="2800" dirty="0" smtClean="0">
                <a:solidFill>
                  <a:schemeClr val="tx1"/>
                </a:solidFill>
              </a:rPr>
              <a:t/>
            </a:r>
            <a:br>
              <a:rPr lang="fa-IR" sz="2800" dirty="0" smtClean="0">
                <a:solidFill>
                  <a:schemeClr val="tx1"/>
                </a:solidFill>
              </a:rPr>
            </a:br>
            <a:r>
              <a:rPr lang="fa-IR" sz="2700" b="0" dirty="0" smtClean="0">
                <a:solidFill>
                  <a:schemeClr val="tx1"/>
                </a:solidFill>
              </a:rPr>
              <a:t>تامسون واستریک لند ادعا کردند</a:t>
            </a:r>
            <a:r>
              <a:rPr lang="fa-IR" sz="2400" b="0" dirty="0" smtClean="0">
                <a:solidFill>
                  <a:schemeClr val="tx1"/>
                </a:solidFill>
              </a:rPr>
              <a:t>، ًاستراتژی شرکت،طرح بازی ای است که مدیریت به منظور محکم کردن جایگاه خود در بازار،اداره عملیات خود،جذب و راضی کردن مشتری،رقابت موفق و دستیابی به اهداف سازمانی از آن استفاده می کند ً.</a:t>
            </a:r>
            <a:r>
              <a:rPr lang="fa-IR" sz="2800" dirty="0" smtClean="0">
                <a:solidFill>
                  <a:schemeClr val="tx1"/>
                </a:solidFill>
              </a:rPr>
              <a:t/>
            </a:r>
            <a:br>
              <a:rPr lang="fa-IR" sz="2800" dirty="0" smtClean="0">
                <a:solidFill>
                  <a:schemeClr val="tx1"/>
                </a:solidFill>
              </a:rPr>
            </a:br>
            <a:endParaRPr lang="en-US" dirty="0"/>
          </a:p>
        </p:txBody>
      </p:sp>
      <p:sp>
        <p:nvSpPr>
          <p:cNvPr id="3" name="Subtitle 2"/>
          <p:cNvSpPr>
            <a:spLocks noGrp="1"/>
          </p:cNvSpPr>
          <p:nvPr>
            <p:ph type="subTitle" idx="4294967295"/>
          </p:nvPr>
        </p:nvSpPr>
        <p:spPr>
          <a:xfrm>
            <a:off x="1295400" y="4876800"/>
            <a:ext cx="6781800" cy="1422400"/>
          </a:xfrm>
        </p:spPr>
        <p:txBody>
          <a:bodyPr>
            <a:normAutofit/>
          </a:bodyPr>
          <a:lstStyle/>
          <a:p>
            <a:pPr algn="r" rtl="1">
              <a:buNone/>
            </a:pPr>
            <a:r>
              <a:rPr lang="en-US" sz="2400" b="0" dirty="0" smtClean="0">
                <a:solidFill>
                  <a:schemeClr val="tx1"/>
                </a:solidFill>
              </a:rPr>
              <a:t>   </a:t>
            </a:r>
            <a:r>
              <a:rPr lang="fa-IR" sz="2400" b="0" dirty="0" smtClean="0">
                <a:solidFill>
                  <a:schemeClr val="tx1"/>
                </a:solidFill>
              </a:rPr>
              <a:t>برای بنانهادن و حفظ یک جایگاه استراتژیــــــــک ممتــــــــــاز، پورتر(2001)تصریح می کند که شرکت نیاز به پیروی از شش اصل پایه ای دارد :</a:t>
            </a:r>
            <a:endParaRPr lang="en-US" sz="2400" dirty="0"/>
          </a:p>
        </p:txBody>
      </p:sp>
    </p:spTree>
  </p:cSld>
  <p:clrMapOvr>
    <a:masterClrMapping/>
  </p:clrMapOvr>
  <p:transition>
    <p:push dir="u"/>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194220D9-E777-4C76-89CE-D237FB347467}" type="slidenum">
              <a:rPr lang="en-US" smtClean="0"/>
              <a:pPr/>
              <a:t>4</a:t>
            </a:fld>
            <a:endParaRPr lang="en-US" dirty="0"/>
          </a:p>
        </p:txBody>
      </p:sp>
      <p:sp>
        <p:nvSpPr>
          <p:cNvPr id="2" name="Title 1"/>
          <p:cNvSpPr>
            <a:spLocks noGrp="1"/>
          </p:cNvSpPr>
          <p:nvPr>
            <p:ph type="ctrTitle" idx="4294967295"/>
          </p:nvPr>
        </p:nvSpPr>
        <p:spPr>
          <a:xfrm>
            <a:off x="1371600" y="381000"/>
            <a:ext cx="6858000" cy="4713288"/>
          </a:xfrm>
        </p:spPr>
        <p:txBody>
          <a:bodyPr>
            <a:normAutofit fontScale="90000"/>
          </a:bodyPr>
          <a:lstStyle/>
          <a:p>
            <a:pPr algn="r" rtl="1">
              <a:buClr>
                <a:schemeClr val="tx1">
                  <a:lumMod val="95000"/>
                  <a:lumOff val="5000"/>
                </a:schemeClr>
              </a:buClr>
              <a:buFont typeface="Wingdings" pitchFamily="2" charset="2"/>
              <a:buChar char="ü"/>
            </a:pPr>
            <a:r>
              <a:rPr lang="fa-IR" sz="2400" b="0" dirty="0" smtClean="0">
                <a:solidFill>
                  <a:schemeClr val="tx1"/>
                </a:solidFill>
              </a:rPr>
              <a:t> </a:t>
            </a:r>
            <a:r>
              <a:rPr lang="fa-IR" sz="2400" b="0" dirty="0" smtClean="0">
                <a:solidFill>
                  <a:srgbClr val="FF0000"/>
                </a:solidFill>
              </a:rPr>
              <a:t>هدف شرکت باید درست باشد </a:t>
            </a:r>
            <a:r>
              <a:rPr lang="fa-IR" sz="2400" b="0" dirty="0" smtClean="0">
                <a:solidFill>
                  <a:schemeClr val="tx1"/>
                </a:solidFill>
              </a:rPr>
              <a:t>یا ارزش واقعی در بازگشت بلند مدت عالی،در سرمایه گذاری است.ارزش اقتصادی زمانی ایجاد می شود که مشتریان مشتاق به پرداختن هزینه برای خدماتی باشند که از هزینه تولید آن ها تجاوز می کند .</a:t>
            </a:r>
            <a:br>
              <a:rPr lang="fa-IR" sz="2400" b="0" dirty="0" smtClean="0">
                <a:solidFill>
                  <a:schemeClr val="tx1"/>
                </a:solidFill>
              </a:rPr>
            </a:br>
            <a:r>
              <a:rPr lang="fa-IR" sz="2400" b="0" dirty="0" smtClean="0">
                <a:solidFill>
                  <a:schemeClr val="tx1"/>
                </a:solidFill>
                <a:sym typeface="Wingdings"/>
              </a:rPr>
              <a:t> استراتژی شرکت </a:t>
            </a:r>
            <a:r>
              <a:rPr lang="fa-IR" sz="2400" b="0" dirty="0" smtClean="0">
                <a:solidFill>
                  <a:srgbClr val="FF0000"/>
                </a:solidFill>
                <a:sym typeface="Wingdings"/>
              </a:rPr>
              <a:t>باید به شرکت امکان هدف گیری یک طرح ارزشی یا مجموعه ای از منافعی را بدهد که با منافع پیشنهادی رقبا تفاوت داشته باشد</a:t>
            </a:r>
            <a:r>
              <a:rPr lang="en-US" sz="2400" b="0" dirty="0" smtClean="0">
                <a:solidFill>
                  <a:schemeClr val="tx1"/>
                </a:solidFill>
                <a:sym typeface="Wingdings"/>
              </a:rPr>
              <a:t>.</a:t>
            </a:r>
            <a:r>
              <a:rPr lang="fa-IR" sz="2400" b="0" dirty="0" smtClean="0">
                <a:solidFill>
                  <a:schemeClr val="tx1"/>
                </a:solidFill>
                <a:sym typeface="Wingdings"/>
              </a:rPr>
              <a:t/>
            </a:r>
            <a:br>
              <a:rPr lang="fa-IR" sz="2400" b="0" dirty="0" smtClean="0">
                <a:solidFill>
                  <a:schemeClr val="tx1"/>
                </a:solidFill>
                <a:sym typeface="Wingdings"/>
              </a:rPr>
            </a:br>
            <a:r>
              <a:rPr lang="fa-IR" sz="2400" b="0" dirty="0" smtClean="0">
                <a:solidFill>
                  <a:schemeClr val="tx1"/>
                </a:solidFill>
                <a:sym typeface="Wingdings"/>
              </a:rPr>
              <a:t> </a:t>
            </a:r>
            <a:r>
              <a:rPr lang="fa-IR" sz="2400" b="0" dirty="0" smtClean="0">
                <a:solidFill>
                  <a:srgbClr val="FF0000"/>
                </a:solidFill>
                <a:sym typeface="Wingdings"/>
              </a:rPr>
              <a:t>استراتژی  باید در یک پیکربندی ارزش متمایز منعکس شود</a:t>
            </a:r>
            <a:r>
              <a:rPr lang="fa-IR" sz="2400" b="0" dirty="0" smtClean="0">
                <a:solidFill>
                  <a:schemeClr val="tx1"/>
                </a:solidFill>
                <a:sym typeface="Wingdings"/>
              </a:rPr>
              <a:t>.برای بنا نهادن مزیت رقابتی پایدار،شرکت </a:t>
            </a:r>
            <a:r>
              <a:rPr lang="fa-IR" sz="2400" b="0" dirty="0" smtClean="0">
                <a:solidFill>
                  <a:srgbClr val="FF0000"/>
                </a:solidFill>
                <a:sym typeface="Wingdings"/>
              </a:rPr>
              <a:t>باید فعالیتهای مختلفی نسبت به رقبا و یا فعالیتهای مشابه را به روشهای متفاوت</a:t>
            </a:r>
            <a:r>
              <a:rPr lang="fa-IR" sz="2400" b="0" dirty="0" smtClean="0">
                <a:solidFill>
                  <a:schemeClr val="tx1"/>
                </a:solidFill>
                <a:sym typeface="Wingdings"/>
              </a:rPr>
              <a:t> انجام دهد .</a:t>
            </a:r>
            <a:r>
              <a:rPr lang="fa-IR" sz="2400" b="0" dirty="0" smtClean="0">
                <a:solidFill>
                  <a:schemeClr val="tx1"/>
                </a:solidFill>
              </a:rPr>
              <a:t/>
            </a:r>
            <a:br>
              <a:rPr lang="fa-IR" sz="2400" b="0" dirty="0" smtClean="0">
                <a:solidFill>
                  <a:schemeClr val="tx1"/>
                </a:solidFill>
              </a:rPr>
            </a:br>
            <a:r>
              <a:rPr lang="fa-IR" sz="2700" b="0" dirty="0" smtClean="0">
                <a:solidFill>
                  <a:schemeClr val="tx1"/>
                </a:solidFill>
                <a:sym typeface="Wingdings"/>
              </a:rPr>
              <a:t> </a:t>
            </a:r>
            <a:r>
              <a:rPr lang="fa-IR" sz="2400" b="0" dirty="0" smtClean="0">
                <a:solidFill>
                  <a:schemeClr val="tx1"/>
                </a:solidFill>
                <a:sym typeface="Wingdings"/>
              </a:rPr>
              <a:t>استراتژی نیرومند همراه با بده و بستان ها هستند.شرکت </a:t>
            </a:r>
            <a:r>
              <a:rPr lang="fa-IR" sz="2400" b="0" dirty="0" smtClean="0">
                <a:solidFill>
                  <a:srgbClr val="FF0000"/>
                </a:solidFill>
                <a:sym typeface="Wingdings"/>
              </a:rPr>
              <a:t>باید بعضی از ویژگی محصول،خدمات ویا فعالیتها را کنار بگذارد یا در برخی از آنها پیش قدم باشد .</a:t>
            </a:r>
            <a:endParaRPr lang="en-US" sz="2400" b="0" dirty="0">
              <a:solidFill>
                <a:srgbClr val="FF0000"/>
              </a:solidFill>
            </a:endParaRPr>
          </a:p>
        </p:txBody>
      </p:sp>
      <p:sp>
        <p:nvSpPr>
          <p:cNvPr id="3" name="Subtitle 2"/>
          <p:cNvSpPr>
            <a:spLocks noGrp="1"/>
          </p:cNvSpPr>
          <p:nvPr>
            <p:ph type="subTitle" idx="4294967295"/>
          </p:nvPr>
        </p:nvSpPr>
        <p:spPr>
          <a:xfrm>
            <a:off x="1524000" y="4953000"/>
            <a:ext cx="6858000" cy="1676400"/>
          </a:xfrm>
        </p:spPr>
        <p:txBody>
          <a:bodyPr>
            <a:normAutofit/>
          </a:bodyPr>
          <a:lstStyle/>
          <a:p>
            <a:pPr algn="r" rtl="1">
              <a:buClrTx/>
              <a:buNone/>
            </a:pPr>
            <a:r>
              <a:rPr lang="fa-IR" sz="2400" b="0" dirty="0" smtClean="0">
                <a:solidFill>
                  <a:schemeClr val="tx1"/>
                </a:solidFill>
                <a:sym typeface="Wingdings"/>
              </a:rPr>
              <a:t></a:t>
            </a:r>
            <a:r>
              <a:rPr lang="fa-IR" sz="2200" b="0" dirty="0" smtClean="0">
                <a:solidFill>
                  <a:schemeClr val="tx1"/>
                </a:solidFill>
                <a:sym typeface="Wingdings"/>
              </a:rPr>
              <a:t> استراتژی بیانگر این است که چگونه تمام عناصر آنچه که یک شرکت انجام می دهد،با یکدیگر هماهنگ می </a:t>
            </a:r>
            <a:r>
              <a:rPr lang="fa-IR" sz="2200" b="0" dirty="0" smtClean="0">
                <a:solidFill>
                  <a:srgbClr val="FF0000"/>
                </a:solidFill>
                <a:sym typeface="Wingdings"/>
              </a:rPr>
              <a:t>شود.تمام فعالیتهای شرکت باید به صورت متقابل در حال تقویت یکدیگر باشند </a:t>
            </a:r>
            <a:r>
              <a:rPr lang="fa-IR" sz="2200" b="0" dirty="0" smtClean="0">
                <a:solidFill>
                  <a:schemeClr val="tx1"/>
                </a:solidFill>
                <a:sym typeface="Wingdings"/>
              </a:rPr>
              <a:t>.</a:t>
            </a:r>
          </a:p>
          <a:p>
            <a:pPr algn="r" rtl="1">
              <a:buClrTx/>
              <a:buNone/>
            </a:pPr>
            <a:r>
              <a:rPr lang="fa-IR" sz="2400" b="0" dirty="0" smtClean="0">
                <a:solidFill>
                  <a:schemeClr val="tx1"/>
                </a:solidFill>
                <a:sym typeface="Wingdings"/>
              </a:rPr>
              <a:t> </a:t>
            </a:r>
            <a:r>
              <a:rPr lang="fa-IR" sz="2200" b="0" dirty="0" smtClean="0">
                <a:solidFill>
                  <a:schemeClr val="tx1"/>
                </a:solidFill>
                <a:sym typeface="Wingdings"/>
              </a:rPr>
              <a:t>استراتژی با </a:t>
            </a:r>
            <a:r>
              <a:rPr lang="fa-IR" sz="2200" b="0" dirty="0" smtClean="0">
                <a:solidFill>
                  <a:srgbClr val="FF0000"/>
                </a:solidFill>
                <a:sym typeface="Wingdings"/>
              </a:rPr>
              <a:t>ادامه مس</a:t>
            </a:r>
            <a:r>
              <a:rPr lang="fa-IR" sz="2200" dirty="0" smtClean="0">
                <a:solidFill>
                  <a:srgbClr val="FF0000"/>
                </a:solidFill>
                <a:sym typeface="Wingdings"/>
              </a:rPr>
              <a:t>ی</a:t>
            </a:r>
            <a:r>
              <a:rPr lang="fa-IR" sz="2200" b="0" dirty="0" smtClean="0">
                <a:solidFill>
                  <a:srgbClr val="FF0000"/>
                </a:solidFill>
                <a:sym typeface="Wingdings"/>
              </a:rPr>
              <a:t>ر </a:t>
            </a:r>
            <a:r>
              <a:rPr lang="fa-IR" sz="2200" b="0" dirty="0" smtClean="0">
                <a:solidFill>
                  <a:schemeClr val="tx1"/>
                </a:solidFill>
                <a:sym typeface="Wingdings"/>
              </a:rPr>
              <a:t>سروکار دارد .</a:t>
            </a:r>
          </a:p>
        </p:txBody>
      </p:sp>
    </p:spTree>
  </p:cSld>
  <p:clrMapOvr>
    <a:masterClrMapping/>
  </p:clrMapOvr>
  <p:transition>
    <p:cover dir="d"/>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194220D9-E777-4C76-89CE-D237FB347467}" type="slidenum">
              <a:rPr lang="en-US" smtClean="0"/>
              <a:pPr/>
              <a:t>5</a:t>
            </a:fld>
            <a:endParaRPr lang="en-US" dirty="0"/>
          </a:p>
        </p:txBody>
      </p:sp>
      <p:sp>
        <p:nvSpPr>
          <p:cNvPr id="2" name="Title 1"/>
          <p:cNvSpPr>
            <a:spLocks noGrp="1"/>
          </p:cNvSpPr>
          <p:nvPr>
            <p:ph type="ctrTitle" idx="4294967295"/>
          </p:nvPr>
        </p:nvSpPr>
        <p:spPr>
          <a:xfrm>
            <a:off x="1143000" y="457200"/>
            <a:ext cx="6934200" cy="4789488"/>
          </a:xfrm>
        </p:spPr>
        <p:txBody>
          <a:bodyPr>
            <a:normAutofit fontScale="90000"/>
          </a:bodyPr>
          <a:lstStyle/>
          <a:p>
            <a:pPr algn="r" rtl="1"/>
            <a:r>
              <a:rPr lang="fa-IR" sz="2400" b="0" dirty="0" smtClean="0">
                <a:solidFill>
                  <a:schemeClr val="tx1"/>
                </a:solidFill>
              </a:rPr>
              <a:t>پیکربندی ارزش منحصربه فرد ومنابع استراتژیکی که برای ارائه آن طرح ارزش متمایز مورد نیاز هستند،به عنوان بخشی از فرایند ایجاد استراتژی طراحی می شوند .دراینجاست که تعریف استراتژی</a:t>
            </a:r>
            <a:r>
              <a:rPr lang="en-US" sz="2400" b="0" dirty="0" smtClean="0">
                <a:solidFill>
                  <a:schemeClr val="tx1"/>
                </a:solidFill>
              </a:rPr>
              <a:t>it</a:t>
            </a:r>
            <a:r>
              <a:rPr lang="fa-IR" sz="2400" b="0" dirty="0" smtClean="0">
                <a:solidFill>
                  <a:schemeClr val="tx1"/>
                </a:solidFill>
              </a:rPr>
              <a:t> معنا پیدا می کند .</a:t>
            </a:r>
            <a:br>
              <a:rPr lang="fa-IR" sz="2400" b="0" dirty="0" smtClean="0">
                <a:solidFill>
                  <a:schemeClr val="tx1"/>
                </a:solidFill>
              </a:rPr>
            </a:br>
            <a:r>
              <a:rPr lang="fa-IR" sz="2400" b="0" dirty="0" smtClean="0">
                <a:solidFill>
                  <a:srgbClr val="FF0000"/>
                </a:solidFill>
              </a:rPr>
              <a:t>استراتژی هم یک طرح برای آینده و هم یک الگو از گذشته است </a:t>
            </a:r>
            <a:r>
              <a:rPr lang="fa-IR" sz="2400" b="0" dirty="0" smtClean="0">
                <a:solidFill>
                  <a:schemeClr val="tx1"/>
                </a:solidFill>
              </a:rPr>
              <a:t>.</a:t>
            </a:r>
            <a:r>
              <a:rPr lang="fa-IR" sz="2200" b="0" dirty="0" smtClean="0">
                <a:solidFill>
                  <a:schemeClr val="tx1"/>
                </a:solidFill>
              </a:rPr>
              <a:t/>
            </a:r>
            <a:br>
              <a:rPr lang="fa-IR" sz="2200" b="0" dirty="0" smtClean="0">
                <a:solidFill>
                  <a:schemeClr val="tx1"/>
                </a:solidFill>
              </a:rPr>
            </a:br>
            <a:r>
              <a:rPr lang="fa-IR" sz="2800" b="0" dirty="0" smtClean="0">
                <a:solidFill>
                  <a:schemeClr val="tx1"/>
                </a:solidFill>
              </a:rPr>
              <a:t>استراتژی</a:t>
            </a:r>
            <a:r>
              <a:rPr lang="fa-IR" sz="2200" b="0" dirty="0" smtClean="0">
                <a:solidFill>
                  <a:schemeClr val="tx1"/>
                </a:solidFill>
              </a:rPr>
              <a:t>  :</a:t>
            </a:r>
            <a:r>
              <a:rPr lang="fa-IR" sz="2400" b="0" dirty="0" smtClean="0">
                <a:solidFill>
                  <a:schemeClr val="tx1"/>
                </a:solidFill>
              </a:rPr>
              <a:t/>
            </a:r>
            <a:br>
              <a:rPr lang="fa-IR" sz="2400" b="0" dirty="0" smtClean="0">
                <a:solidFill>
                  <a:schemeClr val="tx1"/>
                </a:solidFill>
              </a:rPr>
            </a:br>
            <a:r>
              <a:rPr lang="fa-IR" sz="2400" b="0" dirty="0" smtClean="0">
                <a:solidFill>
                  <a:srgbClr val="FF0000"/>
                </a:solidFill>
              </a:rPr>
              <a:t>مسیر بلند مدت </a:t>
            </a:r>
            <a:r>
              <a:rPr lang="fa-IR" sz="2400" b="0" dirty="0" smtClean="0">
                <a:solidFill>
                  <a:schemeClr val="tx1"/>
                </a:solidFill>
              </a:rPr>
              <a:t>سازمان است.</a:t>
            </a:r>
            <a:br>
              <a:rPr lang="fa-IR" sz="2400" b="0" dirty="0" smtClean="0">
                <a:solidFill>
                  <a:schemeClr val="tx1"/>
                </a:solidFill>
              </a:rPr>
            </a:br>
            <a:r>
              <a:rPr lang="fa-IR" sz="2400" b="0" dirty="0" smtClean="0">
                <a:solidFill>
                  <a:schemeClr val="tx1"/>
                </a:solidFill>
              </a:rPr>
              <a:t>به معنی </a:t>
            </a:r>
            <a:r>
              <a:rPr lang="fa-IR" sz="2400" b="0" dirty="0" smtClean="0">
                <a:solidFill>
                  <a:srgbClr val="FF0000"/>
                </a:solidFill>
              </a:rPr>
              <a:t>اقداماتی برای دستیابی به هدف سازمان </a:t>
            </a:r>
            <a:r>
              <a:rPr lang="fa-IR" sz="2400" b="0" dirty="0" smtClean="0">
                <a:solidFill>
                  <a:schemeClr val="tx1"/>
                </a:solidFill>
              </a:rPr>
              <a:t>است .</a:t>
            </a:r>
            <a:br>
              <a:rPr lang="fa-IR" sz="2400" b="0" dirty="0" smtClean="0">
                <a:solidFill>
                  <a:schemeClr val="tx1"/>
                </a:solidFill>
              </a:rPr>
            </a:br>
            <a:r>
              <a:rPr lang="fa-IR" sz="2400" b="0" dirty="0" smtClean="0">
                <a:solidFill>
                  <a:schemeClr val="tx1"/>
                </a:solidFill>
              </a:rPr>
              <a:t>مسیرو قلمرو سازمان در </a:t>
            </a:r>
            <a:r>
              <a:rPr lang="fa-IR" sz="2400" b="0" dirty="0" smtClean="0">
                <a:solidFill>
                  <a:srgbClr val="FF0000"/>
                </a:solidFill>
              </a:rPr>
              <a:t>بلند مدت است که مزیتی را برای سازمان به واسطه پیکربندی منابع در یک محیط در حال تغییر به ارمغان می آورد </a:t>
            </a:r>
            <a:r>
              <a:rPr lang="fa-IR" sz="2400" b="0" dirty="0" smtClean="0">
                <a:solidFill>
                  <a:schemeClr val="tx1"/>
                </a:solidFill>
              </a:rPr>
              <a:t>و انتظارات ذینفعان را برآورده می کند .</a:t>
            </a:r>
            <a:br>
              <a:rPr lang="fa-IR" sz="2400" b="0" dirty="0" smtClean="0">
                <a:solidFill>
                  <a:schemeClr val="tx1"/>
                </a:solidFill>
              </a:rPr>
            </a:br>
            <a:r>
              <a:rPr lang="fa-IR" sz="2400" b="0" dirty="0" smtClean="0">
                <a:solidFill>
                  <a:schemeClr val="tx1"/>
                </a:solidFill>
              </a:rPr>
              <a:t>به عنوان </a:t>
            </a:r>
            <a:r>
              <a:rPr lang="fa-IR" sz="2400" b="0" dirty="0" smtClean="0">
                <a:solidFill>
                  <a:srgbClr val="FF0000"/>
                </a:solidFill>
              </a:rPr>
              <a:t>طرح،یک مسیر،راهنما ویا اقداماتی در آینده و راهی برای رسیدن از یک جابه جایی دیگر است </a:t>
            </a:r>
            <a:r>
              <a:rPr lang="fa-IR" sz="2400" b="0" dirty="0" smtClean="0">
                <a:solidFill>
                  <a:schemeClr val="tx1"/>
                </a:solidFill>
              </a:rPr>
              <a:t>و بعنوان یک الگو در بردارنده ثبات رفتاری در طول زمان و تعیین کننده جایگاه محصولات خاص در بازارهای خاص است ودر آخر به عنوان </a:t>
            </a:r>
            <a:r>
              <a:rPr lang="fa-IR" sz="2400" b="0" dirty="0" smtClean="0">
                <a:solidFill>
                  <a:srgbClr val="FF0000"/>
                </a:solidFill>
              </a:rPr>
              <a:t>دورنما،بیانگر روش سازمان</a:t>
            </a:r>
            <a:r>
              <a:rPr lang="fa-IR" sz="2400" b="0" dirty="0" smtClean="0">
                <a:solidFill>
                  <a:schemeClr val="tx1"/>
                </a:solidFill>
              </a:rPr>
              <a:t> در انجام کارهاست </a:t>
            </a:r>
            <a:r>
              <a:rPr lang="fa-IR" sz="2200" b="0" dirty="0" smtClean="0">
                <a:solidFill>
                  <a:schemeClr val="tx1"/>
                </a:solidFill>
              </a:rPr>
              <a:t>.</a:t>
            </a:r>
            <a:endParaRPr lang="en-US" sz="2200" b="0" dirty="0">
              <a:solidFill>
                <a:schemeClr val="tx1"/>
              </a:solidFill>
            </a:endParaRPr>
          </a:p>
        </p:txBody>
      </p:sp>
      <p:sp>
        <p:nvSpPr>
          <p:cNvPr id="3" name="Subtitle 2"/>
          <p:cNvSpPr>
            <a:spLocks noGrp="1"/>
          </p:cNvSpPr>
          <p:nvPr>
            <p:ph type="subTitle" idx="4294967295"/>
          </p:nvPr>
        </p:nvSpPr>
        <p:spPr>
          <a:xfrm>
            <a:off x="1828800" y="5334000"/>
            <a:ext cx="6172200" cy="1193800"/>
          </a:xfrm>
          <a:solidFill>
            <a:schemeClr val="bg1"/>
          </a:solidFill>
          <a:ln>
            <a:solidFill>
              <a:schemeClr val="bg1"/>
            </a:solidFill>
          </a:ln>
        </p:spPr>
        <p:style>
          <a:lnRef idx="2">
            <a:schemeClr val="accent2"/>
          </a:lnRef>
          <a:fillRef idx="1">
            <a:schemeClr val="lt1"/>
          </a:fillRef>
          <a:effectRef idx="0">
            <a:schemeClr val="accent2"/>
          </a:effectRef>
          <a:fontRef idx="minor">
            <a:schemeClr val="dk1"/>
          </a:fontRef>
        </p:style>
        <p:txBody>
          <a:bodyPr>
            <a:normAutofit/>
          </a:bodyPr>
          <a:lstStyle/>
          <a:p>
            <a:pPr algn="r" rtl="1">
              <a:buNone/>
            </a:pPr>
            <a:r>
              <a:rPr lang="fa-IR" sz="2200" b="0" dirty="0" smtClean="0">
                <a:solidFill>
                  <a:schemeClr val="tx1"/>
                </a:solidFill>
              </a:rPr>
              <a:t>عناصر لازم استراتژی کسب و کار عبارتند از : </a:t>
            </a:r>
          </a:p>
          <a:p>
            <a:pPr algn="r" rtl="1">
              <a:buNone/>
            </a:pPr>
            <a:r>
              <a:rPr lang="fa-IR" sz="2200" b="0" dirty="0" smtClean="0">
                <a:solidFill>
                  <a:schemeClr val="tx1"/>
                </a:solidFill>
              </a:rPr>
              <a:t>مأموریت ، چشم انداز ، اهداف ، استراتژی بازار </a:t>
            </a:r>
            <a:r>
              <a:rPr lang="en-US" sz="2200" b="0" dirty="0" smtClean="0">
                <a:solidFill>
                  <a:schemeClr val="tx1"/>
                </a:solidFill>
              </a:rPr>
              <a:t>.</a:t>
            </a:r>
            <a:endParaRPr lang="en-US" sz="2200" b="0" dirty="0">
              <a:solidFill>
                <a:schemeClr val="tx1"/>
              </a:solidFill>
            </a:endParaRPr>
          </a:p>
        </p:txBody>
      </p:sp>
    </p:spTree>
  </p:cSld>
  <p:clrMapOvr>
    <a:masterClrMapping/>
  </p:clrMapOvr>
  <p:transition>
    <p:push dir="u"/>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194220D9-E777-4C76-89CE-D237FB347467}" type="slidenum">
              <a:rPr lang="en-US" smtClean="0"/>
              <a:pPr/>
              <a:t>6</a:t>
            </a:fld>
            <a:endParaRPr lang="en-US" dirty="0"/>
          </a:p>
        </p:txBody>
      </p:sp>
      <p:sp>
        <p:nvSpPr>
          <p:cNvPr id="2" name="Title 1"/>
          <p:cNvSpPr>
            <a:spLocks noGrp="1"/>
          </p:cNvSpPr>
          <p:nvPr>
            <p:ph type="ctrTitle" idx="4294967295"/>
          </p:nvPr>
        </p:nvSpPr>
        <p:spPr>
          <a:xfrm>
            <a:off x="1066800" y="228600"/>
            <a:ext cx="6934200" cy="5105400"/>
          </a:xfrm>
        </p:spPr>
        <p:txBody>
          <a:bodyPr>
            <a:normAutofit fontScale="90000"/>
          </a:bodyPr>
          <a:lstStyle/>
          <a:p>
            <a:pPr algn="r" rtl="1"/>
            <a:r>
              <a:rPr lang="fa-IR" sz="2800" dirty="0" smtClean="0">
                <a:solidFill>
                  <a:schemeClr val="tx1"/>
                </a:solidFill>
                <a:effectLst>
                  <a:outerShdw blurRad="38100" dist="38100" dir="2700000" algn="tl">
                    <a:srgbClr val="000000">
                      <a:alpha val="43137"/>
                    </a:srgbClr>
                  </a:outerShdw>
                </a:effectLst>
              </a:rPr>
              <a:t>  مأموریت </a:t>
            </a:r>
            <a:r>
              <a:rPr lang="fa-IR" dirty="0" smtClean="0">
                <a:solidFill>
                  <a:schemeClr val="tx1"/>
                </a:solidFill>
                <a:effectLst>
                  <a:outerShdw blurRad="38100" dist="38100" dir="2700000" algn="tl">
                    <a:srgbClr val="000000">
                      <a:alpha val="43137"/>
                    </a:srgbClr>
                  </a:outerShdw>
                </a:effectLst>
              </a:rPr>
              <a:t>:</a:t>
            </a:r>
            <a:r>
              <a:rPr lang="fa-IR" sz="2400" b="0" dirty="0" smtClean="0">
                <a:solidFill>
                  <a:srgbClr val="FF0000"/>
                </a:solidFill>
              </a:rPr>
              <a:t>دلیل وجود شرکت </a:t>
            </a:r>
            <a:r>
              <a:rPr lang="fa-IR" sz="2400" b="0" dirty="0" smtClean="0">
                <a:solidFill>
                  <a:schemeClr val="tx1"/>
                </a:solidFill>
              </a:rPr>
              <a:t>را توجیه می کند.برای مثال،دلیل وجودشرکت حقوقی،نیازهای موکلین برای مشاوره قانونی است.</a:t>
            </a:r>
            <a:br>
              <a:rPr lang="fa-IR" sz="2400" b="0" dirty="0" smtClean="0">
                <a:solidFill>
                  <a:schemeClr val="tx1"/>
                </a:solidFill>
              </a:rPr>
            </a:br>
            <a:r>
              <a:rPr lang="fa-IR" sz="2400" b="0" dirty="0" smtClean="0">
                <a:solidFill>
                  <a:srgbClr val="FF0000"/>
                </a:solidFill>
              </a:rPr>
              <a:t>مأموریت سؤال  ًما در چه نوع کسب و کاری هستیم؟</a:t>
            </a:r>
            <a:r>
              <a:rPr lang="fa-IR" sz="2400" b="0" dirty="0" smtClean="0">
                <a:solidFill>
                  <a:schemeClr val="tx1"/>
                </a:solidFill>
              </a:rPr>
              <a:t> ً را مشخص می کند. نقش اصلی مأموریت،تعیین مسیر برای پیروی کردن از آن است.</a:t>
            </a:r>
            <a:r>
              <a:rPr lang="en-US" sz="2400" b="0" dirty="0" smtClean="0">
                <a:solidFill>
                  <a:schemeClr val="tx1"/>
                </a:solidFill>
              </a:rPr>
              <a:t>       </a:t>
            </a:r>
            <a:r>
              <a:rPr lang="fa-IR" sz="2400" b="0" dirty="0" smtClean="0">
                <a:solidFill>
                  <a:schemeClr val="tx1"/>
                </a:solidFill>
              </a:rPr>
              <a:t/>
            </a:r>
            <a:br>
              <a:rPr lang="fa-IR" sz="2400" b="0" dirty="0" smtClean="0">
                <a:solidFill>
                  <a:schemeClr val="tx1"/>
                </a:solidFill>
              </a:rPr>
            </a:br>
            <a:r>
              <a:rPr lang="fa-IR" sz="2400" b="0" dirty="0" smtClean="0">
                <a:solidFill>
                  <a:schemeClr val="tx1"/>
                </a:solidFill>
              </a:rPr>
              <a:t>ارزش ها اغلب در طول مأموریت شرح داده می شود.</a:t>
            </a:r>
            <a:br>
              <a:rPr lang="fa-IR" sz="2400" b="0" dirty="0" smtClean="0">
                <a:solidFill>
                  <a:schemeClr val="tx1"/>
                </a:solidFill>
              </a:rPr>
            </a:br>
            <a:r>
              <a:rPr lang="fa-IR" sz="2400" b="0" dirty="0" smtClean="0">
                <a:solidFill>
                  <a:schemeClr val="tx1"/>
                </a:solidFill>
              </a:rPr>
              <a:t>سه مثال متفاوت از مأموریت :</a:t>
            </a:r>
            <a:br>
              <a:rPr lang="fa-IR" sz="2400" b="0" dirty="0" smtClean="0">
                <a:solidFill>
                  <a:schemeClr val="tx1"/>
                </a:solidFill>
              </a:rPr>
            </a:br>
            <a:r>
              <a:rPr lang="fa-IR" sz="2400" b="0" dirty="0" smtClean="0">
                <a:solidFill>
                  <a:schemeClr val="tx1"/>
                </a:solidFill>
              </a:rPr>
              <a:t>کمک به مردم برای حرکت از جایی به جای دیگر،فراهم کردن درمان پزشکی برای افراد بیمار و ایجاد ارتباطات الکترونیکی بین مردم.</a:t>
            </a:r>
            <a:r>
              <a:rPr lang="fa-IR" sz="2200" b="0" dirty="0" smtClean="0">
                <a:solidFill>
                  <a:schemeClr val="tx1"/>
                </a:solidFill>
              </a:rPr>
              <a:t/>
            </a:r>
            <a:br>
              <a:rPr lang="fa-IR" sz="2200" b="0" dirty="0" smtClean="0">
                <a:solidFill>
                  <a:schemeClr val="tx1"/>
                </a:solidFill>
              </a:rPr>
            </a:br>
            <a:r>
              <a:rPr lang="fa-IR" sz="2200" b="0" dirty="0" smtClean="0">
                <a:solidFill>
                  <a:schemeClr val="tx1"/>
                </a:solidFill>
              </a:rPr>
              <a:t>  </a:t>
            </a:r>
            <a:r>
              <a:rPr lang="fa-IR" sz="2800" dirty="0" smtClean="0">
                <a:solidFill>
                  <a:schemeClr val="tx1"/>
                </a:solidFill>
                <a:effectLst>
                  <a:outerShdw blurRad="38100" dist="38100" dir="2700000" algn="tl">
                    <a:srgbClr val="000000">
                      <a:alpha val="43137"/>
                    </a:srgbClr>
                  </a:outerShdw>
                </a:effectLst>
              </a:rPr>
              <a:t>چشم انداز : </a:t>
            </a:r>
            <a:r>
              <a:rPr lang="fa-IR" sz="2400" b="0" dirty="0" smtClean="0">
                <a:solidFill>
                  <a:schemeClr val="tx1"/>
                </a:solidFill>
              </a:rPr>
              <a:t>توصیف می کند که </a:t>
            </a:r>
            <a:r>
              <a:rPr lang="fa-IR" sz="2400" b="0" dirty="0" smtClean="0">
                <a:solidFill>
                  <a:srgbClr val="FF0000"/>
                </a:solidFill>
              </a:rPr>
              <a:t>شرکت به چه چیزی می خواهد دست پیدا کند</a:t>
            </a:r>
            <a:r>
              <a:rPr lang="fa-IR" sz="2400" b="0" dirty="0" smtClean="0">
                <a:solidFill>
                  <a:schemeClr val="tx1"/>
                </a:solidFill>
              </a:rPr>
              <a:t>.برای مثال ،یک شرکت حقوقی می خواهد به شرکت حقوقی پیشتاز در نروژ تبدیل شود .</a:t>
            </a:r>
            <a:r>
              <a:rPr lang="fa-IR" sz="2200" b="0" dirty="0" smtClean="0">
                <a:solidFill>
                  <a:schemeClr val="tx1"/>
                </a:solidFill>
              </a:rPr>
              <a:t/>
            </a:r>
            <a:br>
              <a:rPr lang="fa-IR" sz="2200" b="0" dirty="0" smtClean="0">
                <a:solidFill>
                  <a:schemeClr val="tx1"/>
                </a:solidFill>
              </a:rPr>
            </a:br>
            <a:r>
              <a:rPr lang="fa-IR" sz="2400" b="0" dirty="0" smtClean="0">
                <a:solidFill>
                  <a:schemeClr val="tx1"/>
                </a:solidFill>
              </a:rPr>
              <a:t>چشم انداز،دیدگاهی را نشان می دهد که مدیران عالی آن را برای آینده سازمان متصور هستند .</a:t>
            </a:r>
            <a:endParaRPr lang="en-US" sz="2400" dirty="0">
              <a:solidFill>
                <a:schemeClr val="tx1"/>
              </a:solidFill>
            </a:endParaRPr>
          </a:p>
        </p:txBody>
      </p:sp>
      <p:sp>
        <p:nvSpPr>
          <p:cNvPr id="3" name="Subtitle 2"/>
          <p:cNvSpPr>
            <a:spLocks noGrp="1"/>
          </p:cNvSpPr>
          <p:nvPr>
            <p:ph type="subTitle" idx="4294967295"/>
          </p:nvPr>
        </p:nvSpPr>
        <p:spPr>
          <a:xfrm>
            <a:off x="990600" y="5334000"/>
            <a:ext cx="7010400" cy="1524000"/>
          </a:xfrm>
        </p:spPr>
        <p:txBody>
          <a:bodyPr>
            <a:normAutofit/>
          </a:bodyPr>
          <a:lstStyle/>
          <a:p>
            <a:pPr algn="r" rtl="1">
              <a:buNone/>
            </a:pPr>
            <a:r>
              <a:rPr lang="fa-IR" sz="2200" b="0" dirty="0" smtClean="0">
                <a:solidFill>
                  <a:srgbClr val="FF0000"/>
                </a:solidFill>
              </a:rPr>
              <a:t>چشم انداز </a:t>
            </a:r>
            <a:r>
              <a:rPr lang="fa-IR" sz="2200" b="0" dirty="0" smtClean="0">
                <a:solidFill>
                  <a:schemeClr val="tx1"/>
                </a:solidFill>
              </a:rPr>
              <a:t>می تواند؛ به منظور تحقق اهداف برای ادامه کار و شرح هدف</a:t>
            </a:r>
            <a:r>
              <a:rPr lang="en-US" sz="2200" b="0" dirty="0" smtClean="0">
                <a:solidFill>
                  <a:schemeClr val="tx1"/>
                </a:solidFill>
              </a:rPr>
              <a:t> </a:t>
            </a:r>
            <a:r>
              <a:rPr lang="fa-IR" sz="2200" b="0" dirty="0" smtClean="0">
                <a:solidFill>
                  <a:schemeClr val="tx1"/>
                </a:solidFill>
              </a:rPr>
              <a:t>کلی سازمان بصری سازی شود تا هر ذینفعی، تصویری مشترک از اهداف آتی داشته باشد .</a:t>
            </a:r>
          </a:p>
          <a:p>
            <a:pPr algn="r" rtl="1"/>
            <a:endParaRPr lang="fa-IR" sz="2200" b="0" dirty="0" smtClean="0">
              <a:solidFill>
                <a:schemeClr val="tx1"/>
              </a:solidFill>
            </a:endParaRPr>
          </a:p>
          <a:p>
            <a:pPr algn="r" rtl="1"/>
            <a:endParaRPr lang="fa-IR" sz="2200" b="0" dirty="0" smtClean="0">
              <a:solidFill>
                <a:schemeClr val="tx1"/>
              </a:solidFill>
            </a:endParaRPr>
          </a:p>
          <a:p>
            <a:pPr algn="r" rtl="1"/>
            <a:endParaRPr lang="en-US" sz="2200" b="0" dirty="0">
              <a:solidFill>
                <a:schemeClr val="tx1"/>
              </a:solidFill>
            </a:endParaRPr>
          </a:p>
        </p:txBody>
      </p:sp>
    </p:spTree>
  </p:cSld>
  <p:clrMapOvr>
    <a:masterClrMapping/>
  </p:clrMapOvr>
  <p:transition>
    <p:cover dir="d"/>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194220D9-E777-4C76-89CE-D237FB347467}" type="slidenum">
              <a:rPr lang="en-US" smtClean="0"/>
              <a:pPr/>
              <a:t>7</a:t>
            </a:fld>
            <a:endParaRPr lang="en-US" dirty="0"/>
          </a:p>
        </p:txBody>
      </p:sp>
      <p:sp>
        <p:nvSpPr>
          <p:cNvPr id="2" name="Title 1"/>
          <p:cNvSpPr>
            <a:spLocks noGrp="1"/>
          </p:cNvSpPr>
          <p:nvPr>
            <p:ph type="ctrTitle" idx="4294967295"/>
          </p:nvPr>
        </p:nvSpPr>
        <p:spPr>
          <a:xfrm>
            <a:off x="1371600" y="228600"/>
            <a:ext cx="7010400" cy="3657600"/>
          </a:xfrm>
        </p:spPr>
        <p:txBody>
          <a:bodyPr>
            <a:normAutofit fontScale="90000"/>
          </a:bodyPr>
          <a:lstStyle/>
          <a:p>
            <a:pPr algn="r" rtl="1"/>
            <a:r>
              <a:rPr lang="fa-IR" sz="2500" dirty="0" smtClean="0">
                <a:solidFill>
                  <a:schemeClr val="tx1"/>
                </a:solidFill>
                <a:effectLst>
                  <a:outerShdw blurRad="38100" dist="38100" dir="2700000" algn="tl">
                    <a:srgbClr val="000000">
                      <a:alpha val="43137"/>
                    </a:srgbClr>
                  </a:outerShdw>
                </a:effectLst>
              </a:rPr>
              <a:t>اهداف عینی : </a:t>
            </a:r>
            <a:r>
              <a:rPr lang="fa-IR" sz="2400" b="0" dirty="0" smtClean="0">
                <a:solidFill>
                  <a:srgbClr val="FF0000"/>
                </a:solidFill>
              </a:rPr>
              <a:t>توصیف می کند که سازمان به کجا می رود</a:t>
            </a:r>
            <a:r>
              <a:rPr lang="fa-IR" sz="2400" b="0" dirty="0" smtClean="0">
                <a:solidFill>
                  <a:schemeClr val="tx1"/>
                </a:solidFill>
              </a:rPr>
              <a:t>.برای مثال، قصد یک شرکت حقوقی می تواند انتخاب این موضوع باشد که با شرکت حقوقی دیگری ادغام شده و به شرکت حقوقی پیشتاز در نروژ تبدیل شود .</a:t>
            </a:r>
            <a:br>
              <a:rPr lang="fa-IR" sz="2400" b="0" dirty="0" smtClean="0">
                <a:solidFill>
                  <a:schemeClr val="tx1"/>
                </a:solidFill>
              </a:rPr>
            </a:br>
            <a:r>
              <a:rPr lang="fa-IR" sz="2400" b="0" dirty="0" smtClean="0">
                <a:solidFill>
                  <a:schemeClr val="tx1"/>
                </a:solidFill>
              </a:rPr>
              <a:t>اهداف عینی ،</a:t>
            </a:r>
            <a:r>
              <a:rPr lang="fa-IR" sz="2400" b="0" dirty="0" smtClean="0">
                <a:solidFill>
                  <a:srgbClr val="FF0000"/>
                </a:solidFill>
              </a:rPr>
              <a:t>مجموعه ای از دستاوردهای اصلی است که چشم انداز را به انجام می رساند .</a:t>
            </a:r>
            <a:r>
              <a:rPr lang="fa-IR" sz="2400" b="0" dirty="0" smtClean="0">
                <a:solidFill>
                  <a:schemeClr val="tx1"/>
                </a:solidFill>
              </a:rPr>
              <a:t/>
            </a:r>
            <a:br>
              <a:rPr lang="fa-IR" sz="2400" b="0" dirty="0" smtClean="0">
                <a:solidFill>
                  <a:schemeClr val="tx1"/>
                </a:solidFill>
              </a:rPr>
            </a:br>
            <a:r>
              <a:rPr lang="fa-IR" sz="2400" b="0" dirty="0" smtClean="0">
                <a:solidFill>
                  <a:schemeClr val="tx1"/>
                </a:solidFill>
              </a:rPr>
              <a:t>اهداف </a:t>
            </a:r>
            <a:r>
              <a:rPr lang="fa-IR" sz="2400" b="0" dirty="0" smtClean="0">
                <a:solidFill>
                  <a:srgbClr val="FF0000"/>
                </a:solidFill>
              </a:rPr>
              <a:t>ممکن است از نظر عددی کوچک باشد اما مهمترین جنبه های چشم انداز را دربرداشته باشد . </a:t>
            </a:r>
            <a:r>
              <a:rPr lang="fa-IR" sz="2200" b="0" dirty="0" smtClean="0">
                <a:solidFill>
                  <a:schemeClr val="tx1"/>
                </a:solidFill>
              </a:rPr>
              <a:t/>
            </a:r>
            <a:br>
              <a:rPr lang="fa-IR" sz="2200" b="0" dirty="0" smtClean="0">
                <a:solidFill>
                  <a:schemeClr val="tx1"/>
                </a:solidFill>
              </a:rPr>
            </a:br>
            <a:r>
              <a:rPr lang="fa-IR" sz="2800" dirty="0" smtClean="0">
                <a:solidFill>
                  <a:schemeClr val="tx1"/>
                </a:solidFill>
                <a:effectLst>
                  <a:outerShdw blurRad="38100" dist="38100" dir="2700000" algn="tl">
                    <a:srgbClr val="000000">
                      <a:alpha val="43137"/>
                    </a:srgbClr>
                  </a:outerShdw>
                </a:effectLst>
              </a:rPr>
              <a:t>استراتژی بازار : </a:t>
            </a:r>
            <a:r>
              <a:rPr lang="fa-IR" sz="2400" b="0" dirty="0" smtClean="0">
                <a:solidFill>
                  <a:srgbClr val="FF0000"/>
                </a:solidFill>
              </a:rPr>
              <a:t>بخش ها و محصولات بازار را توصیف می کند</a:t>
            </a:r>
            <a:r>
              <a:rPr lang="fa-IR" sz="2400" b="0" dirty="0" smtClean="0">
                <a:solidFill>
                  <a:schemeClr val="tx1"/>
                </a:solidFill>
              </a:rPr>
              <a:t> .برای مثال شرکت حقوقی میتواند بر موکلان شرکت در حوزه قانون مالیات تمرکز کند .</a:t>
            </a:r>
            <a:endParaRPr lang="en-US" sz="2200" b="0" dirty="0">
              <a:solidFill>
                <a:schemeClr val="tx1"/>
              </a:solidFill>
            </a:endParaRPr>
          </a:p>
        </p:txBody>
      </p:sp>
      <p:pic>
        <p:nvPicPr>
          <p:cNvPr id="6" name="Picture 5" descr="IMG_3435.JPG"/>
          <p:cNvPicPr>
            <a:picLocks noChangeAspect="1"/>
          </p:cNvPicPr>
          <p:nvPr/>
        </p:nvPicPr>
        <p:blipFill>
          <a:blip r:embed="rId2" cstate="print"/>
          <a:stretch>
            <a:fillRect/>
          </a:stretch>
        </p:blipFill>
        <p:spPr>
          <a:xfrm>
            <a:off x="1371600" y="4114800"/>
            <a:ext cx="6248400" cy="2342092"/>
          </a:xfrm>
          <a:prstGeom prst="rect">
            <a:avLst/>
          </a:prstGeom>
        </p:spPr>
      </p:pic>
    </p:spTree>
  </p:cSld>
  <p:clrMapOvr>
    <a:masterClrMapping/>
  </p:clrMapOvr>
  <p:transition>
    <p:push dir="u"/>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194220D9-E777-4C76-89CE-D237FB347467}" type="slidenum">
              <a:rPr lang="en-US" smtClean="0"/>
              <a:pPr/>
              <a:t>8</a:t>
            </a:fld>
            <a:endParaRPr lang="en-US" dirty="0"/>
          </a:p>
        </p:txBody>
      </p:sp>
      <p:sp>
        <p:nvSpPr>
          <p:cNvPr id="2" name="Title 1"/>
          <p:cNvSpPr>
            <a:spLocks noGrp="1"/>
          </p:cNvSpPr>
          <p:nvPr>
            <p:ph type="ctrTitle" idx="4294967295"/>
          </p:nvPr>
        </p:nvSpPr>
        <p:spPr>
          <a:xfrm>
            <a:off x="1143000" y="304800"/>
            <a:ext cx="6858000" cy="5029200"/>
          </a:xfrm>
        </p:spPr>
        <p:txBody>
          <a:bodyPr>
            <a:normAutofit fontScale="90000"/>
          </a:bodyPr>
          <a:lstStyle/>
          <a:p>
            <a:pPr algn="r" rtl="1"/>
            <a:r>
              <a:rPr lang="fa-IR" sz="2800" dirty="0" smtClean="0">
                <a:solidFill>
                  <a:schemeClr val="tx1"/>
                </a:solidFill>
              </a:rPr>
              <a:t>استراتژی سازمان :</a:t>
            </a:r>
            <a:r>
              <a:rPr lang="fa-IR" sz="2400" dirty="0" smtClean="0">
                <a:solidFill>
                  <a:schemeClr val="tx1"/>
                </a:solidFill>
              </a:rPr>
              <a:t/>
            </a:r>
            <a:br>
              <a:rPr lang="fa-IR" sz="2400" dirty="0" smtClean="0">
                <a:solidFill>
                  <a:schemeClr val="tx1"/>
                </a:solidFill>
              </a:rPr>
            </a:br>
            <a:r>
              <a:rPr lang="fa-IR" sz="2400" b="0" dirty="0" smtClean="0">
                <a:solidFill>
                  <a:schemeClr val="tx1"/>
                </a:solidFill>
              </a:rPr>
              <a:t>استراتژی سازمان </a:t>
            </a:r>
            <a:r>
              <a:rPr lang="fa-IR" sz="2400" b="0" dirty="0" smtClean="0">
                <a:solidFill>
                  <a:srgbClr val="FF0000"/>
                </a:solidFill>
              </a:rPr>
              <a:t>با تصمیمات استراتژیک در سازمان سرو کار دارد. </a:t>
            </a:r>
            <a:r>
              <a:rPr lang="fa-IR" sz="2400" b="0" dirty="0" smtClean="0">
                <a:solidFill>
                  <a:schemeClr val="tx1"/>
                </a:solidFill>
              </a:rPr>
              <a:t/>
            </a:r>
            <a:br>
              <a:rPr lang="fa-IR" sz="2400" b="0" dirty="0" smtClean="0">
                <a:solidFill>
                  <a:schemeClr val="tx1"/>
                </a:solidFill>
              </a:rPr>
            </a:br>
            <a:r>
              <a:rPr lang="fa-IR" sz="2400" b="0" dirty="0" smtClean="0">
                <a:solidFill>
                  <a:schemeClr val="tx1"/>
                </a:solidFill>
              </a:rPr>
              <a:t>سؤال کلیدی این است که چه اندازه و چگونه سطح سازمان می تواند به آنچه که کسب و کار انجام می دهد،ارزش اضافه کند .</a:t>
            </a:r>
            <a:r>
              <a:rPr lang="fa-IR" sz="2400" dirty="0" smtClean="0">
                <a:solidFill>
                  <a:schemeClr val="tx1"/>
                </a:solidFill>
              </a:rPr>
              <a:t/>
            </a:r>
            <a:br>
              <a:rPr lang="fa-IR" sz="2400" dirty="0" smtClean="0">
                <a:solidFill>
                  <a:schemeClr val="tx1"/>
                </a:solidFill>
              </a:rPr>
            </a:br>
            <a:r>
              <a:rPr lang="fa-IR" sz="2400" b="0" dirty="0" smtClean="0">
                <a:solidFill>
                  <a:schemeClr val="tx1"/>
                </a:solidFill>
              </a:rPr>
              <a:t>ساختار یک شرکت چند منظوره تجاری، ممکن است از تعدادی واحد کسب و کار که به بخش های مختلف دسته بندی شده اند،تشکیل شده باشد .</a:t>
            </a:r>
            <a:r>
              <a:rPr lang="fa-IR" sz="2400" dirty="0" smtClean="0">
                <a:solidFill>
                  <a:schemeClr val="tx1"/>
                </a:solidFill>
              </a:rPr>
              <a:t/>
            </a:r>
            <a:br>
              <a:rPr lang="fa-IR" sz="2400" dirty="0" smtClean="0">
                <a:solidFill>
                  <a:schemeClr val="tx1"/>
                </a:solidFill>
              </a:rPr>
            </a:br>
            <a:r>
              <a:rPr lang="fa-IR" sz="2400" b="0" dirty="0" smtClean="0">
                <a:solidFill>
                  <a:schemeClr val="tx1"/>
                </a:solidFill>
              </a:rPr>
              <a:t>نقش شرکت مادر می تواند به صورت یکی از موارد زیر بیان شود : </a:t>
            </a:r>
            <a:r>
              <a:rPr lang="fa-IR" dirty="0" smtClean="0">
                <a:solidFill>
                  <a:schemeClr val="tx1"/>
                </a:solidFill>
              </a:rPr>
              <a:t/>
            </a:r>
            <a:br>
              <a:rPr lang="fa-IR" dirty="0" smtClean="0">
                <a:solidFill>
                  <a:schemeClr val="tx1"/>
                </a:solidFill>
              </a:rPr>
            </a:br>
            <a:r>
              <a:rPr lang="fa-IR" sz="2800" b="0" dirty="0" smtClean="0">
                <a:solidFill>
                  <a:schemeClr val="tx1"/>
                </a:solidFill>
                <a:sym typeface="Wingdings"/>
              </a:rPr>
              <a:t></a:t>
            </a:r>
            <a:r>
              <a:rPr lang="fa-IR" sz="2900" b="0" dirty="0" smtClean="0">
                <a:solidFill>
                  <a:srgbClr val="FF0000"/>
                </a:solidFill>
              </a:rPr>
              <a:t>مدیر پورتفولیو</a:t>
            </a:r>
            <a:r>
              <a:rPr lang="fa-IR" sz="2900" b="0" dirty="0" smtClean="0">
                <a:solidFill>
                  <a:schemeClr val="tx1"/>
                </a:solidFill>
              </a:rPr>
              <a:t>:</a:t>
            </a:r>
            <a:br>
              <a:rPr lang="fa-IR" sz="2900" b="0" dirty="0" smtClean="0">
                <a:solidFill>
                  <a:schemeClr val="tx1"/>
                </a:solidFill>
              </a:rPr>
            </a:br>
            <a:r>
              <a:rPr lang="fa-IR" sz="2900" b="0" dirty="0" smtClean="0">
                <a:solidFill>
                  <a:schemeClr val="tx1"/>
                </a:solidFill>
              </a:rPr>
              <a:t> </a:t>
            </a:r>
            <a:r>
              <a:rPr lang="fa-IR" sz="2400" b="0" dirty="0" smtClean="0">
                <a:solidFill>
                  <a:schemeClr val="tx1"/>
                </a:solidFill>
              </a:rPr>
              <a:t>شرکت مادر به عنوان نماینده بازارهای مالی و سهام داران با دیدگاه افزایش ارزش بدست آمده از کسب وکارهای مختلف عمل می </a:t>
            </a:r>
            <a:r>
              <a:rPr lang="fa-IR" sz="2400" b="0" dirty="0" smtClean="0">
                <a:solidFill>
                  <a:srgbClr val="FF0000"/>
                </a:solidFill>
              </a:rPr>
              <a:t>کند.نقش آنها، شناسایی و تعیین کسب و کارها و دارایی های کم ارزش و بهبود آن هاست </a:t>
            </a:r>
            <a:r>
              <a:rPr lang="fa-IR" sz="2400" b="0" dirty="0" smtClean="0">
                <a:solidFill>
                  <a:schemeClr val="tx1"/>
                </a:solidFill>
              </a:rPr>
              <a:t>.</a:t>
            </a:r>
            <a:br>
              <a:rPr lang="fa-IR" sz="2400" b="0" dirty="0" smtClean="0">
                <a:solidFill>
                  <a:schemeClr val="tx1"/>
                </a:solidFill>
              </a:rPr>
            </a:br>
            <a:r>
              <a:rPr lang="fa-IR" sz="2800" b="0" dirty="0" smtClean="0">
                <a:solidFill>
                  <a:schemeClr val="tx1"/>
                </a:solidFill>
                <a:sym typeface="Wingdings"/>
              </a:rPr>
              <a:t></a:t>
            </a:r>
            <a:r>
              <a:rPr lang="fa-IR" sz="2900" b="0" dirty="0" smtClean="0">
                <a:solidFill>
                  <a:srgbClr val="FF0000"/>
                </a:solidFill>
              </a:rPr>
              <a:t>اصلاح کننده ساختار </a:t>
            </a:r>
            <a:r>
              <a:rPr lang="fa-IR" sz="2900" b="0" dirty="0" smtClean="0">
                <a:solidFill>
                  <a:schemeClr val="tx1"/>
                </a:solidFill>
              </a:rPr>
              <a:t>:</a:t>
            </a:r>
            <a:r>
              <a:rPr lang="fa-IR" sz="2400" b="0" dirty="0" smtClean="0">
                <a:solidFill>
                  <a:schemeClr val="tx1"/>
                </a:solidFill>
              </a:rPr>
              <a:t/>
            </a:r>
            <a:br>
              <a:rPr lang="fa-IR" sz="2400" b="0" dirty="0" smtClean="0">
                <a:solidFill>
                  <a:schemeClr val="tx1"/>
                </a:solidFill>
              </a:rPr>
            </a:br>
            <a:r>
              <a:rPr lang="fa-IR" sz="2400" b="0" dirty="0" smtClean="0">
                <a:solidFill>
                  <a:schemeClr val="tx1"/>
                </a:solidFill>
              </a:rPr>
              <a:t>شرکت مادر ،فرصت های اصلاح ساختار در کسب وکارها را شناسایی می کند و در مداخله به منظور تغییر عملکرد آن کسب و کارها مهارت دارد.</a:t>
            </a:r>
            <a:endParaRPr lang="en-US" dirty="0">
              <a:solidFill>
                <a:schemeClr val="tx1"/>
              </a:solidFill>
            </a:endParaRPr>
          </a:p>
        </p:txBody>
      </p:sp>
      <p:sp>
        <p:nvSpPr>
          <p:cNvPr id="3" name="Subtitle 2"/>
          <p:cNvSpPr>
            <a:spLocks noGrp="1"/>
          </p:cNvSpPr>
          <p:nvPr>
            <p:ph type="subTitle" idx="4294967295"/>
          </p:nvPr>
        </p:nvSpPr>
        <p:spPr>
          <a:xfrm>
            <a:off x="1295400" y="5181600"/>
            <a:ext cx="6858000" cy="1447800"/>
          </a:xfrm>
        </p:spPr>
        <p:txBody>
          <a:bodyPr>
            <a:normAutofit/>
          </a:bodyPr>
          <a:lstStyle/>
          <a:p>
            <a:pPr algn="r" rtl="1">
              <a:buNone/>
            </a:pPr>
            <a:r>
              <a:rPr lang="en-US" sz="2200" b="0" dirty="0" smtClean="0">
                <a:solidFill>
                  <a:schemeClr val="tx1"/>
                </a:solidFill>
              </a:rPr>
              <a:t>  </a:t>
            </a:r>
            <a:r>
              <a:rPr lang="fa-IR" sz="2200" b="0" dirty="0" smtClean="0">
                <a:solidFill>
                  <a:schemeClr val="tx1"/>
                </a:solidFill>
              </a:rPr>
              <a:t>در نتیجه نقش </a:t>
            </a:r>
            <a:r>
              <a:rPr lang="fa-IR" sz="2200" b="0" u="sng" dirty="0" smtClean="0">
                <a:solidFill>
                  <a:schemeClr val="tx1"/>
                </a:solidFill>
              </a:rPr>
              <a:t>محدودی </a:t>
            </a:r>
            <a:r>
              <a:rPr lang="fa-IR" sz="2200" b="0" dirty="0" smtClean="0">
                <a:solidFill>
                  <a:schemeClr val="tx1"/>
                </a:solidFill>
              </a:rPr>
              <a:t>را در سطح واحد کسب و کار برای شناسایی راه های بازگشت به مسیر توسعه و مدیریت دوره های اصلاح مجدد ساختار دارند .</a:t>
            </a:r>
            <a:endParaRPr lang="en-US" sz="2200" b="0" dirty="0">
              <a:solidFill>
                <a:schemeClr val="tx1"/>
              </a:solidFill>
            </a:endParaRPr>
          </a:p>
        </p:txBody>
      </p:sp>
    </p:spTree>
  </p:cSld>
  <p:clrMapOvr>
    <a:masterClrMapping/>
  </p:clrMapOvr>
  <p:transition>
    <p:cover dir="d"/>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194220D9-E777-4C76-89CE-D237FB347467}" type="slidenum">
              <a:rPr lang="en-US" smtClean="0"/>
              <a:pPr/>
              <a:t>9</a:t>
            </a:fld>
            <a:endParaRPr lang="en-US" dirty="0"/>
          </a:p>
        </p:txBody>
      </p:sp>
      <p:sp>
        <p:nvSpPr>
          <p:cNvPr id="2" name="Title 1"/>
          <p:cNvSpPr>
            <a:spLocks noGrp="1"/>
          </p:cNvSpPr>
          <p:nvPr>
            <p:ph type="ctrTitle" idx="4294967295"/>
          </p:nvPr>
        </p:nvSpPr>
        <p:spPr>
          <a:xfrm>
            <a:off x="1219200" y="304800"/>
            <a:ext cx="6858000" cy="4572000"/>
          </a:xfrm>
        </p:spPr>
        <p:txBody>
          <a:bodyPr>
            <a:normAutofit fontScale="90000"/>
          </a:bodyPr>
          <a:lstStyle/>
          <a:p>
            <a:pPr algn="r" rtl="1"/>
            <a:r>
              <a:rPr lang="fa-IR" sz="2800" b="0" dirty="0" smtClean="0">
                <a:solidFill>
                  <a:schemeClr val="tx1"/>
                </a:solidFill>
                <a:sym typeface="Wingdings"/>
              </a:rPr>
              <a:t></a:t>
            </a:r>
            <a:r>
              <a:rPr lang="fa-IR" sz="2800" b="0" dirty="0" smtClean="0">
                <a:solidFill>
                  <a:schemeClr val="tx1"/>
                </a:solidFill>
              </a:rPr>
              <a:t>مدیر هم کوشی :</a:t>
            </a:r>
            <a:r>
              <a:rPr lang="fa-IR" sz="2500" dirty="0" smtClean="0">
                <a:solidFill>
                  <a:schemeClr val="tx1"/>
                </a:solidFill>
              </a:rPr>
              <a:t/>
            </a:r>
            <a:br>
              <a:rPr lang="fa-IR" sz="2500" dirty="0" smtClean="0">
                <a:solidFill>
                  <a:schemeClr val="tx1"/>
                </a:solidFill>
              </a:rPr>
            </a:br>
            <a:r>
              <a:rPr lang="fa-IR" sz="2400" b="0" dirty="0" smtClean="0">
                <a:solidFill>
                  <a:schemeClr val="tx1"/>
                </a:solidFill>
              </a:rPr>
              <a:t>هم کوشی معمولا دلیل اصلی پیرایش شرکت مادر است.برحسب استراتژی سازمان،منطبق بر این است که ارزش می تواند در سطح واحدهای کسب و کار افزایش پیدا کند، که به چند روش می تواند انجام شود: </a:t>
            </a:r>
            <a:r>
              <a:rPr lang="fa-IR" sz="2400" b="0" dirty="0" smtClean="0">
                <a:solidFill>
                  <a:srgbClr val="FF0000"/>
                </a:solidFill>
              </a:rPr>
              <a:t>فعالیت ها ممکن است به اشتراک گذارده شوند و ممکن است شایستگی ها یا مهارت های مشترک در سطح کسب و کار وجود داشته باشند .</a:t>
            </a:r>
            <a:r>
              <a:rPr lang="fa-IR" sz="2500" dirty="0" smtClean="0">
                <a:solidFill>
                  <a:schemeClr val="tx1"/>
                </a:solidFill>
              </a:rPr>
              <a:t/>
            </a:r>
            <a:br>
              <a:rPr lang="fa-IR" sz="2500" dirty="0" smtClean="0">
                <a:solidFill>
                  <a:schemeClr val="tx1"/>
                </a:solidFill>
              </a:rPr>
            </a:br>
            <a:r>
              <a:rPr lang="fa-IR" sz="2800" b="0" dirty="0" smtClean="0">
                <a:solidFill>
                  <a:schemeClr val="tx1"/>
                </a:solidFill>
                <a:sym typeface="Wingdings"/>
              </a:rPr>
              <a:t></a:t>
            </a:r>
            <a:r>
              <a:rPr lang="fa-IR" sz="2800" b="0" dirty="0" smtClean="0">
                <a:solidFill>
                  <a:schemeClr val="tx1"/>
                </a:solidFill>
              </a:rPr>
              <a:t>توسعه دهنده مادر :</a:t>
            </a:r>
            <a:r>
              <a:rPr lang="fa-IR" sz="2500" dirty="0" smtClean="0">
                <a:solidFill>
                  <a:schemeClr val="tx1"/>
                </a:solidFill>
              </a:rPr>
              <a:t/>
            </a:r>
            <a:br>
              <a:rPr lang="fa-IR" sz="2500" dirty="0" smtClean="0">
                <a:solidFill>
                  <a:schemeClr val="tx1"/>
                </a:solidFill>
              </a:rPr>
            </a:br>
            <a:r>
              <a:rPr lang="fa-IR" sz="2400" b="0" dirty="0" smtClean="0">
                <a:solidFill>
                  <a:srgbClr val="FF0000"/>
                </a:solidFill>
              </a:rPr>
              <a:t>شرکت مادر به دنبال به کار گرفتن شایستگی های خود برای ارزش افزایی در کسب و کارهای خود است .</a:t>
            </a:r>
            <a:r>
              <a:rPr lang="fa-IR" sz="2500" dirty="0" smtClean="0">
                <a:solidFill>
                  <a:srgbClr val="FF0000"/>
                </a:solidFill>
              </a:rPr>
              <a:t/>
            </a:r>
            <a:br>
              <a:rPr lang="fa-IR" sz="2500" dirty="0" smtClean="0">
                <a:solidFill>
                  <a:srgbClr val="FF0000"/>
                </a:solidFill>
              </a:rPr>
            </a:br>
            <a:r>
              <a:rPr lang="fa-IR" sz="2500" dirty="0" smtClean="0">
                <a:solidFill>
                  <a:schemeClr val="tx1"/>
                </a:solidFill>
              </a:rPr>
              <a:t/>
            </a:r>
            <a:br>
              <a:rPr lang="fa-IR" sz="2500" dirty="0" smtClean="0">
                <a:solidFill>
                  <a:schemeClr val="tx1"/>
                </a:solidFill>
              </a:rPr>
            </a:br>
            <a:endParaRPr lang="en-US" sz="2500" dirty="0">
              <a:solidFill>
                <a:schemeClr val="tx1"/>
              </a:solidFill>
            </a:endParaRPr>
          </a:p>
        </p:txBody>
      </p:sp>
      <p:sp>
        <p:nvSpPr>
          <p:cNvPr id="3" name="Subtitle 2"/>
          <p:cNvSpPr>
            <a:spLocks noGrp="1"/>
          </p:cNvSpPr>
          <p:nvPr>
            <p:ph type="subTitle" idx="4294967295"/>
          </p:nvPr>
        </p:nvSpPr>
        <p:spPr>
          <a:xfrm>
            <a:off x="1143000" y="4267200"/>
            <a:ext cx="6934200" cy="1955800"/>
          </a:xfrm>
        </p:spPr>
        <p:txBody>
          <a:bodyPr>
            <a:normAutofit lnSpcReduction="10000"/>
          </a:bodyPr>
          <a:lstStyle/>
          <a:p>
            <a:pPr algn="r" rtl="1">
              <a:buNone/>
            </a:pPr>
            <a:r>
              <a:rPr lang="en-US" sz="2200" b="0" dirty="0" smtClean="0">
                <a:solidFill>
                  <a:schemeClr val="tx1"/>
                </a:solidFill>
              </a:rPr>
              <a:t>   </a:t>
            </a:r>
            <a:r>
              <a:rPr lang="fa-IR" sz="2200" b="0" dirty="0" smtClean="0">
                <a:solidFill>
                  <a:schemeClr val="tx1"/>
                </a:solidFill>
              </a:rPr>
              <a:t>مدیر پورتفولیو مستقیماً در استراتژی های واحدهای کسب وکار دخـــالت </a:t>
            </a:r>
            <a:r>
              <a:rPr lang="fa-IR" sz="2200" b="0" u="sng" dirty="0" smtClean="0">
                <a:solidFill>
                  <a:schemeClr val="tx1"/>
                </a:solidFill>
              </a:rPr>
              <a:t>نمی کند </a:t>
            </a:r>
            <a:r>
              <a:rPr lang="fa-IR" sz="2200" b="0" dirty="0" smtClean="0">
                <a:solidFill>
                  <a:schemeClr val="tx1"/>
                </a:solidFill>
              </a:rPr>
              <a:t>، اصلاح کننده ساختار مستقیماً در امور واحدهای کسب و کــــار دخالت </a:t>
            </a:r>
            <a:r>
              <a:rPr lang="fa-IR" sz="2200" b="0" u="sng" dirty="0" smtClean="0">
                <a:solidFill>
                  <a:schemeClr val="tx1"/>
                </a:solidFill>
              </a:rPr>
              <a:t>می کند </a:t>
            </a:r>
            <a:r>
              <a:rPr lang="fa-IR" sz="2200" b="0" dirty="0" smtClean="0">
                <a:solidFill>
                  <a:schemeClr val="tx1"/>
                </a:solidFill>
              </a:rPr>
              <a:t>، مدیر هم کوشی اقدامات اولیه ای را آغاز و منابــــعی را توسعه می دهد که در سطح واحدهای کسب و کار مشترک هستند ، سرانجام توسعه دهنده مادر باید ظرفیت واحدهای کسب و کار را به روش های مختلف افزایش دهد .</a:t>
            </a:r>
            <a:endParaRPr lang="en-US" sz="2200" b="0" dirty="0" smtClean="0">
              <a:solidFill>
                <a:schemeClr val="tx1"/>
              </a:solidFill>
            </a:endParaRPr>
          </a:p>
        </p:txBody>
      </p:sp>
    </p:spTree>
  </p:cSld>
  <p:clrMapOvr>
    <a:masterClrMapping/>
  </p:clrMapOvr>
  <p:transition>
    <p:push dir="u"/>
  </p:transition>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riel">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riel">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riel">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1744</TotalTime>
  <Words>2307</Words>
  <Application>Microsoft Office PowerPoint</Application>
  <PresentationFormat>On-screen Show (4:3)</PresentationFormat>
  <Paragraphs>167</Paragraphs>
  <Slides>26</Slides>
  <Notes>1</Notes>
  <HiddenSlides>0</HiddenSlides>
  <MMClips>0</MMClips>
  <ScaleCrop>false</ScaleCrop>
  <HeadingPairs>
    <vt:vector size="4" baseType="variant">
      <vt:variant>
        <vt:lpstr>Theme</vt:lpstr>
      </vt:variant>
      <vt:variant>
        <vt:i4>1</vt:i4>
      </vt:variant>
      <vt:variant>
        <vt:lpstr>Slide Titles</vt:lpstr>
      </vt:variant>
      <vt:variant>
        <vt:i4>26</vt:i4>
      </vt:variant>
    </vt:vector>
  </HeadingPairs>
  <TitlesOfParts>
    <vt:vector size="27" baseType="lpstr">
      <vt:lpstr>Oriel</vt:lpstr>
      <vt:lpstr>    فصل دوم   </vt:lpstr>
      <vt:lpstr>مقدمه</vt:lpstr>
      <vt:lpstr>   اصول بنیادی استراتژی  استراتژی،نه جستجو برای یافتن بهترین راه برای رقابت است و نه تلاشی برای برآورده کردن تمام خواسته های هر مشتری محسوب می شود . استراتژی،تعیین راهی رقابتی برای ارائه ارزش منحصربه فرد در مجموعه ای خاص از مشتریان است(پورتر1985) تامسون واستریک لند ادعا کردند، ًاستراتژی شرکت،طرح بازی ای است که مدیریت به منظور محکم کردن جایگاه خود در بازار،اداره عملیات خود،جذب و راضی کردن مشتری،رقابت موفق و دستیابی به اهداف سازمانی از آن استفاده می کند ً. </vt:lpstr>
      <vt:lpstr> هدف شرکت باید درست باشد یا ارزش واقعی در بازگشت بلند مدت عالی،در سرمایه گذاری است.ارزش اقتصادی زمانی ایجاد می شود که مشتریان مشتاق به پرداختن هزینه برای خدماتی باشند که از هزینه تولید آن ها تجاوز می کند .  استراتژی شرکت باید به شرکت امکان هدف گیری یک طرح ارزشی یا مجموعه ای از منافعی را بدهد که با منافع پیشنهادی رقبا تفاوت داشته باشد.  استراتژی  باید در یک پیکربندی ارزش متمایز منعکس شود.برای بنا نهادن مزیت رقابتی پایدار،شرکت باید فعالیتهای مختلفی نسبت به رقبا و یا فعالیتهای مشابه را به روشهای متفاوت انجام دهد .  استراتژی نیرومند همراه با بده و بستان ها هستند.شرکت باید بعضی از ویژگی محصول،خدمات ویا فعالیتها را کنار بگذارد یا در برخی از آنها پیش قدم باشد .</vt:lpstr>
      <vt:lpstr>پیکربندی ارزش منحصربه فرد ومنابع استراتژیکی که برای ارائه آن طرح ارزش متمایز مورد نیاز هستند،به عنوان بخشی از فرایند ایجاد استراتژی طراحی می شوند .دراینجاست که تعریف استراتژیit معنا پیدا می کند . استراتژی هم یک طرح برای آینده و هم یک الگو از گذشته است . استراتژی  : مسیر بلند مدت سازمان است. به معنی اقداماتی برای دستیابی به هدف سازمان است . مسیرو قلمرو سازمان در بلند مدت است که مزیتی را برای سازمان به واسطه پیکربندی منابع در یک محیط در حال تغییر به ارمغان می آورد و انتظارات ذینفعان را برآورده می کند . به عنوان طرح،یک مسیر،راهنما ویا اقداماتی در آینده و راهی برای رسیدن از یک جابه جایی دیگر است و بعنوان یک الگو در بردارنده ثبات رفتاری در طول زمان و تعیین کننده جایگاه محصولات خاص در بازارهای خاص است ودر آخر به عنوان دورنما،بیانگر روش سازمان در انجام کارهاست .</vt:lpstr>
      <vt:lpstr>  مأموریت :دلیل وجود شرکت را توجیه می کند.برای مثال،دلیل وجودشرکت حقوقی،نیازهای موکلین برای مشاوره قانونی است. مأموریت سؤال  ًما در چه نوع کسب و کاری هستیم؟ ً را مشخص می کند. نقش اصلی مأموریت،تعیین مسیر برای پیروی کردن از آن است.        ارزش ها اغلب در طول مأموریت شرح داده می شود. سه مثال متفاوت از مأموریت : کمک به مردم برای حرکت از جایی به جای دیگر،فراهم کردن درمان پزشکی برای افراد بیمار و ایجاد ارتباطات الکترونیکی بین مردم.   چشم انداز : توصیف می کند که شرکت به چه چیزی می خواهد دست پیدا کند.برای مثال ،یک شرکت حقوقی می خواهد به شرکت حقوقی پیشتاز در نروژ تبدیل شود . چشم انداز،دیدگاهی را نشان می دهد که مدیران عالی آن را برای آینده سازمان متصور هستند .</vt:lpstr>
      <vt:lpstr>اهداف عینی : توصیف می کند که سازمان به کجا می رود.برای مثال، قصد یک شرکت حقوقی می تواند انتخاب این موضوع باشد که با شرکت حقوقی دیگری ادغام شده و به شرکت حقوقی پیشتاز در نروژ تبدیل شود . اهداف عینی ،مجموعه ای از دستاوردهای اصلی است که چشم انداز را به انجام می رساند . اهداف ممکن است از نظر عددی کوچک باشد اما مهمترین جنبه های چشم انداز را دربرداشته باشد .  استراتژی بازار : بخش ها و محصولات بازار را توصیف می کند .برای مثال شرکت حقوقی میتواند بر موکلان شرکت در حوزه قانون مالیات تمرکز کند .</vt:lpstr>
      <vt:lpstr>استراتژی سازمان : استراتژی سازمان با تصمیمات استراتژیک در سازمان سرو کار دارد.  سؤال کلیدی این است که چه اندازه و چگونه سطح سازمان می تواند به آنچه که کسب و کار انجام می دهد،ارزش اضافه کند . ساختار یک شرکت چند منظوره تجاری، ممکن است از تعدادی واحد کسب و کار که به بخش های مختلف دسته بندی شده اند،تشکیل شده باشد . نقش شرکت مادر می تواند به صورت یکی از موارد زیر بیان شود :  مدیر پورتفولیو:  شرکت مادر به عنوان نماینده بازارهای مالی و سهام داران با دیدگاه افزایش ارزش بدست آمده از کسب وکارهای مختلف عمل می کند.نقش آنها، شناسایی و تعیین کسب و کارها و دارایی های کم ارزش و بهبود آن هاست . اصلاح کننده ساختار : شرکت مادر ،فرصت های اصلاح ساختار در کسب وکارها را شناسایی می کند و در مداخله به منظور تغییر عملکرد آن کسب و کارها مهارت دارد.</vt:lpstr>
      <vt:lpstr>مدیر هم کوشی : هم کوشی معمولا دلیل اصلی پیرایش شرکت مادر است.برحسب استراتژی سازمان،منطبق بر این است که ارزش می تواند در سطح واحدهای کسب و کار افزایش پیدا کند، که به چند روش می تواند انجام شود: فعالیت ها ممکن است به اشتراک گذارده شوند و ممکن است شایستگی ها یا مهارت های مشترک در سطح کسب و کار وجود داشته باشند . توسعه دهنده مادر : شرکت مادر به دنبال به کار گرفتن شایستگی های خود برای ارزش افزایی در کسب و کارهای خود است .  </vt:lpstr>
      <vt:lpstr>مدیریت استراتژیک    استراتژی بدون عمل ،ارزشی برای سازمان ندارد و سازمان باید استراتژی را از تدوین تا پیاده سازی و تحقق منافع ًمدیریت ً کند .این دسیپلین مدیریت استراتژیک نامیده می شود . دسیپلین توسعه استراتژی مجموعه ای از برنامه های عملی است،  برنامه ریزی استراتژیک  نامیده می شود . از این رو برنامه ریــــزی استراتژیــــــــــــــــــک ،زیرمجموعه دسیپلین مدیریت استراتژیک است.</vt:lpstr>
      <vt:lpstr>1-توسعه چشم انداز استراتژیک ومأموریت سازمان-شامل بنانهادن مسیر بلند مدت و تعریف این که سازمان به چه می خواهد تبدیل شود بوده و به منظور ًبرانگیختن سازمان در جهت اقدامات هدفمند ً میباشد .</vt:lpstr>
      <vt:lpstr>برخی از ویژگی های تصمیمات استراتژیک وجود دارد که به کلمه ًاستراتژی ً مربط هستند : </vt:lpstr>
      <vt:lpstr>نظریه تناسب استراتژیک ،با استفاده از شناسایی فرصت ها در محیط کسب و کار و سازگار کردن منابع و شایستگی ها به منظور کسب منفعت از آن هاواستراتژی را توسعه می دهد .</vt:lpstr>
      <vt:lpstr>استراتژی پیش بینی شده به شرط مهیا بودن سه شرط زیر،ابزاری مناسب برای فعالیت سازمانی است (بنا به گفته کریستنس و رینور) </vt:lpstr>
      <vt:lpstr>نقشه های استراتژی مبتنی با اصول متعددی هستند :  </vt:lpstr>
      <vt:lpstr>برنامه ریزی استراتژیک </vt:lpstr>
      <vt:lpstr>1-شکل گیری استراتژی باید فرایندی اگاهانه و کنترل شده از تفکر باشد . 2-مسئولیت این فرایند باید به عهده مدیر ارشد اجرایی باشد ؛آن فرد ً استراتژیست ً نامیده می شود .</vt:lpstr>
      <vt:lpstr>اندازه گیری استراتژی رقابتی    </vt:lpstr>
      <vt:lpstr>ابعاد رقابتی مربوط به استراتژی رهبری در هزینه : کارایی عملیاتی ، کنترل هزینه ، قیمت زیر قیمت رقبا ، مدیریت هزینه مواد خام و در دسترس بودن ، تبلیغ فروش تجاری ، نوآوری و بهبود فرآیند ساخت و کاهش هزینه تولید .</vt:lpstr>
      <vt:lpstr>هر چقدر یک استراتژی رقابتی تر باشد ، شدت آن استراتژی بیشتر است .   </vt:lpstr>
      <vt:lpstr>تلاش برای تطبیق برنامه ریزی استراتژیک سینماتیک با محیط های کسب و کار آشفته و غیرقابل پیش بینی شامل موارد زیر است : </vt:lpstr>
      <vt:lpstr>نتایج مطالعه نشان داد که برنامه ریزی استراتژیک بنایی است که به واسطه هفت شاخص می تواند با اطمینان اندازه گیری شود :</vt:lpstr>
      <vt:lpstr>برنامه استراتژیک حاصله معمولا از عناصر زیر تشکیل می شود :  </vt:lpstr>
      <vt:lpstr>استراتژی منبع محور </vt:lpstr>
      <vt:lpstr>سه استراتژی جایگزین پیشنهاد شده توسط لوندال(2000) : </vt:lpstr>
      <vt:lpstr>برای این که استراتژی ها برای مشتریان با ارزش  باشند ،می توانند در جواب سؤال های زیر یافت شود :</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a</dc:creator>
  <cp:lastModifiedBy>cabir soft</cp:lastModifiedBy>
  <cp:revision>139</cp:revision>
  <dcterms:created xsi:type="dcterms:W3CDTF">2011-04-10T13:59:23Z</dcterms:created>
  <dcterms:modified xsi:type="dcterms:W3CDTF">2011-06-12T19:58:03Z</dcterms:modified>
</cp:coreProperties>
</file>

<file path=docProps/thumbnail.jpeg>
</file>