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3" r:id="rId12"/>
    <p:sldId id="264" r:id="rId1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37" autoAdjust="0"/>
    <p:restoredTop sz="94671" autoAdjust="0"/>
  </p:normalViewPr>
  <p:slideViewPr>
    <p:cSldViewPr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F7D64C-0088-437C-AB0D-05AA046FFE95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AF9AAAE-C43D-484E-A1C0-141F5C0362D9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C03670-BEA5-431F-A1A8-5187CF5FFB59}" type="datetimeFigureOut">
              <a:rPr lang="fa-IR" smtClean="0"/>
              <a:pPr/>
              <a:t>1432-07-12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D1E67D-9371-4F7F-A9D7-C93EE35D65CC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14290"/>
            <a:ext cx="6172200" cy="285752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85794"/>
            <a:ext cx="6172200" cy="5589128"/>
          </a:xfrm>
        </p:spPr>
        <p:txBody>
          <a:bodyPr/>
          <a:lstStyle/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r>
              <a:rPr lang="fa-IR" dirty="0" smtClean="0">
                <a:solidFill>
                  <a:schemeClr val="tx1"/>
                </a:solidFill>
              </a:rPr>
              <a:t>مدیریت استراتژیک فناوری اطلاعات</a:t>
            </a:r>
          </a:p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endParaRPr lang="fa-IR" dirty="0" smtClean="0">
              <a:solidFill>
                <a:schemeClr val="tx1"/>
              </a:solidFill>
            </a:endParaRPr>
          </a:p>
          <a:p>
            <a:pPr algn="ctr"/>
            <a:r>
              <a:rPr lang="fa-IR" dirty="0" smtClean="0">
                <a:solidFill>
                  <a:schemeClr val="tx1"/>
                </a:solidFill>
              </a:rPr>
              <a:t>صفحات :175_155</a:t>
            </a:r>
            <a:endParaRPr lang="fa-I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0"/>
            <a:ext cx="7215238" cy="1071546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IT</a:t>
            </a:r>
            <a:r>
              <a:rPr lang="fa-IR" sz="2800" dirty="0" smtClean="0">
                <a:solidFill>
                  <a:schemeClr val="tx1"/>
                </a:solidFill>
              </a:rPr>
              <a:t> و کسب و کار به عنوان یک مجموعه</a:t>
            </a:r>
            <a:endParaRPr lang="fa-IR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357298"/>
            <a:ext cx="6643718" cy="5017624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IT</a:t>
            </a:r>
            <a:r>
              <a:rPr lang="fa-IR" dirty="0" smtClean="0">
                <a:solidFill>
                  <a:schemeClr val="tx1"/>
                </a:solidFill>
              </a:rPr>
              <a:t> به عنوان یک حوزه بحرانی کسب و کار شناخته می شود  زیرا نقش محوری  را در تمام فعالیت های کسب و کار مربوط به سازمان های مدرن در ایجاد ارزش مشتری ایفا می کند.</a:t>
            </a:r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برای ایجاد ارزش کسب و کار نیاز به درک نقش </a:t>
            </a:r>
            <a:r>
              <a:rPr lang="en-US" dirty="0" smtClean="0">
                <a:solidFill>
                  <a:schemeClr val="tx1"/>
                </a:solidFill>
              </a:rPr>
              <a:t>IT</a:t>
            </a:r>
            <a:r>
              <a:rPr lang="fa-IR" dirty="0" smtClean="0">
                <a:solidFill>
                  <a:schemeClr val="tx1"/>
                </a:solidFill>
              </a:rPr>
              <a:t> دارد،یعنی </a:t>
            </a:r>
            <a:r>
              <a:rPr lang="en-US" dirty="0" smtClean="0">
                <a:solidFill>
                  <a:schemeClr val="tx1"/>
                </a:solidFill>
              </a:rPr>
              <a:t>IT</a:t>
            </a:r>
            <a:r>
              <a:rPr lang="fa-IR" dirty="0" smtClean="0">
                <a:solidFill>
                  <a:schemeClr val="tx1"/>
                </a:solidFill>
              </a:rPr>
              <a:t> نه تنها در پشتیبانی  از تداوم حرکت کسب و کار در کارکرد های پشتیبانی، مانند منابع انسانی(</a:t>
            </a:r>
            <a:r>
              <a:rPr lang="en-US" dirty="0" smtClean="0">
                <a:solidFill>
                  <a:schemeClr val="tx1"/>
                </a:solidFill>
              </a:rPr>
              <a:t>HR</a:t>
            </a:r>
            <a:r>
              <a:rPr lang="fa-IR" dirty="0" smtClean="0">
                <a:solidFill>
                  <a:schemeClr val="tx1"/>
                </a:solidFill>
              </a:rPr>
              <a:t>)، امور مالی و کنترلی موجودی نقش دارد، بلکه مهمتر از آن در روش های خاص و گوناگون رقابتی به منظور تحویل کالا ها و خدمات به مصرف کنندگان نهایی سازمان نیز ایفای نقش می کند.</a:t>
            </a:r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برای برخورداری از توان دستیابی به جایگاه با ثبات مزیت رقابتی در صنعت منتخب آن، سازمان باید با </a:t>
            </a:r>
            <a:r>
              <a:rPr lang="en-US" dirty="0" smtClean="0">
                <a:solidFill>
                  <a:schemeClr val="tx1"/>
                </a:solidFill>
              </a:rPr>
              <a:t>IT</a:t>
            </a:r>
            <a:r>
              <a:rPr lang="fa-IR" dirty="0" smtClean="0">
                <a:solidFill>
                  <a:schemeClr val="tx1"/>
                </a:solidFill>
              </a:rPr>
              <a:t> و مدیریت آن به عنوان یک حوزه بحرانی کسب و کار رفتار کند. </a:t>
            </a:r>
            <a:endParaRPr lang="fa-I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0"/>
            <a:ext cx="7143800" cy="714356"/>
          </a:xfrm>
        </p:spPr>
        <p:txBody>
          <a:bodyPr>
            <a:normAutofit/>
          </a:bodyPr>
          <a:lstStyle/>
          <a:p>
            <a:pPr algn="r"/>
            <a:r>
              <a:rPr lang="fa-IR" sz="2600" dirty="0" smtClean="0">
                <a:solidFill>
                  <a:schemeClr val="tx1"/>
                </a:solidFill>
              </a:rPr>
              <a:t>مراحل یکپارچه سازی استراتژی کسب و کار واستراتژی </a:t>
            </a:r>
            <a:r>
              <a:rPr lang="en-US" sz="2600" dirty="0" smtClean="0">
                <a:solidFill>
                  <a:schemeClr val="tx1"/>
                </a:solidFill>
              </a:rPr>
              <a:t>IS/IT</a:t>
            </a:r>
            <a:r>
              <a:rPr lang="fa-IR" sz="2600" dirty="0" smtClean="0">
                <a:solidFill>
                  <a:schemeClr val="tx1"/>
                </a:solidFill>
              </a:rPr>
              <a:t>  </a:t>
            </a:r>
            <a:endParaRPr lang="fa-IR" sz="2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84" y="785794"/>
            <a:ext cx="6643734" cy="5929354"/>
          </a:xfrm>
        </p:spPr>
        <p:txBody>
          <a:bodyPr/>
          <a:lstStyle/>
          <a:p>
            <a:endParaRPr lang="fa-I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00298" y="642918"/>
          <a:ext cx="6281708" cy="621508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52502"/>
                <a:gridCol w="1285898"/>
                <a:gridCol w="1219200"/>
                <a:gridCol w="1219200"/>
                <a:gridCol w="1404908"/>
              </a:tblGrid>
              <a:tr h="839036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متغیر های محک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مرحله1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اجرایی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مرحله 2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مداوم 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مرحله3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متقابل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مرحله4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کامل</a:t>
                      </a:r>
                      <a:endParaRPr lang="fa-IR" sz="1600" dirty="0"/>
                    </a:p>
                  </a:txBody>
                  <a:tcPr/>
                </a:tc>
              </a:tr>
              <a:tr h="963338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هدف از </a:t>
                      </a:r>
                    </a:p>
                    <a:p>
                      <a:pPr algn="ctr" rtl="1"/>
                      <a:r>
                        <a:rPr lang="fa-IR" sz="1400" dirty="0" smtClean="0"/>
                        <a:t>یکپارچه سازی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اجرایی و</a:t>
                      </a:r>
                    </a:p>
                    <a:p>
                      <a:pPr algn="ctr" rtl="1"/>
                      <a:r>
                        <a:rPr lang="fa-IR" sz="1400" dirty="0" smtClean="0"/>
                        <a:t>غیر</a:t>
                      </a:r>
                      <a:r>
                        <a:rPr lang="fa-IR" sz="1400" baseline="0" dirty="0" smtClean="0"/>
                        <a:t> استراتژیک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پشتیبانی از </a:t>
                      </a:r>
                    </a:p>
                    <a:p>
                      <a:pPr algn="ctr" rtl="1"/>
                      <a:r>
                        <a:rPr lang="fa-IR" sz="1400" dirty="0" smtClean="0"/>
                        <a:t>استراتژی</a:t>
                      </a:r>
                      <a:r>
                        <a:rPr lang="fa-IR" sz="1400" baseline="0" dirty="0" smtClean="0"/>
                        <a:t> 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پشتیبانی</a:t>
                      </a:r>
                      <a:r>
                        <a:rPr lang="fa-IR" sz="1400" baseline="0" dirty="0" smtClean="0"/>
                        <a:t> و تاثیر</a:t>
                      </a:r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بر استراتژی</a:t>
                      </a:r>
                      <a:r>
                        <a:rPr lang="fa-IR" sz="1400" baseline="0" dirty="0" smtClean="0"/>
                        <a:t> 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توسعه</a:t>
                      </a:r>
                      <a:r>
                        <a:rPr lang="fa-IR" sz="1400" baseline="0" dirty="0" smtClean="0"/>
                        <a:t> توام  استراتژی های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 و</a:t>
                      </a:r>
                      <a:r>
                        <a:rPr lang="en-US" sz="1400" baseline="0" dirty="0" smtClean="0"/>
                        <a:t>IS/IT</a:t>
                      </a:r>
                      <a:endParaRPr lang="fa-IR" sz="1400" dirty="0"/>
                    </a:p>
                  </a:txBody>
                  <a:tcPr/>
                </a:tc>
              </a:tr>
              <a:tr h="1180866"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نقش کار کرد </a:t>
                      </a:r>
                      <a:r>
                        <a:rPr lang="en-US" sz="1400" dirty="0" smtClean="0"/>
                        <a:t>IS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فنی</a:t>
                      </a:r>
                      <a:r>
                        <a:rPr lang="fa-IR" sz="1400" baseline="0" dirty="0" smtClean="0"/>
                        <a:t> محور و غیر استرتژیک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منبع برای پشتیبانی از استراتژی </a:t>
                      </a:r>
                    </a:p>
                    <a:p>
                      <a:pPr algn="ctr" rtl="1"/>
                      <a:r>
                        <a:rPr lang="fa-IR" sz="1400" dirty="0" smtClean="0"/>
                        <a:t>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منبع برای پشتیبانی و</a:t>
                      </a:r>
                      <a:r>
                        <a:rPr lang="fa-IR" sz="1400" baseline="0" dirty="0" smtClean="0"/>
                        <a:t> تاثیر بر</a:t>
                      </a:r>
                      <a:r>
                        <a:rPr lang="fa-IR" sz="1400" dirty="0" smtClean="0"/>
                        <a:t> استراتژی </a:t>
                      </a:r>
                    </a:p>
                    <a:p>
                      <a:pPr algn="ctr" rtl="1"/>
                      <a:r>
                        <a:rPr lang="fa-IR" sz="1400" dirty="0" smtClean="0"/>
                        <a:t>کسب و کار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عامل بحرانی</a:t>
                      </a:r>
                      <a:r>
                        <a:rPr lang="fa-IR" sz="1400" baseline="0" dirty="0" smtClean="0"/>
                        <a:t> برای بقای  طولانی مدت سازمان</a:t>
                      </a:r>
                      <a:endParaRPr lang="fa-IR" sz="1400" dirty="0"/>
                    </a:p>
                  </a:txBody>
                  <a:tcPr/>
                </a:tc>
              </a:tr>
              <a:tr h="1833449"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نقش اولیه مدیر اجرایی </a:t>
                      </a:r>
                      <a:r>
                        <a:rPr lang="en-US" sz="1400" dirty="0" smtClean="0"/>
                        <a:t>IS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پاسخ گویی مدیران</a:t>
                      </a:r>
                      <a:r>
                        <a:rPr lang="fa-IR" sz="1400" baseline="0" dirty="0" smtClean="0"/>
                        <a:t> عملیاتی برای پشتیبانی غیر مستقیم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متخصص 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baseline="0" dirty="0" smtClean="0"/>
                        <a:t> کسی که استراتژی </a:t>
                      </a:r>
                      <a:r>
                        <a:rPr lang="en-US" sz="1400" baseline="0" dirty="0" smtClean="0"/>
                        <a:t>IS/IT</a:t>
                      </a:r>
                      <a:r>
                        <a:rPr lang="fa-IR" sz="1400" baseline="0" dirty="0" smtClean="0"/>
                        <a:t> را به منظور پیاده سازی استرتژی کسب و کار،تدوین می کند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متخصص 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baseline="0" dirty="0" smtClean="0"/>
                        <a:t>،کسی که ورودی های ارزشمند را در طی تدوین و پیاده سازی استراتژی کسب و کار تدوین می کند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عضو رسمی و مهم مدیریت ارشد که بسیار</a:t>
                      </a:r>
                      <a:r>
                        <a:rPr lang="fa-IR" sz="1400" baseline="0" dirty="0" smtClean="0"/>
                        <a:t> از مسائل 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کار،دخیل است.</a:t>
                      </a:r>
                      <a:endParaRPr lang="fa-IR" sz="1400" dirty="0"/>
                    </a:p>
                  </a:txBody>
                  <a:tcPr/>
                </a:tc>
              </a:tr>
              <a:tr h="1398393"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معیهار</a:t>
                      </a:r>
                      <a:r>
                        <a:rPr lang="fa-IR" sz="1400" baseline="0" dirty="0" smtClean="0"/>
                        <a:t> عملکرد 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برای کارکرد </a:t>
                      </a:r>
                      <a:r>
                        <a:rPr lang="en-US" sz="1400" baseline="0" dirty="0" smtClean="0"/>
                        <a:t>IS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کارایی</a:t>
                      </a:r>
                      <a:r>
                        <a:rPr lang="fa-IR" sz="1400" baseline="0" dirty="0" smtClean="0"/>
                        <a:t> عملیاتی و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به حداقل رسانی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هزینه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مشارکت در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 پیاده سازی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استراتژی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کیفیت</a:t>
                      </a:r>
                      <a:r>
                        <a:rPr lang="fa-IR" sz="1400" baseline="0" dirty="0" smtClean="0"/>
                        <a:t> 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ورودی های</a:t>
                      </a:r>
                      <a:r>
                        <a:rPr lang="en-US" sz="1400" baseline="0" dirty="0" smtClean="0"/>
                        <a:t>IS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برای تدوین و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پیاده سازی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استراتژی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تاثیر طولانی مدت</a:t>
                      </a:r>
                    </a:p>
                    <a:p>
                      <a:pPr algn="ctr" rtl="1"/>
                      <a:r>
                        <a:rPr lang="fa-IR" sz="1400" dirty="0" smtClean="0"/>
                        <a:t>بر سازمان</a:t>
                      </a:r>
                      <a:endParaRPr lang="fa-IR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0232" y="0"/>
            <a:ext cx="6172200" cy="45719"/>
          </a:xfrm>
        </p:spPr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0"/>
            <a:ext cx="6858000" cy="6858000"/>
          </a:xfrm>
        </p:spPr>
        <p:txBody>
          <a:bodyPr/>
          <a:lstStyle/>
          <a:p>
            <a:endParaRPr lang="fa-I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71736" y="428604"/>
          <a:ext cx="6096000" cy="618744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1"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محرک</a:t>
                      </a:r>
                      <a:r>
                        <a:rPr lang="fa-IR" sz="1400" b="0" baseline="0" dirty="0" smtClean="0"/>
                        <a:t> های </a:t>
                      </a:r>
                    </a:p>
                    <a:p>
                      <a:pPr algn="ctr" rtl="1"/>
                      <a:r>
                        <a:rPr lang="fa-IR" sz="1400" b="0" baseline="0" dirty="0" smtClean="0"/>
                        <a:t>توسعه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نیاز به خودکار سازی فرایند های کاری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اهداف کسب و کار که در ابتدا در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اهداف کسب و کار و قابلیت</a:t>
                      </a:r>
                      <a:r>
                        <a:rPr lang="fa-IR" sz="1400" b="0" baseline="0" dirty="0" smtClean="0"/>
                        <a:t> های </a:t>
                      </a:r>
                      <a:r>
                        <a:rPr lang="en-US" sz="1400" b="0" baseline="0" dirty="0" smtClean="0"/>
                        <a:t>IS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برنامه های </a:t>
                      </a:r>
                    </a:p>
                    <a:p>
                      <a:pPr algn="ctr" rtl="1"/>
                      <a:r>
                        <a:rPr lang="fa-IR" sz="1400" b="0" dirty="0" smtClean="0"/>
                        <a:t>کاربردی </a:t>
                      </a:r>
                      <a:r>
                        <a:rPr lang="en-US" sz="1400" b="0" dirty="0" smtClean="0"/>
                        <a:t>IS</a:t>
                      </a:r>
                      <a:r>
                        <a:rPr lang="fa-IR" sz="1400" b="0" baseline="0" dirty="0" smtClean="0"/>
                        <a:t> که</a:t>
                      </a:r>
                      <a:endParaRPr lang="fa-IR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برنامه های </a:t>
                      </a:r>
                    </a:p>
                    <a:p>
                      <a:pPr algn="ctr" rtl="1"/>
                      <a:r>
                        <a:rPr lang="fa-IR" sz="1400" b="0" dirty="0" smtClean="0"/>
                        <a:t>کاربردی </a:t>
                      </a:r>
                      <a:r>
                        <a:rPr lang="en-US" sz="1400" b="0" dirty="0" smtClean="0"/>
                        <a:t>IS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اجرایی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نظرگرفته شوند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به صورت توام در نظر گرفته شوند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برای موفقیت استراتژی</a:t>
                      </a:r>
                      <a:r>
                        <a:rPr lang="fa-IR" sz="1400" baseline="0" dirty="0" smtClean="0"/>
                        <a:t> کسب و کار بسیار مهم هستند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 </a:t>
                      </a:r>
                    </a:p>
                    <a:p>
                      <a:pPr algn="ctr" rtl="1"/>
                      <a:r>
                        <a:rPr lang="fa-IR" sz="1400" dirty="0" smtClean="0"/>
                        <a:t>مدیریت ارشد در</a:t>
                      </a:r>
                    </a:p>
                    <a:p>
                      <a:pPr algn="ctr" rtl="1"/>
                      <a:r>
                        <a:rPr lang="fa-IR" sz="1400" dirty="0" smtClean="0"/>
                        <a:t> برنامه ریزی </a:t>
                      </a:r>
                      <a:r>
                        <a:rPr lang="en-US" sz="1400" dirty="0" smtClean="0"/>
                        <a:t>IS/IT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به ندرت</a:t>
                      </a:r>
                      <a:r>
                        <a:rPr lang="fa-IR" sz="1400" baseline="0" dirty="0" smtClean="0"/>
                        <a:t>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غیر</a:t>
                      </a:r>
                      <a:r>
                        <a:rPr lang="fa-IR" sz="1400" baseline="0" dirty="0" smtClean="0"/>
                        <a:t> 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r>
                        <a:rPr lang="fa-IR" sz="1400" dirty="0" smtClean="0"/>
                        <a:t>تقریبا همیشه</a:t>
                      </a:r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</a:t>
                      </a:r>
                      <a:r>
                        <a:rPr lang="fa-IR" sz="1400" baseline="0" dirty="0" smtClean="0"/>
                        <a:t> کاربر در برنامه ریزی </a:t>
                      </a:r>
                      <a:r>
                        <a:rPr lang="en-US" sz="1400" baseline="0" dirty="0" smtClean="0"/>
                        <a:t>IS/IT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به ندرت</a:t>
                      </a:r>
                      <a:r>
                        <a:rPr lang="fa-IR" sz="1400" baseline="0" dirty="0" smtClean="0"/>
                        <a:t> </a:t>
                      </a:r>
                      <a:endParaRPr lang="fa-IR" sz="1400" dirty="0" smtClean="0"/>
                    </a:p>
                    <a:p>
                      <a:pPr algn="ctr" rtl="1"/>
                      <a:endParaRPr lang="en-US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غیر</a:t>
                      </a:r>
                      <a:r>
                        <a:rPr lang="fa-IR" sz="1400" baseline="0" dirty="0" smtClean="0"/>
                        <a:t> متداول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متداول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تقریبا همیشه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</a:t>
                      </a:r>
                    </a:p>
                    <a:p>
                      <a:pPr algn="ctr" rtl="1"/>
                      <a:r>
                        <a:rPr lang="fa-IR" sz="1400" dirty="0" smtClean="0"/>
                        <a:t> مدیر اجرایی 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dirty="0" smtClean="0"/>
                        <a:t> در برنامه ریزی کسب و کار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به ندرت</a:t>
                      </a:r>
                      <a:r>
                        <a:rPr lang="fa-IR" sz="1400" baseline="0" dirty="0" smtClean="0"/>
                        <a:t> 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غیر</a:t>
                      </a:r>
                      <a:r>
                        <a:rPr lang="fa-IR" sz="1400" baseline="0" dirty="0" smtClean="0"/>
                        <a:t> متداول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تقریبا همیشه</a:t>
                      </a:r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ارزیابی</a:t>
                      </a:r>
                    </a:p>
                    <a:p>
                      <a:pPr algn="ctr" rtl="1"/>
                      <a:r>
                        <a:rPr lang="fa-IR" sz="1400" baseline="0" dirty="0" smtClean="0"/>
                        <a:t> فناوری های جدید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به ندرت</a:t>
                      </a:r>
                      <a:r>
                        <a:rPr lang="fa-IR" sz="1400" baseline="0" dirty="0" smtClean="0"/>
                        <a:t> 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غیر</a:t>
                      </a:r>
                      <a:r>
                        <a:rPr lang="fa-IR" sz="1400" baseline="0" dirty="0" smtClean="0"/>
                        <a:t> متداول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تقریبا همیشه</a:t>
                      </a:r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وضعیت مدیر اجرایی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dirty="0" smtClean="0"/>
                        <a:t>(تعداد سطوح پایین تر از مدیر عامل)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چهار یا بیشتر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سه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دو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یک</a:t>
                      </a:r>
                      <a:endParaRPr lang="fa-IR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357166"/>
            <a:ext cx="6357982" cy="1000132"/>
          </a:xfrm>
        </p:spPr>
        <p:txBody>
          <a:bodyPr>
            <a:normAutofit/>
          </a:bodyPr>
          <a:lstStyle/>
          <a:p>
            <a:pPr algn="r"/>
            <a:r>
              <a:rPr lang="fa-IR" sz="3600" i="1" dirty="0" smtClean="0">
                <a:solidFill>
                  <a:schemeClr val="tx1"/>
                </a:solidFill>
              </a:rPr>
              <a:t>یکپارچه سازی استراتژیک</a:t>
            </a:r>
            <a:endParaRPr lang="fa-IR" sz="3600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84" y="1857364"/>
            <a:ext cx="6357982" cy="4517558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en-US" sz="2400" dirty="0" smtClean="0">
                <a:solidFill>
                  <a:schemeClr val="tx1"/>
                </a:solidFill>
              </a:rPr>
              <a:t>King</a:t>
            </a:r>
            <a:r>
              <a:rPr lang="fa-IR" sz="2400" dirty="0" smtClean="0">
                <a:solidFill>
                  <a:schemeClr val="tx1"/>
                </a:solidFill>
              </a:rPr>
              <a:t> و </a:t>
            </a:r>
            <a:r>
              <a:rPr lang="en-US" sz="2400" dirty="0" err="1" smtClean="0">
                <a:solidFill>
                  <a:schemeClr val="tx1"/>
                </a:solidFill>
              </a:rPr>
              <a:t>Teo</a:t>
            </a:r>
            <a:r>
              <a:rPr lang="fa-IR" sz="2400" dirty="0" smtClean="0">
                <a:solidFill>
                  <a:schemeClr val="tx1"/>
                </a:solidFill>
              </a:rPr>
              <a:t> چهار مرحله یکپارچه سازی را تعریف کرده اند که عبارت اند از:</a:t>
            </a:r>
          </a:p>
          <a:p>
            <a:pPr marL="457200" indent="-457200" algn="r">
              <a:buFont typeface="+mj-lt"/>
              <a:buAutoNum type="arabicParenR"/>
            </a:pPr>
            <a:r>
              <a:rPr lang="fa-IR" sz="2400" dirty="0" smtClean="0">
                <a:solidFill>
                  <a:schemeClr val="tx1"/>
                </a:solidFill>
              </a:rPr>
              <a:t>برنامه ریزی مجزا با یکپارچه سازی اجرایی</a:t>
            </a:r>
          </a:p>
          <a:p>
            <a:pPr marL="457200" indent="-457200" algn="r">
              <a:buFont typeface="+mj-lt"/>
              <a:buAutoNum type="arabicParenR"/>
            </a:pPr>
            <a:r>
              <a:rPr lang="fa-IR" sz="2400" dirty="0" smtClean="0">
                <a:solidFill>
                  <a:schemeClr val="tx1"/>
                </a:solidFill>
              </a:rPr>
              <a:t>ارتباط یک طرفه با یک یکپارچگی متوالی</a:t>
            </a:r>
          </a:p>
          <a:p>
            <a:pPr marL="457200" indent="-457200" algn="r">
              <a:buFont typeface="+mj-lt"/>
              <a:buAutoNum type="arabicParenR"/>
            </a:pPr>
            <a:r>
              <a:rPr lang="fa-IR" sz="2400" dirty="0" smtClean="0">
                <a:solidFill>
                  <a:schemeClr val="tx1"/>
                </a:solidFill>
              </a:rPr>
              <a:t>یک ارتباط دو طرفه با یکپارچه سازی متقابل</a:t>
            </a:r>
          </a:p>
          <a:p>
            <a:pPr marL="457200" indent="-457200" algn="r">
              <a:buFont typeface="+mj-lt"/>
              <a:buAutoNum type="arabicParenR"/>
            </a:pPr>
            <a:r>
              <a:rPr lang="fa-IR" sz="2400" dirty="0" smtClean="0">
                <a:solidFill>
                  <a:schemeClr val="tx1"/>
                </a:solidFill>
              </a:rPr>
              <a:t>برنامه ریزی یکپارچه با یکپارچگی کامل </a:t>
            </a:r>
            <a:endParaRPr lang="fa-I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852" y="0"/>
            <a:ext cx="7500990" cy="428604"/>
          </a:xfrm>
        </p:spPr>
        <p:txBody>
          <a:bodyPr>
            <a:normAutofit fontScale="90000"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</a:rPr>
              <a:t>مراحل یکپارچه سازی بین استراتژی کسب و کار و استراتژی </a:t>
            </a:r>
            <a:r>
              <a:rPr lang="en-US" sz="2400" dirty="0" smtClean="0">
                <a:solidFill>
                  <a:schemeClr val="tx1"/>
                </a:solidFill>
              </a:rPr>
              <a:t>IS/IT</a:t>
            </a:r>
            <a:r>
              <a:rPr lang="fa-IR" sz="2400" dirty="0" smtClean="0">
                <a:solidFill>
                  <a:schemeClr val="tx1"/>
                </a:solidFill>
              </a:rPr>
              <a:t>   </a:t>
            </a:r>
            <a:endParaRPr lang="fa-IR" sz="2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000108"/>
            <a:ext cx="6500842" cy="5572164"/>
          </a:xfrm>
        </p:spPr>
        <p:txBody>
          <a:bodyPr/>
          <a:lstStyle/>
          <a:p>
            <a:endParaRPr lang="fa-I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5984" y="428604"/>
          <a:ext cx="6643734" cy="612743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01304"/>
                <a:gridCol w="1301304"/>
                <a:gridCol w="1301304"/>
                <a:gridCol w="1301304"/>
                <a:gridCol w="1438518"/>
              </a:tblGrid>
              <a:tr h="110546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متغیر های پایه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مرحله1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اجرایی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/>
                        <a:t>مرحله2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/>
                        <a:t>یکپارچه سازی متداوم </a:t>
                      </a:r>
                    </a:p>
                    <a:p>
                      <a:pPr algn="ctr" rtl="1"/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/>
                        <a:t>مرحله3</a:t>
                      </a:r>
                    </a:p>
                    <a:p>
                      <a:pPr algn="ctr" rtl="1"/>
                      <a:r>
                        <a:rPr lang="fa-IR" sz="1600" dirty="0" smtClean="0"/>
                        <a:t>یکپارچه سازی متقابل 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/>
                        <a:t>مرحله4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/>
                        <a:t>یکپارچه سازی کامل </a:t>
                      </a:r>
                    </a:p>
                  </a:txBody>
                  <a:tcPr/>
                </a:tc>
              </a:tr>
              <a:tr h="758033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هدف ازیکپارچه سازی 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اجرایی و غیر استراتژیک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پشتیبانی از استراتژی کسب و کار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پشتیبانی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</a:rPr>
                        <a:t> و تاثیر بر استراتژی کسب و کار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توسعه  توام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</a:rPr>
                        <a:t> استراتژی های کسب و کار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312">
                <a:tc>
                  <a:txBody>
                    <a:bodyPr/>
                    <a:lstStyle/>
                    <a:p>
                      <a:pPr algn="ctr" rtl="1"/>
                      <a:endParaRPr lang="fa-I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نقش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</a:rPr>
                        <a:t> کارکرد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فنی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</a:rPr>
                        <a:t> و غیر استرتژیک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منابع برای پشتیبانی از استراتژی کسب و کار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منابع برای پشتیبانی و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</a:rPr>
                        <a:t> تاثیر گذاری بر</a:t>
                      </a:r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استراتژی کسب و کار</a:t>
                      </a:r>
                    </a:p>
                    <a:p>
                      <a:pPr rtl="1"/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حیاتی برای بقای طولانی مدت</a:t>
                      </a:r>
                      <a:endParaRPr lang="fa-I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63498"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نقش اصلی سیستم</a:t>
                      </a:r>
                      <a:r>
                        <a:rPr lang="fa-IR" sz="1400" baseline="0" dirty="0" smtClean="0"/>
                        <a:t> اطلاعاتی مدیر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مدیران عملیاتی مسئول</a:t>
                      </a:r>
                      <a:r>
                        <a:rPr lang="fa-IR" sz="1400" baseline="0" dirty="0" smtClean="0"/>
                        <a:t> پشتیبانی غیر مسئول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متخصصان 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dirty="0" smtClean="0"/>
                        <a:t> کسانی که استراتژیهای</a:t>
                      </a:r>
                      <a:r>
                        <a:rPr lang="fa-IR" sz="1400" baseline="0" dirty="0" smtClean="0"/>
                        <a:t> </a:t>
                      </a:r>
                      <a:r>
                        <a:rPr lang="en-US" sz="1400" baseline="0" dirty="0" smtClean="0"/>
                        <a:t>IS/IT</a:t>
                      </a:r>
                      <a:r>
                        <a:rPr lang="fa-IR" sz="1400" baseline="0" dirty="0" smtClean="0"/>
                        <a:t> را برای پیاده سازی  استراتژی کسب و کار  تدوین می کنند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متخصصان </a:t>
                      </a:r>
                      <a:r>
                        <a:rPr lang="en-US" sz="1400" dirty="0" smtClean="0"/>
                        <a:t>IS</a:t>
                      </a:r>
                      <a:r>
                        <a:rPr lang="fa-IR" sz="1400" baseline="0" dirty="0" smtClean="0"/>
                        <a:t>کسانی که ورودی های ارزشمند را در تدوین و پیاده سازی استراتژی فراهم میکنند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عضو رسمی و مهم از مدیریت ارشد</a:t>
                      </a:r>
                      <a:r>
                        <a:rPr lang="fa-IR" sz="1400" baseline="0" dirty="0" smtClean="0"/>
                        <a:t> کسی که در بسیار از قضایای کسب و کار دخالت دارد</a:t>
                      </a:r>
                      <a:endParaRPr lang="fa-IR" sz="1400" dirty="0"/>
                    </a:p>
                  </a:txBody>
                  <a:tcPr/>
                </a:tc>
              </a:tr>
              <a:tr h="979126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>
                          <a:solidFill>
                            <a:schemeClr val="tx1"/>
                          </a:solidFill>
                        </a:rPr>
                        <a:t>معیار عملکرد برای کار کرد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IS </a:t>
                      </a:r>
                      <a:r>
                        <a:rPr lang="fa-IR" sz="1400" dirty="0" smtClean="0"/>
                        <a:t>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کارایی</a:t>
                      </a:r>
                      <a:r>
                        <a:rPr lang="fa-IR" sz="1400" baseline="0" dirty="0" smtClean="0"/>
                        <a:t> عملیاتی و کاهش هزینه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</a:t>
                      </a:r>
                      <a:r>
                        <a:rPr lang="fa-IR" sz="1400" baseline="0" dirty="0" smtClean="0"/>
                        <a:t> در انجام استرتژی 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کیفیت ورودی</a:t>
                      </a:r>
                      <a:r>
                        <a:rPr lang="fa-IR" sz="1400" baseline="0" dirty="0" smtClean="0"/>
                        <a:t> های </a:t>
                      </a:r>
                      <a:r>
                        <a:rPr lang="en-US" sz="1400" baseline="0" dirty="0" smtClean="0"/>
                        <a:t>IS</a:t>
                      </a:r>
                      <a:r>
                        <a:rPr lang="fa-IR" sz="1400" baseline="0" dirty="0" smtClean="0"/>
                        <a:t> به تنظیم و انجام استرتژی 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تاثیر طولانی مدت بر سازمان</a:t>
                      </a:r>
                      <a:endParaRPr lang="fa-IR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172200" cy="45719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0"/>
            <a:ext cx="6172200" cy="6715148"/>
          </a:xfrm>
        </p:spPr>
        <p:txBody>
          <a:bodyPr/>
          <a:lstStyle/>
          <a:p>
            <a:endParaRPr lang="fa-I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57422" y="1214422"/>
          <a:ext cx="6096000" cy="481584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انگیزه</a:t>
                      </a:r>
                      <a:r>
                        <a:rPr lang="fa-IR" sz="1400" b="0" baseline="0" dirty="0" smtClean="0"/>
                        <a:t> های برای توسعه کاربرد های </a:t>
                      </a:r>
                      <a:r>
                        <a:rPr lang="en-US" sz="1400" b="0" baseline="0" dirty="0" smtClean="0"/>
                        <a:t>IS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نیاز</a:t>
                      </a:r>
                      <a:r>
                        <a:rPr lang="fa-IR" sz="1400" b="0" baseline="0" dirty="0" smtClean="0"/>
                        <a:t> به خودکار کردن فریند های امور اجرایی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ا</a:t>
                      </a:r>
                      <a:r>
                        <a:rPr lang="fa-IR" sz="1400" b="0" dirty="0" smtClean="0"/>
                        <a:t>بتدا اهداف</a:t>
                      </a:r>
                      <a:r>
                        <a:rPr lang="fa-IR" sz="1400" b="0" baseline="0" dirty="0" smtClean="0"/>
                        <a:t> کسب و کار در نظر گرفته می شوند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اهداف کسب و کار و</a:t>
                      </a:r>
                      <a:r>
                        <a:rPr lang="fa-IR" sz="1400" b="0" baseline="0" dirty="0" smtClean="0"/>
                        <a:t> قابلیت </a:t>
                      </a:r>
                      <a:r>
                        <a:rPr lang="en-US" sz="1400" b="0" baseline="0" dirty="0" smtClean="0"/>
                        <a:t>IS</a:t>
                      </a:r>
                      <a:r>
                        <a:rPr lang="fa-IR" sz="1400" b="0" baseline="0" dirty="0" smtClean="0"/>
                        <a:t> تواما در نظر گرفته می شوند</a:t>
                      </a:r>
                      <a:endParaRPr lang="fa-IR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0" dirty="0" smtClean="0"/>
                        <a:t>کاربرد های </a:t>
                      </a:r>
                      <a:r>
                        <a:rPr lang="en-US" sz="1400" b="0" dirty="0" smtClean="0"/>
                        <a:t>IS</a:t>
                      </a:r>
                      <a:r>
                        <a:rPr lang="fa-IR" sz="1400" b="0" dirty="0" smtClean="0"/>
                        <a:t> برای موفقیت استراتژی کسب و کار حیاتی هستند</a:t>
                      </a:r>
                      <a:endParaRPr lang="fa-IR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</a:t>
                      </a:r>
                      <a:r>
                        <a:rPr lang="fa-IR" sz="1400" baseline="0" dirty="0" smtClean="0"/>
                        <a:t> مدیریت ارشد در برنامه ریزی </a:t>
                      </a:r>
                      <a:r>
                        <a:rPr lang="en-US" sz="1400" baseline="0" dirty="0" smtClean="0"/>
                        <a:t>IS/IT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بسیار</a:t>
                      </a:r>
                      <a:r>
                        <a:rPr lang="fa-IR" sz="1400" baseline="0" dirty="0" smtClean="0"/>
                        <a:t> کم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به</a:t>
                      </a:r>
                      <a:r>
                        <a:rPr lang="fa-IR" sz="1400" baseline="0" dirty="0" smtClean="0"/>
                        <a:t> صورت غیر 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به صورت متدوال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تقریبا همیشه</a:t>
                      </a:r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 کاربرد</a:t>
                      </a:r>
                      <a:r>
                        <a:rPr lang="fa-IR" sz="1400" baseline="0" dirty="0" smtClean="0"/>
                        <a:t> در برنامه ریزی </a:t>
                      </a:r>
                      <a:r>
                        <a:rPr lang="en-US" sz="1400" baseline="0" dirty="0" smtClean="0"/>
                        <a:t>IS/IT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بسیار</a:t>
                      </a:r>
                      <a:r>
                        <a:rPr lang="fa-IR" sz="1400" baseline="0" dirty="0" smtClean="0"/>
                        <a:t> کم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baseline="0" dirty="0" smtClean="0"/>
                    </a:p>
                    <a:p>
                      <a:pPr algn="ctr" rtl="1"/>
                      <a:r>
                        <a:rPr lang="fa-IR" sz="1400" baseline="0" dirty="0" smtClean="0"/>
                        <a:t>غیر 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متدوال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تقریبا همیشه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مشارکت</a:t>
                      </a:r>
                      <a:r>
                        <a:rPr lang="fa-IR" sz="1400" baseline="0" dirty="0" smtClean="0"/>
                        <a:t> مدیریت اجرایی سیستم اطلاعاتی در برنامه ریزی کسب و کار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بسیار</a:t>
                      </a:r>
                      <a:r>
                        <a:rPr lang="fa-IR" sz="1400" baseline="0" dirty="0" smtClean="0"/>
                        <a:t> کم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baseline="0" dirty="0" smtClean="0"/>
                    </a:p>
                    <a:p>
                      <a:pPr algn="ctr" rtl="1"/>
                      <a:endParaRPr lang="fa-IR" sz="1400" baseline="0" dirty="0" smtClean="0"/>
                    </a:p>
                    <a:p>
                      <a:pPr algn="ctr" rtl="1"/>
                      <a:r>
                        <a:rPr lang="fa-IR" sz="1400" baseline="0" dirty="0" smtClean="0"/>
                        <a:t>غیر 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متدوال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400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تقریبا همیشه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ارزیابی فناوری های</a:t>
                      </a:r>
                      <a:r>
                        <a:rPr lang="fa-IR" sz="1400" baseline="0" dirty="0" smtClean="0"/>
                        <a:t> جدید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/>
                        <a:t>بسیار</a:t>
                      </a:r>
                      <a:r>
                        <a:rPr lang="fa-IR" sz="1400" baseline="0" dirty="0" smtClean="0"/>
                        <a:t> کم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aseline="0" dirty="0" smtClean="0"/>
                        <a:t>غیر متداول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متدوال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تقریبا همیشه</a:t>
                      </a:r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وضیعت مدیریت اجرایی سیستم</a:t>
                      </a:r>
                      <a:r>
                        <a:rPr lang="fa-IR" sz="1400" baseline="0" dirty="0" smtClean="0"/>
                        <a:t> های اطلاعاتی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چهار یا بیشتر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سه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دو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یک</a:t>
                      </a:r>
                      <a:endParaRPr lang="fa-IR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1000132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chemeClr val="tx1"/>
                </a:solidFill>
              </a:rPr>
              <a:t>پشتیبانی </a:t>
            </a:r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 از مدیریت دانش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84" y="1714488"/>
            <a:ext cx="6172200" cy="4660434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chemeClr val="tx1"/>
                </a:solidFill>
              </a:rPr>
              <a:t>فناوری اطلاعات می تواند در چهار سطح برای پشتیبانی از مدیریت دانش در یک سازما ن به کار گرفته شود که عبارت اند از: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ابزار های کاربر نهایی برای دانشگران فراهم میشود.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اطلاعات در مورد این که چه کسی چه چیزی میداند،به صورت الکترونیکی تهیه می شود.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اطلاعاتی که نشان دهنده دانش هستند،ذخیره شده و به صورت الکترونیکی  در دسترس قرار می گیرند.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سیستم های اطلاعاتی که قادر به شبیه سازی تفکر انسانی در سازمان هستند،به کار گرفته میشوند.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214290"/>
            <a:ext cx="6215106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نمونه های</a:t>
            </a:r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 در سطوح مختلف مدیریت دانش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85794"/>
            <a:ext cx="6500842" cy="5786478"/>
          </a:xfrm>
        </p:spPr>
        <p:txBody>
          <a:bodyPr/>
          <a:lstStyle/>
          <a:p>
            <a:endParaRPr lang="fa-I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28860" y="1285860"/>
          <a:ext cx="6096000" cy="5059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fa-IR" sz="1600" dirty="0" smtClean="0"/>
                    </a:p>
                    <a:p>
                      <a:pPr algn="ctr" rtl="1"/>
                      <a:r>
                        <a:rPr lang="fa-IR" sz="1600" dirty="0" smtClean="0"/>
                        <a:t>سطوح وظایف</a:t>
                      </a:r>
                      <a:endParaRPr lang="fa-I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1</a:t>
                      </a:r>
                    </a:p>
                    <a:p>
                      <a:pPr algn="ctr" rtl="1"/>
                      <a:r>
                        <a:rPr lang="fa-IR" sz="1600" dirty="0" smtClean="0"/>
                        <a:t>ابزار های کاربر نهایی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2</a:t>
                      </a:r>
                    </a:p>
                    <a:p>
                      <a:pPr algn="ctr" rtl="1"/>
                      <a:r>
                        <a:rPr lang="fa-IR" sz="1600" dirty="0" smtClean="0"/>
                        <a:t>چه کسی ،چه چیزی</a:t>
                      </a:r>
                      <a:r>
                        <a:rPr lang="fa-IR" sz="1600" baseline="0" dirty="0" smtClean="0"/>
                        <a:t> را می داند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3</a:t>
                      </a:r>
                    </a:p>
                    <a:p>
                      <a:pPr algn="ctr" rtl="1"/>
                      <a:r>
                        <a:rPr lang="fa-IR" sz="1600" dirty="0" smtClean="0"/>
                        <a:t>چه چیزی را می دانند</a:t>
                      </a:r>
                      <a:endParaRPr lang="fa-I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/>
                        <a:t>4</a:t>
                      </a:r>
                    </a:p>
                    <a:p>
                      <a:pPr algn="ctr" rtl="1"/>
                      <a:r>
                        <a:rPr lang="fa-IR" sz="1600" dirty="0" smtClean="0"/>
                        <a:t>به چه فکر میکنند</a:t>
                      </a:r>
                      <a:endParaRPr lang="fa-I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endParaRPr lang="fa-IR" sz="1400" dirty="0" smtClean="0"/>
                    </a:p>
                    <a:p>
                      <a:pPr algn="ctr" rtl="1"/>
                      <a:r>
                        <a:rPr lang="fa-IR" sz="1400" dirty="0" smtClean="0"/>
                        <a:t>توزیع دانش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واژه پردازی</a:t>
                      </a:r>
                    </a:p>
                    <a:p>
                      <a:pPr algn="ctr" rtl="1"/>
                      <a:r>
                        <a:rPr lang="fa-IR" sz="1400" dirty="0" smtClean="0"/>
                        <a:t> نشر رو میزی </a:t>
                      </a:r>
                    </a:p>
                    <a:p>
                      <a:pPr algn="ctr" rtl="1"/>
                      <a:r>
                        <a:rPr lang="fa-IR" sz="1400" dirty="0" smtClean="0"/>
                        <a:t>نشر در وب</a:t>
                      </a:r>
                    </a:p>
                    <a:p>
                      <a:pPr algn="ctr" rtl="1"/>
                      <a:r>
                        <a:rPr lang="fa-IR" sz="1400" dirty="0" smtClean="0"/>
                        <a:t>ارائه تقویم های الکترونیکی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واژه پردازی</a:t>
                      </a:r>
                    </a:p>
                    <a:p>
                      <a:pPr algn="ctr" rtl="1"/>
                      <a:r>
                        <a:rPr lang="fa-IR" sz="1400" dirty="0" smtClean="0"/>
                        <a:t> نشر رو میزی </a:t>
                      </a:r>
                    </a:p>
                    <a:p>
                      <a:pPr algn="ctr" rtl="1"/>
                      <a:r>
                        <a:rPr lang="fa-IR" sz="1400" dirty="0" smtClean="0"/>
                        <a:t>نشر در وب</a:t>
                      </a:r>
                    </a:p>
                    <a:p>
                      <a:pPr algn="ctr" rtl="1"/>
                      <a:r>
                        <a:rPr lang="fa-IR" sz="1400" dirty="0" smtClean="0"/>
                        <a:t>ارائه تقویم های الکترونیکی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واژه پردازی</a:t>
                      </a:r>
                    </a:p>
                    <a:p>
                      <a:pPr algn="ctr" rtl="1"/>
                      <a:r>
                        <a:rPr lang="fa-IR" sz="1400" dirty="0" smtClean="0"/>
                        <a:t> نشر رو میزی </a:t>
                      </a:r>
                    </a:p>
                    <a:p>
                      <a:pPr algn="ctr" rtl="1"/>
                      <a:r>
                        <a:rPr lang="fa-IR" sz="1400" dirty="0" smtClean="0"/>
                        <a:t>نشر در وب</a:t>
                      </a:r>
                    </a:p>
                    <a:p>
                      <a:pPr algn="ctr" rtl="1"/>
                      <a:r>
                        <a:rPr lang="fa-IR" sz="1400" dirty="0" smtClean="0"/>
                        <a:t>ارائه تقویم های الکترونیکی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واژه پردازی</a:t>
                      </a:r>
                    </a:p>
                    <a:p>
                      <a:pPr algn="ctr" rtl="1"/>
                      <a:r>
                        <a:rPr lang="fa-IR" sz="1400" dirty="0" smtClean="0"/>
                        <a:t> نشر رو میزی </a:t>
                      </a:r>
                    </a:p>
                    <a:p>
                      <a:pPr algn="ctr" rtl="1"/>
                      <a:r>
                        <a:rPr lang="fa-IR" sz="1400" dirty="0" smtClean="0"/>
                        <a:t>نشر در وب</a:t>
                      </a:r>
                    </a:p>
                    <a:p>
                      <a:pPr algn="ctr" rtl="1"/>
                      <a:r>
                        <a:rPr lang="fa-IR" sz="1400" dirty="0" smtClean="0"/>
                        <a:t>ارائه تقویم های الکترونیکی</a:t>
                      </a:r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تسهیم دانش 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گروه افزارها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اینترانت 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شبکه ها</a:t>
                      </a:r>
                    </a:p>
                    <a:p>
                      <a:pPr algn="ctr" rtl="1"/>
                      <a:r>
                        <a:rPr lang="en-US" sz="1400" dirty="0" smtClean="0"/>
                        <a:t>E-mail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گروه افزارها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اینترانت 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شبکه ها</a:t>
                      </a:r>
                    </a:p>
                    <a:p>
                      <a:pPr algn="ctr" rtl="1"/>
                      <a:r>
                        <a:rPr lang="en-US" sz="1400" dirty="0" smtClean="0"/>
                        <a:t>E-mail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گروه افزارها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اینترانت ها</a:t>
                      </a:r>
                    </a:p>
                    <a:p>
                      <a:pPr algn="ctr" rtl="1"/>
                      <a:r>
                        <a:rPr lang="fa-IR" sz="1400" dirty="0" smtClean="0"/>
                        <a:t>شبکه ها</a:t>
                      </a:r>
                    </a:p>
                    <a:p>
                      <a:pPr algn="ctr" rtl="1"/>
                      <a:r>
                        <a:rPr lang="en-US" sz="1400" dirty="0" smtClean="0"/>
                        <a:t>E-mail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تسخیر دانش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پایگاه های داده</a:t>
                      </a:r>
                    </a:p>
                    <a:p>
                      <a:pPr algn="ctr" rtl="1"/>
                      <a:r>
                        <a:rPr lang="fa-IR" sz="1400" dirty="0" smtClean="0"/>
                        <a:t>انبار های</a:t>
                      </a:r>
                      <a:r>
                        <a:rPr lang="fa-IR" sz="1400" baseline="0" dirty="0" smtClean="0"/>
                        <a:t> داده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پایگاه های داده</a:t>
                      </a:r>
                    </a:p>
                    <a:p>
                      <a:pPr algn="ctr" rtl="1"/>
                      <a:r>
                        <a:rPr lang="fa-IR" sz="1400" dirty="0" smtClean="0"/>
                        <a:t>انبار های</a:t>
                      </a:r>
                      <a:r>
                        <a:rPr lang="fa-IR" sz="1400" baseline="0" dirty="0" smtClean="0"/>
                        <a:t> داده</a:t>
                      </a:r>
                      <a:endParaRPr lang="fa-IR" sz="1400" dirty="0" smtClean="0"/>
                    </a:p>
                    <a:p>
                      <a:pPr algn="ctr" rtl="1"/>
                      <a:endParaRPr lang="fa-I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به کار گیری دانش</a:t>
                      </a:r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fa-I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dirty="0" smtClean="0"/>
                        <a:t>سیستم های ذخیره استدلال مبتنی بر مورد</a:t>
                      </a:r>
                      <a:endParaRPr lang="fa-IR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0"/>
            <a:ext cx="6172200" cy="92867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در کسب و کار الکترونیکی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85794"/>
            <a:ext cx="6172200" cy="5589128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مراحل بلوغ کسب و کار الکترونیکی عبارت اند از:</a:t>
            </a:r>
          </a:p>
          <a:p>
            <a:pPr algn="r"/>
            <a:endParaRPr lang="fa-IR" dirty="0" smtClean="0">
              <a:solidFill>
                <a:schemeClr val="tx1"/>
              </a:solidFill>
            </a:endParaRP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ارتباط خارجی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ارتباط داخلی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تجارت الکترونیکی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کسب و کار الکترونیکی 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سازمان های الکترونیکی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تبدیل</a:t>
            </a:r>
          </a:p>
          <a:p>
            <a:pPr marL="342900" indent="-342900" algn="r"/>
            <a:endParaRPr lang="fa-IR" dirty="0" smtClean="0">
              <a:solidFill>
                <a:schemeClr val="tx1"/>
              </a:solidFill>
            </a:endParaRPr>
          </a:p>
          <a:p>
            <a:pPr algn="r"/>
            <a:r>
              <a:rPr lang="fa-IR" dirty="0" smtClean="0">
                <a:solidFill>
                  <a:schemeClr val="tx1"/>
                </a:solidFill>
              </a:rPr>
              <a:t>این شش مرحله لزوما دوره های قطعی  تکامل نیستند ، زیرا شرکت ها  ممکن است در هر زمان  فعالیت هایی  در مراحل مجاور دشته باشند.</a:t>
            </a:r>
            <a:endParaRPr lang="fa-I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290" y="142852"/>
            <a:ext cx="7572428" cy="857256"/>
          </a:xfrm>
        </p:spPr>
        <p:txBody>
          <a:bodyPr>
            <a:noAutofit/>
          </a:bodyPr>
          <a:lstStyle/>
          <a:p>
            <a:pPr algn="r"/>
            <a:r>
              <a:rPr lang="fa-IR" sz="2600" dirty="0" smtClean="0">
                <a:solidFill>
                  <a:schemeClr val="tx1"/>
                </a:solidFill>
              </a:rPr>
              <a:t>تبدیل کسب و کار مبتنی بر فناوری اطلاعات و سیستم های اطلاعاتی</a:t>
            </a:r>
            <a:endParaRPr lang="fa-IR" sz="2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4546" y="1142984"/>
            <a:ext cx="6715172" cy="5429288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chemeClr val="tx1"/>
                </a:solidFill>
              </a:rPr>
              <a:t>نقش </a:t>
            </a:r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 در شکل دادن به عملیات کسب و کار کاملا مشخص است،</a:t>
            </a:r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 در ایجاد و نگه داری فعالیت های کسب و کار قابل انعطاف،به یک کار گشای بنیادی تبدیل شده است.</a:t>
            </a:r>
          </a:p>
          <a:p>
            <a:pPr algn="r"/>
            <a:r>
              <a:rPr lang="en-US" dirty="0" err="1" smtClean="0">
                <a:solidFill>
                  <a:schemeClr val="tx1"/>
                </a:solidFill>
              </a:rPr>
              <a:t>Venkatraman</a:t>
            </a:r>
            <a:r>
              <a:rPr lang="fa-IR" dirty="0" smtClean="0">
                <a:solidFill>
                  <a:schemeClr val="tx1"/>
                </a:solidFill>
              </a:rPr>
              <a:t> با استفاده از یک چارچوب که تبدیل کسب و کار مبتنی بر </a:t>
            </a:r>
            <a:r>
              <a:rPr lang="en-US" dirty="0" smtClean="0">
                <a:solidFill>
                  <a:schemeClr val="tx1"/>
                </a:solidFill>
              </a:rPr>
              <a:t>IS/IT</a:t>
            </a:r>
            <a:r>
              <a:rPr lang="fa-IR" dirty="0" smtClean="0">
                <a:solidFill>
                  <a:schemeClr val="tx1"/>
                </a:solidFill>
              </a:rPr>
              <a:t> را به پنج سطح خرد میکند که عبارت اند از :</a:t>
            </a:r>
          </a:p>
          <a:p>
            <a:pPr algn="r"/>
            <a:endParaRPr lang="fa-IR" dirty="0" smtClean="0">
              <a:solidFill>
                <a:schemeClr val="tx1"/>
              </a:solidFill>
            </a:endParaRP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سطح اول:کارایی فناوری اطلاعا ت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سطح دوم: یکپارچه سازی سیستم های اطلاعاتی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سطح سوم: تغییرفرایند کسب و کار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سطح چهارم: تغییر طراحی کسب و کار</a:t>
            </a:r>
          </a:p>
          <a:p>
            <a:pPr marL="342900" indent="-342900" algn="r">
              <a:buFont typeface="+mj-lt"/>
              <a:buAutoNum type="arabicPeriod"/>
            </a:pPr>
            <a:r>
              <a:rPr lang="fa-IR" dirty="0" smtClean="0">
                <a:solidFill>
                  <a:schemeClr val="tx1"/>
                </a:solidFill>
              </a:rPr>
              <a:t>سطح پنجم: تغییر جهت گیری کسب و کار</a:t>
            </a:r>
            <a:endParaRPr lang="fa-I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571480"/>
            <a:ext cx="6172200" cy="1357322"/>
          </a:xfrm>
        </p:spPr>
        <p:txBody>
          <a:bodyPr>
            <a:normAutofit/>
          </a:bodyPr>
          <a:lstStyle/>
          <a:p>
            <a:pPr algn="r"/>
            <a:r>
              <a:rPr lang="fa-IR" sz="4800" dirty="0" smtClean="0">
                <a:solidFill>
                  <a:schemeClr val="tx1"/>
                </a:solidFill>
              </a:rPr>
              <a:t>    فصل چهارم</a:t>
            </a:r>
            <a:endParaRPr lang="fa-IR" sz="4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298" y="3429000"/>
            <a:ext cx="5857916" cy="1571636"/>
          </a:xfrm>
        </p:spPr>
        <p:txBody>
          <a:bodyPr>
            <a:normAutofit/>
          </a:bodyPr>
          <a:lstStyle/>
          <a:p>
            <a:pPr algn="r"/>
            <a:r>
              <a:rPr lang="fa-IR" sz="3600" dirty="0" smtClean="0">
                <a:solidFill>
                  <a:schemeClr val="tx1"/>
                </a:solidFill>
              </a:rPr>
              <a:t>عوامل بحرانی موفقیت استراتژی </a:t>
            </a:r>
            <a:r>
              <a:rPr lang="en-US" sz="3600" dirty="0" smtClean="0">
                <a:solidFill>
                  <a:schemeClr val="tx1"/>
                </a:solidFill>
              </a:rPr>
              <a:t>IT</a:t>
            </a:r>
            <a:endParaRPr lang="fa-I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485</TotalTime>
  <Words>1236</Words>
  <Application>Microsoft Office PowerPoint</Application>
  <PresentationFormat>On-screen Show (4:3)</PresentationFormat>
  <Paragraphs>305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Slide 1</vt:lpstr>
      <vt:lpstr>یکپارچه سازی استراتژیک</vt:lpstr>
      <vt:lpstr>مراحل یکپارچه سازی بین استراتژی کسب و کار و استراتژی IS/IT   </vt:lpstr>
      <vt:lpstr>Slide 4</vt:lpstr>
      <vt:lpstr>پشتیبانی IS/IT از مدیریت دانش</vt:lpstr>
      <vt:lpstr>نمونه هایIS/IT در سطوح مختلف مدیریت دانش</vt:lpstr>
      <vt:lpstr>IS/ITدر کسب و کار الکترونیکی</vt:lpstr>
      <vt:lpstr>تبدیل کسب و کار مبتنی بر فناوری اطلاعات و سیستم های اطلاعاتی</vt:lpstr>
      <vt:lpstr>    فصل چهارم</vt:lpstr>
      <vt:lpstr>IT و کسب و کار به عنوان یک مجموعه</vt:lpstr>
      <vt:lpstr>مراحل یکپارچه سازی استراتژی کسب و کار واستراتژی IS/IT  </vt:lpstr>
      <vt:lpstr>Slide 12</vt:lpstr>
    </vt:vector>
  </TitlesOfParts>
  <Company>www.IRWIT.com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یکپارچه سازی استراتژیک</dc:title>
  <dc:creator>Gsoft Group</dc:creator>
  <cp:lastModifiedBy>cabir soft</cp:lastModifiedBy>
  <cp:revision>49</cp:revision>
  <dcterms:created xsi:type="dcterms:W3CDTF">2011-03-12T18:02:13Z</dcterms:created>
  <dcterms:modified xsi:type="dcterms:W3CDTF">2011-06-12T20:05:58Z</dcterms:modified>
</cp:coreProperties>
</file>