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4"/>
  </p:notesMasterIdLst>
  <p:sldIdLst>
    <p:sldId id="266" r:id="rId2"/>
    <p:sldId id="256" r:id="rId3"/>
    <p:sldId id="257" r:id="rId4"/>
    <p:sldId id="258" r:id="rId5"/>
    <p:sldId id="259" r:id="rId6"/>
    <p:sldId id="260" r:id="rId7"/>
    <p:sldId id="261" r:id="rId8"/>
    <p:sldId id="267" r:id="rId9"/>
    <p:sldId id="262" r:id="rId10"/>
    <p:sldId id="263" r:id="rId11"/>
    <p:sldId id="264" r:id="rId12"/>
    <p:sldId id="265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>
        <p:scale>
          <a:sx n="70" d="100"/>
          <a:sy n="70" d="100"/>
        </p:scale>
        <p:origin x="-516" y="-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BA2D313-81B2-4E85-B26A-CB09A4687DAB}" type="doc">
      <dgm:prSet loTypeId="urn:microsoft.com/office/officeart/2005/8/layout/pyramid1" loCatId="pyramid" qsTypeId="urn:microsoft.com/office/officeart/2005/8/quickstyle/simple1" qsCatId="simple" csTypeId="urn:microsoft.com/office/officeart/2005/8/colors/accent1_2" csCatId="accent1" phldr="1"/>
      <dgm:spPr/>
    </dgm:pt>
    <dgm:pt modelId="{FD213CD8-6CDE-4D82-87FF-7F852BBB8517}">
      <dgm:prSet phldrT="[Text]" custT="1"/>
      <dgm:spPr/>
      <dgm:t>
        <a:bodyPr/>
        <a:lstStyle/>
        <a:p>
          <a:r>
            <a:rPr lang="fa-IR" sz="1400" b="1" dirty="0" smtClean="0"/>
            <a:t>کنترل استراتژیک</a:t>
          </a:r>
          <a:endParaRPr lang="en-US" sz="1400" b="1" dirty="0"/>
        </a:p>
      </dgm:t>
    </dgm:pt>
    <dgm:pt modelId="{E69E5D09-9357-4145-AC1F-792EA66862AE}" type="parTrans" cxnId="{868698DB-05B8-498B-9685-18A4A8A19FE7}">
      <dgm:prSet/>
      <dgm:spPr/>
      <dgm:t>
        <a:bodyPr/>
        <a:lstStyle/>
        <a:p>
          <a:endParaRPr lang="en-US"/>
        </a:p>
      </dgm:t>
    </dgm:pt>
    <dgm:pt modelId="{D41DCED8-9534-4F7F-AB47-7EE0991CBF34}" type="sibTrans" cxnId="{868698DB-05B8-498B-9685-18A4A8A19FE7}">
      <dgm:prSet/>
      <dgm:spPr/>
      <dgm:t>
        <a:bodyPr/>
        <a:lstStyle/>
        <a:p>
          <a:endParaRPr lang="en-US"/>
        </a:p>
      </dgm:t>
    </dgm:pt>
    <dgm:pt modelId="{3B010B12-FF60-46C5-ADF9-0A6E606AB4A6}">
      <dgm:prSet phldrT="[Text]" custT="1"/>
      <dgm:spPr/>
      <dgm:t>
        <a:bodyPr/>
        <a:lstStyle/>
        <a:p>
          <a:r>
            <a:rPr lang="fa-IR" sz="1800" b="1" dirty="0"/>
            <a:t>کنترل تاکتیکی</a:t>
          </a:r>
          <a:endParaRPr lang="en-US" sz="1800" b="1" dirty="0"/>
        </a:p>
      </dgm:t>
    </dgm:pt>
    <dgm:pt modelId="{71E977B4-26C6-49F3-9CB3-295F4A751F83}" type="parTrans" cxnId="{A83BEADE-B72D-4635-810F-3FAE0F1177BB}">
      <dgm:prSet/>
      <dgm:spPr/>
      <dgm:t>
        <a:bodyPr/>
        <a:lstStyle/>
        <a:p>
          <a:endParaRPr lang="en-US"/>
        </a:p>
      </dgm:t>
    </dgm:pt>
    <dgm:pt modelId="{834DFD9E-5EB7-46C3-83BE-0B3B36E761DA}" type="sibTrans" cxnId="{A83BEADE-B72D-4635-810F-3FAE0F1177BB}">
      <dgm:prSet/>
      <dgm:spPr/>
      <dgm:t>
        <a:bodyPr/>
        <a:lstStyle/>
        <a:p>
          <a:endParaRPr lang="en-US"/>
        </a:p>
      </dgm:t>
    </dgm:pt>
    <dgm:pt modelId="{714F1F13-DA16-4B86-88D7-0C7CCD9B7F72}">
      <dgm:prSet phldrT="[Text]" custT="1"/>
      <dgm:spPr/>
      <dgm:t>
        <a:bodyPr/>
        <a:lstStyle/>
        <a:p>
          <a:r>
            <a:rPr lang="fa-IR" sz="1800" b="1" dirty="0"/>
            <a:t>کنترل عملیاتی</a:t>
          </a:r>
          <a:endParaRPr lang="en-US" sz="1800" b="1" dirty="0"/>
        </a:p>
      </dgm:t>
    </dgm:pt>
    <dgm:pt modelId="{7816423F-24AF-46EB-8277-595A5A830365}" type="parTrans" cxnId="{4E0D7D98-2512-4262-A69C-9B45320AF889}">
      <dgm:prSet/>
      <dgm:spPr/>
      <dgm:t>
        <a:bodyPr/>
        <a:lstStyle/>
        <a:p>
          <a:endParaRPr lang="en-US"/>
        </a:p>
      </dgm:t>
    </dgm:pt>
    <dgm:pt modelId="{7655D5CE-5710-4E2A-ABB8-CE92DD5E6AD8}" type="sibTrans" cxnId="{4E0D7D98-2512-4262-A69C-9B45320AF889}">
      <dgm:prSet/>
      <dgm:spPr/>
      <dgm:t>
        <a:bodyPr/>
        <a:lstStyle/>
        <a:p>
          <a:endParaRPr lang="en-US"/>
        </a:p>
      </dgm:t>
    </dgm:pt>
    <dgm:pt modelId="{9DE3B42B-A660-4625-8A69-94E6B1B6AE9C}">
      <dgm:prSet custT="1"/>
      <dgm:spPr/>
      <dgm:t>
        <a:bodyPr/>
        <a:lstStyle/>
        <a:p>
          <a:r>
            <a:rPr lang="fa-IR" sz="1800" b="1" dirty="0"/>
            <a:t>مدیریت دانش</a:t>
          </a:r>
          <a:endParaRPr lang="en-US" sz="1800" b="1" dirty="0"/>
        </a:p>
      </dgm:t>
    </dgm:pt>
    <dgm:pt modelId="{C38D7F12-976E-4D8E-8AEC-7C8CA6106947}" type="parTrans" cxnId="{A2C1814A-0F1A-4BB2-8805-D8C8CEAE3BCB}">
      <dgm:prSet/>
      <dgm:spPr/>
      <dgm:t>
        <a:bodyPr/>
        <a:lstStyle/>
        <a:p>
          <a:endParaRPr lang="en-US"/>
        </a:p>
      </dgm:t>
    </dgm:pt>
    <dgm:pt modelId="{06B5F799-BD86-4F20-B89F-4D4229BCFEA1}" type="sibTrans" cxnId="{A2C1814A-0F1A-4BB2-8805-D8C8CEAE3BCB}">
      <dgm:prSet/>
      <dgm:spPr/>
      <dgm:t>
        <a:bodyPr/>
        <a:lstStyle/>
        <a:p>
          <a:endParaRPr lang="en-US"/>
        </a:p>
      </dgm:t>
    </dgm:pt>
    <dgm:pt modelId="{E9102DA8-AFEB-4FE6-AB8A-F25B8D86D900}">
      <dgm:prSet custT="1"/>
      <dgm:spPr/>
      <dgm:t>
        <a:bodyPr/>
        <a:lstStyle/>
        <a:p>
          <a:r>
            <a:rPr lang="fa-IR" sz="1800" b="1" dirty="0"/>
            <a:t>کارکردهای پشتیبانی اجرایی</a:t>
          </a:r>
          <a:endParaRPr lang="en-US" sz="1800" b="1" dirty="0"/>
        </a:p>
      </dgm:t>
    </dgm:pt>
    <dgm:pt modelId="{59AD9B25-17CD-4BD9-9E84-22751860EBD5}" type="parTrans" cxnId="{2C1383D8-E919-4622-A9CB-26C2DE981D38}">
      <dgm:prSet/>
      <dgm:spPr/>
      <dgm:t>
        <a:bodyPr/>
        <a:lstStyle/>
        <a:p>
          <a:endParaRPr lang="en-US"/>
        </a:p>
      </dgm:t>
    </dgm:pt>
    <dgm:pt modelId="{1C5217E4-5CF0-4185-93F7-C67E46C15142}" type="sibTrans" cxnId="{2C1383D8-E919-4622-A9CB-26C2DE981D38}">
      <dgm:prSet/>
      <dgm:spPr/>
      <dgm:t>
        <a:bodyPr/>
        <a:lstStyle/>
        <a:p>
          <a:endParaRPr lang="en-US"/>
        </a:p>
      </dgm:t>
    </dgm:pt>
    <dgm:pt modelId="{15B1B1D4-366C-4FBE-ACEE-1282ED031B15}">
      <dgm:prSet custT="1"/>
      <dgm:spPr/>
      <dgm:t>
        <a:bodyPr/>
        <a:lstStyle/>
        <a:p>
          <a:r>
            <a:rPr lang="fa-IR" sz="1800" b="1" dirty="0"/>
            <a:t>عملیات</a:t>
          </a:r>
          <a:endParaRPr lang="en-US" sz="1800" b="1" dirty="0"/>
        </a:p>
      </dgm:t>
    </dgm:pt>
    <dgm:pt modelId="{35267FE2-596D-493B-A2C7-E2BD0DD3E9A1}" type="parTrans" cxnId="{27D39EFD-58A5-453E-B713-0619E839A301}">
      <dgm:prSet/>
      <dgm:spPr/>
      <dgm:t>
        <a:bodyPr/>
        <a:lstStyle/>
        <a:p>
          <a:endParaRPr lang="en-US"/>
        </a:p>
      </dgm:t>
    </dgm:pt>
    <dgm:pt modelId="{C714D5CB-6CBF-4DE1-94E0-58C064B2EC9F}" type="sibTrans" cxnId="{27D39EFD-58A5-453E-B713-0619E839A301}">
      <dgm:prSet/>
      <dgm:spPr/>
      <dgm:t>
        <a:bodyPr/>
        <a:lstStyle/>
        <a:p>
          <a:endParaRPr lang="en-US"/>
        </a:p>
      </dgm:t>
    </dgm:pt>
    <dgm:pt modelId="{8C229FFD-4F3F-4247-B68D-4E3D2DFECCA3}" type="pres">
      <dgm:prSet presAssocID="{FBA2D313-81B2-4E85-B26A-CB09A4687DAB}" presName="Name0" presStyleCnt="0">
        <dgm:presLayoutVars>
          <dgm:dir/>
          <dgm:animLvl val="lvl"/>
          <dgm:resizeHandles val="exact"/>
        </dgm:presLayoutVars>
      </dgm:prSet>
      <dgm:spPr/>
    </dgm:pt>
    <dgm:pt modelId="{A142FA78-C5BE-4BAC-8270-48CAEE7E2E2B}" type="pres">
      <dgm:prSet presAssocID="{FD213CD8-6CDE-4D82-87FF-7F852BBB8517}" presName="Name8" presStyleCnt="0"/>
      <dgm:spPr/>
    </dgm:pt>
    <dgm:pt modelId="{704CAA01-C4A6-4DC3-9DCC-98E5F4E96600}" type="pres">
      <dgm:prSet presAssocID="{FD213CD8-6CDE-4D82-87FF-7F852BBB8517}" presName="level" presStyleLbl="node1" presStyleIdx="0" presStyleCnt="6" custScaleY="5127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A578C6A-F3F5-479A-911A-5F187BC49109}" type="pres">
      <dgm:prSet presAssocID="{FD213CD8-6CDE-4D82-87FF-7F852BBB8517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1802A88-322E-4710-8366-E1F5ED3886EF}" type="pres">
      <dgm:prSet presAssocID="{3B010B12-FF60-46C5-ADF9-0A6E606AB4A6}" presName="Name8" presStyleCnt="0"/>
      <dgm:spPr/>
    </dgm:pt>
    <dgm:pt modelId="{20621C36-3039-4DC9-A7BC-4B0C4542501E}" type="pres">
      <dgm:prSet presAssocID="{3B010B12-FF60-46C5-ADF9-0A6E606AB4A6}" presName="level" presStyleLbl="node1" presStyleIdx="1" presStyleCnt="6" custScaleY="5368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30F9157-EC15-4328-9AE6-2EF4ECD9BE6F}" type="pres">
      <dgm:prSet presAssocID="{3B010B12-FF60-46C5-ADF9-0A6E606AB4A6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BD6E84F-2FFC-425A-AA7C-08011EA17715}" type="pres">
      <dgm:prSet presAssocID="{9DE3B42B-A660-4625-8A69-94E6B1B6AE9C}" presName="Name8" presStyleCnt="0"/>
      <dgm:spPr/>
    </dgm:pt>
    <dgm:pt modelId="{4B11EAF1-8EF4-4BB1-8F0A-06245DEDA1BA}" type="pres">
      <dgm:prSet presAssocID="{9DE3B42B-A660-4625-8A69-94E6B1B6AE9C}" presName="level" presStyleLbl="node1" presStyleIdx="2" presStyleCnt="6" custScaleY="51046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D00D55E-782F-4AC0-8383-B6582DC71E2C}" type="pres">
      <dgm:prSet presAssocID="{9DE3B42B-A660-4625-8A69-94E6B1B6AE9C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4ABA489-8F55-4AD2-9955-638F5BACF1F6}" type="pres">
      <dgm:prSet presAssocID="{714F1F13-DA16-4B86-88D7-0C7CCD9B7F72}" presName="Name8" presStyleCnt="0"/>
      <dgm:spPr/>
    </dgm:pt>
    <dgm:pt modelId="{60E5B1C5-7600-427C-8CFA-055AD9BD1FE6}" type="pres">
      <dgm:prSet presAssocID="{714F1F13-DA16-4B86-88D7-0C7CCD9B7F72}" presName="level" presStyleLbl="node1" presStyleIdx="3" presStyleCnt="6" custScaleY="55402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23DFE25-9E1A-4EFE-AE63-F751C88C58F9}" type="pres">
      <dgm:prSet presAssocID="{714F1F13-DA16-4B86-88D7-0C7CCD9B7F72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43051FC-1556-4107-B058-4F8CE16B385F}" type="pres">
      <dgm:prSet presAssocID="{E9102DA8-AFEB-4FE6-AB8A-F25B8D86D900}" presName="Name8" presStyleCnt="0"/>
      <dgm:spPr/>
    </dgm:pt>
    <dgm:pt modelId="{5E91F544-1E37-44EA-AF91-76F2AE96662E}" type="pres">
      <dgm:prSet presAssocID="{E9102DA8-AFEB-4FE6-AB8A-F25B8D86D900}" presName="level" presStyleLbl="node1" presStyleIdx="4" presStyleCnt="6" custScaleY="53059" custLinFactNeighborX="-481" custLinFactNeighborY="-105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9284482-0B04-4425-9AAF-1C1847C78F8F}" type="pres">
      <dgm:prSet presAssocID="{E9102DA8-AFEB-4FE6-AB8A-F25B8D86D900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6C377AF-8242-43A3-9145-A9189CA5573C}" type="pres">
      <dgm:prSet presAssocID="{15B1B1D4-366C-4FBE-ACEE-1282ED031B15}" presName="Name8" presStyleCnt="0"/>
      <dgm:spPr/>
    </dgm:pt>
    <dgm:pt modelId="{CCB68C09-04B7-4031-8CCA-4AC2FC7C6591}" type="pres">
      <dgm:prSet presAssocID="{15B1B1D4-366C-4FBE-ACEE-1282ED031B15}" presName="level" presStyleLbl="node1" presStyleIdx="5" presStyleCnt="6" custScaleY="3937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B23219E-7534-4785-AF22-4D92AD20926F}" type="pres">
      <dgm:prSet presAssocID="{15B1B1D4-366C-4FBE-ACEE-1282ED031B15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4178B172-489B-404E-96D4-DA4D3981E79E}" type="presOf" srcId="{E9102DA8-AFEB-4FE6-AB8A-F25B8D86D900}" destId="{5E91F544-1E37-44EA-AF91-76F2AE96662E}" srcOrd="0" destOrd="0" presId="urn:microsoft.com/office/officeart/2005/8/layout/pyramid1"/>
    <dgm:cxn modelId="{68FBBF1B-CBCC-4E36-B8BC-09154BE5C2F1}" type="presOf" srcId="{9DE3B42B-A660-4625-8A69-94E6B1B6AE9C}" destId="{4B11EAF1-8EF4-4BB1-8F0A-06245DEDA1BA}" srcOrd="0" destOrd="0" presId="urn:microsoft.com/office/officeart/2005/8/layout/pyramid1"/>
    <dgm:cxn modelId="{C93EB654-16C6-440C-B26D-611D8785468E}" type="presOf" srcId="{15B1B1D4-366C-4FBE-ACEE-1282ED031B15}" destId="{CCB68C09-04B7-4031-8CCA-4AC2FC7C6591}" srcOrd="0" destOrd="0" presId="urn:microsoft.com/office/officeart/2005/8/layout/pyramid1"/>
    <dgm:cxn modelId="{3A86D47A-FA63-49FB-B8BC-40590F19FDE6}" type="presOf" srcId="{714F1F13-DA16-4B86-88D7-0C7CCD9B7F72}" destId="{60E5B1C5-7600-427C-8CFA-055AD9BD1FE6}" srcOrd="0" destOrd="0" presId="urn:microsoft.com/office/officeart/2005/8/layout/pyramid1"/>
    <dgm:cxn modelId="{A2C1814A-0F1A-4BB2-8805-D8C8CEAE3BCB}" srcId="{FBA2D313-81B2-4E85-B26A-CB09A4687DAB}" destId="{9DE3B42B-A660-4625-8A69-94E6B1B6AE9C}" srcOrd="2" destOrd="0" parTransId="{C38D7F12-976E-4D8E-8AEC-7C8CA6106947}" sibTransId="{06B5F799-BD86-4F20-B89F-4D4229BCFEA1}"/>
    <dgm:cxn modelId="{ECDC6C0C-76FB-4C60-816A-F7FA1066306E}" type="presOf" srcId="{FBA2D313-81B2-4E85-B26A-CB09A4687DAB}" destId="{8C229FFD-4F3F-4247-B68D-4E3D2DFECCA3}" srcOrd="0" destOrd="0" presId="urn:microsoft.com/office/officeart/2005/8/layout/pyramid1"/>
    <dgm:cxn modelId="{4E0D7D98-2512-4262-A69C-9B45320AF889}" srcId="{FBA2D313-81B2-4E85-B26A-CB09A4687DAB}" destId="{714F1F13-DA16-4B86-88D7-0C7CCD9B7F72}" srcOrd="3" destOrd="0" parTransId="{7816423F-24AF-46EB-8277-595A5A830365}" sibTransId="{7655D5CE-5710-4E2A-ABB8-CE92DD5E6AD8}"/>
    <dgm:cxn modelId="{8E4A9583-552D-4F76-9E7F-D33350AC2D15}" type="presOf" srcId="{3B010B12-FF60-46C5-ADF9-0A6E606AB4A6}" destId="{20621C36-3039-4DC9-A7BC-4B0C4542501E}" srcOrd="0" destOrd="0" presId="urn:microsoft.com/office/officeart/2005/8/layout/pyramid1"/>
    <dgm:cxn modelId="{A10FC12A-0A1B-4773-AF9B-AC55D8FDEE89}" type="presOf" srcId="{FD213CD8-6CDE-4D82-87FF-7F852BBB8517}" destId="{704CAA01-C4A6-4DC3-9DCC-98E5F4E96600}" srcOrd="0" destOrd="0" presId="urn:microsoft.com/office/officeart/2005/8/layout/pyramid1"/>
    <dgm:cxn modelId="{868698DB-05B8-498B-9685-18A4A8A19FE7}" srcId="{FBA2D313-81B2-4E85-B26A-CB09A4687DAB}" destId="{FD213CD8-6CDE-4D82-87FF-7F852BBB8517}" srcOrd="0" destOrd="0" parTransId="{E69E5D09-9357-4145-AC1F-792EA66862AE}" sibTransId="{D41DCED8-9534-4F7F-AB47-7EE0991CBF34}"/>
    <dgm:cxn modelId="{6A400293-E82D-4345-A600-5A4950CF23A7}" type="presOf" srcId="{FD213CD8-6CDE-4D82-87FF-7F852BBB8517}" destId="{3A578C6A-F3F5-479A-911A-5F187BC49109}" srcOrd="1" destOrd="0" presId="urn:microsoft.com/office/officeart/2005/8/layout/pyramid1"/>
    <dgm:cxn modelId="{27D39EFD-58A5-453E-B713-0619E839A301}" srcId="{FBA2D313-81B2-4E85-B26A-CB09A4687DAB}" destId="{15B1B1D4-366C-4FBE-ACEE-1282ED031B15}" srcOrd="5" destOrd="0" parTransId="{35267FE2-596D-493B-A2C7-E2BD0DD3E9A1}" sibTransId="{C714D5CB-6CBF-4DE1-94E0-58C064B2EC9F}"/>
    <dgm:cxn modelId="{7503BF2A-7F84-4D20-8736-763A54914032}" type="presOf" srcId="{15B1B1D4-366C-4FBE-ACEE-1282ED031B15}" destId="{0B23219E-7534-4785-AF22-4D92AD20926F}" srcOrd="1" destOrd="0" presId="urn:microsoft.com/office/officeart/2005/8/layout/pyramid1"/>
    <dgm:cxn modelId="{50079AF0-9A9E-458C-97C3-C96C7C63822A}" type="presOf" srcId="{E9102DA8-AFEB-4FE6-AB8A-F25B8D86D900}" destId="{F9284482-0B04-4425-9AAF-1C1847C78F8F}" srcOrd="1" destOrd="0" presId="urn:microsoft.com/office/officeart/2005/8/layout/pyramid1"/>
    <dgm:cxn modelId="{2C1383D8-E919-4622-A9CB-26C2DE981D38}" srcId="{FBA2D313-81B2-4E85-B26A-CB09A4687DAB}" destId="{E9102DA8-AFEB-4FE6-AB8A-F25B8D86D900}" srcOrd="4" destOrd="0" parTransId="{59AD9B25-17CD-4BD9-9E84-22751860EBD5}" sibTransId="{1C5217E4-5CF0-4185-93F7-C67E46C15142}"/>
    <dgm:cxn modelId="{9D54DC2E-D732-4E80-9EA0-133E1A04F153}" type="presOf" srcId="{714F1F13-DA16-4B86-88D7-0C7CCD9B7F72}" destId="{523DFE25-9E1A-4EFE-AE63-F751C88C58F9}" srcOrd="1" destOrd="0" presId="urn:microsoft.com/office/officeart/2005/8/layout/pyramid1"/>
    <dgm:cxn modelId="{A83BEADE-B72D-4635-810F-3FAE0F1177BB}" srcId="{FBA2D313-81B2-4E85-B26A-CB09A4687DAB}" destId="{3B010B12-FF60-46C5-ADF9-0A6E606AB4A6}" srcOrd="1" destOrd="0" parTransId="{71E977B4-26C6-49F3-9CB3-295F4A751F83}" sibTransId="{834DFD9E-5EB7-46C3-83BE-0B3B36E761DA}"/>
    <dgm:cxn modelId="{E51A33C2-FCA8-4170-979D-A7699AED81F1}" type="presOf" srcId="{3B010B12-FF60-46C5-ADF9-0A6E606AB4A6}" destId="{730F9157-EC15-4328-9AE6-2EF4ECD9BE6F}" srcOrd="1" destOrd="0" presId="urn:microsoft.com/office/officeart/2005/8/layout/pyramid1"/>
    <dgm:cxn modelId="{D29C428D-E8B9-4056-AB66-9B5468CDFE69}" type="presOf" srcId="{9DE3B42B-A660-4625-8A69-94E6B1B6AE9C}" destId="{4D00D55E-782F-4AC0-8383-B6582DC71E2C}" srcOrd="1" destOrd="0" presId="urn:microsoft.com/office/officeart/2005/8/layout/pyramid1"/>
    <dgm:cxn modelId="{16F8513E-A49A-42F5-A15E-9EE4C8ACC411}" type="presParOf" srcId="{8C229FFD-4F3F-4247-B68D-4E3D2DFECCA3}" destId="{A142FA78-C5BE-4BAC-8270-48CAEE7E2E2B}" srcOrd="0" destOrd="0" presId="urn:microsoft.com/office/officeart/2005/8/layout/pyramid1"/>
    <dgm:cxn modelId="{BF91922F-9A11-45EA-8E22-745C0125C685}" type="presParOf" srcId="{A142FA78-C5BE-4BAC-8270-48CAEE7E2E2B}" destId="{704CAA01-C4A6-4DC3-9DCC-98E5F4E96600}" srcOrd="0" destOrd="0" presId="urn:microsoft.com/office/officeart/2005/8/layout/pyramid1"/>
    <dgm:cxn modelId="{55F9F812-3E30-487C-B0DF-5098F99ECA9D}" type="presParOf" srcId="{A142FA78-C5BE-4BAC-8270-48CAEE7E2E2B}" destId="{3A578C6A-F3F5-479A-911A-5F187BC49109}" srcOrd="1" destOrd="0" presId="urn:microsoft.com/office/officeart/2005/8/layout/pyramid1"/>
    <dgm:cxn modelId="{9D331A8E-96D9-48F5-9FE8-E6845A023E79}" type="presParOf" srcId="{8C229FFD-4F3F-4247-B68D-4E3D2DFECCA3}" destId="{61802A88-322E-4710-8366-E1F5ED3886EF}" srcOrd="1" destOrd="0" presId="urn:microsoft.com/office/officeart/2005/8/layout/pyramid1"/>
    <dgm:cxn modelId="{A8A1C4C4-7BD4-4A7B-B3D2-AE15ED8D2F4A}" type="presParOf" srcId="{61802A88-322E-4710-8366-E1F5ED3886EF}" destId="{20621C36-3039-4DC9-A7BC-4B0C4542501E}" srcOrd="0" destOrd="0" presId="urn:microsoft.com/office/officeart/2005/8/layout/pyramid1"/>
    <dgm:cxn modelId="{FB9656F6-93A9-4F6E-893F-70C8633AAC0C}" type="presParOf" srcId="{61802A88-322E-4710-8366-E1F5ED3886EF}" destId="{730F9157-EC15-4328-9AE6-2EF4ECD9BE6F}" srcOrd="1" destOrd="0" presId="urn:microsoft.com/office/officeart/2005/8/layout/pyramid1"/>
    <dgm:cxn modelId="{C8D08C7C-B12A-4EAA-86E8-20DCF15D7701}" type="presParOf" srcId="{8C229FFD-4F3F-4247-B68D-4E3D2DFECCA3}" destId="{1BD6E84F-2FFC-425A-AA7C-08011EA17715}" srcOrd="2" destOrd="0" presId="urn:microsoft.com/office/officeart/2005/8/layout/pyramid1"/>
    <dgm:cxn modelId="{E760EA9B-5F0C-4F11-84E0-1F0CFCBD0E91}" type="presParOf" srcId="{1BD6E84F-2FFC-425A-AA7C-08011EA17715}" destId="{4B11EAF1-8EF4-4BB1-8F0A-06245DEDA1BA}" srcOrd="0" destOrd="0" presId="urn:microsoft.com/office/officeart/2005/8/layout/pyramid1"/>
    <dgm:cxn modelId="{8F07DB82-570B-4CFC-84D0-EBF4D0B41D1F}" type="presParOf" srcId="{1BD6E84F-2FFC-425A-AA7C-08011EA17715}" destId="{4D00D55E-782F-4AC0-8383-B6582DC71E2C}" srcOrd="1" destOrd="0" presId="urn:microsoft.com/office/officeart/2005/8/layout/pyramid1"/>
    <dgm:cxn modelId="{15CAF3EF-5F5D-4014-A907-A63E8D448FC1}" type="presParOf" srcId="{8C229FFD-4F3F-4247-B68D-4E3D2DFECCA3}" destId="{B4ABA489-8F55-4AD2-9955-638F5BACF1F6}" srcOrd="3" destOrd="0" presId="urn:microsoft.com/office/officeart/2005/8/layout/pyramid1"/>
    <dgm:cxn modelId="{EDFCA938-D938-490E-8253-E758E0F3363A}" type="presParOf" srcId="{B4ABA489-8F55-4AD2-9955-638F5BACF1F6}" destId="{60E5B1C5-7600-427C-8CFA-055AD9BD1FE6}" srcOrd="0" destOrd="0" presId="urn:microsoft.com/office/officeart/2005/8/layout/pyramid1"/>
    <dgm:cxn modelId="{0A7602ED-95FA-4DC5-AF29-AC12A64038BF}" type="presParOf" srcId="{B4ABA489-8F55-4AD2-9955-638F5BACF1F6}" destId="{523DFE25-9E1A-4EFE-AE63-F751C88C58F9}" srcOrd="1" destOrd="0" presId="urn:microsoft.com/office/officeart/2005/8/layout/pyramid1"/>
    <dgm:cxn modelId="{832AFBC3-7C9F-4E72-84AE-89CD9D6A0312}" type="presParOf" srcId="{8C229FFD-4F3F-4247-B68D-4E3D2DFECCA3}" destId="{B43051FC-1556-4107-B058-4F8CE16B385F}" srcOrd="4" destOrd="0" presId="urn:microsoft.com/office/officeart/2005/8/layout/pyramid1"/>
    <dgm:cxn modelId="{B2E1B27F-AE16-4746-83A3-B169BE053D7F}" type="presParOf" srcId="{B43051FC-1556-4107-B058-4F8CE16B385F}" destId="{5E91F544-1E37-44EA-AF91-76F2AE96662E}" srcOrd="0" destOrd="0" presId="urn:microsoft.com/office/officeart/2005/8/layout/pyramid1"/>
    <dgm:cxn modelId="{5E7ACF9E-B122-4B87-B94F-01A9E941E771}" type="presParOf" srcId="{B43051FC-1556-4107-B058-4F8CE16B385F}" destId="{F9284482-0B04-4425-9AAF-1C1847C78F8F}" srcOrd="1" destOrd="0" presId="urn:microsoft.com/office/officeart/2005/8/layout/pyramid1"/>
    <dgm:cxn modelId="{7F9D14CD-EA1D-40D0-9C92-CEB1DF3EFD5C}" type="presParOf" srcId="{8C229FFD-4F3F-4247-B68D-4E3D2DFECCA3}" destId="{76C377AF-8242-43A3-9145-A9189CA5573C}" srcOrd="5" destOrd="0" presId="urn:microsoft.com/office/officeart/2005/8/layout/pyramid1"/>
    <dgm:cxn modelId="{0CF374EC-D339-408B-955A-B2EB54812364}" type="presParOf" srcId="{76C377AF-8242-43A3-9145-A9189CA5573C}" destId="{CCB68C09-04B7-4031-8CCA-4AC2FC7C6591}" srcOrd="0" destOrd="0" presId="urn:microsoft.com/office/officeart/2005/8/layout/pyramid1"/>
    <dgm:cxn modelId="{E2EB889B-3121-4CB9-8FF5-E295B392B199}" type="presParOf" srcId="{76C377AF-8242-43A3-9145-A9189CA5573C}" destId="{0B23219E-7534-4785-AF22-4D92AD20926F}" srcOrd="1" destOrd="0" presId="urn:microsoft.com/office/officeart/2005/8/layout/pyramid1"/>
  </dgm:cxnLst>
  <dgm:bg/>
  <dgm:whole/>
  <dgm:extLst>
    <a:ext uri="http://schemas.microsoft.com/office/drawing/2008/diagram">
      <dsp:dataModelExt xmlns=""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704CAA01-C4A6-4DC3-9DCC-98E5F4E96600}">
      <dsp:nvSpPr>
        <dsp:cNvPr id="0" name=""/>
        <dsp:cNvSpPr/>
      </dsp:nvSpPr>
      <dsp:spPr>
        <a:xfrm>
          <a:off x="3143250" y="250229"/>
          <a:ext cx="1257299" cy="423266"/>
        </a:xfrm>
        <a:prstGeom prst="trapezoid">
          <a:avLst>
            <a:gd name="adj" fmla="val 76154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400" b="1" kern="1200" dirty="0" smtClean="0"/>
            <a:t>کنترل استراتژیک</a:t>
          </a:r>
          <a:endParaRPr lang="en-US" sz="1400" b="1" kern="1200" dirty="0"/>
        </a:p>
      </dsp:txBody>
      <dsp:txXfrm>
        <a:off x="3143250" y="250229"/>
        <a:ext cx="1257299" cy="423266"/>
      </dsp:txXfrm>
    </dsp:sp>
    <dsp:sp modelId="{20621C36-3039-4DC9-A7BC-4B0C4542501E}">
      <dsp:nvSpPr>
        <dsp:cNvPr id="0" name=""/>
        <dsp:cNvSpPr/>
      </dsp:nvSpPr>
      <dsp:spPr>
        <a:xfrm>
          <a:off x="2514600" y="1075729"/>
          <a:ext cx="2514599" cy="443153"/>
        </a:xfrm>
        <a:prstGeom prst="trapezoid">
          <a:avLst>
            <a:gd name="adj" fmla="val 76154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800" b="1" kern="1200" dirty="0"/>
            <a:t>کنترل تاکتیکی</a:t>
          </a:r>
          <a:endParaRPr lang="en-US" sz="1800" b="1" kern="1200" dirty="0"/>
        </a:p>
      </dsp:txBody>
      <dsp:txXfrm>
        <a:off x="2954655" y="1075729"/>
        <a:ext cx="1634490" cy="443153"/>
      </dsp:txXfrm>
    </dsp:sp>
    <dsp:sp modelId="{4B11EAF1-8EF4-4BB1-8F0A-06245DEDA1BA}">
      <dsp:nvSpPr>
        <dsp:cNvPr id="0" name=""/>
        <dsp:cNvSpPr/>
      </dsp:nvSpPr>
      <dsp:spPr>
        <a:xfrm>
          <a:off x="1885950" y="1901229"/>
          <a:ext cx="3771900" cy="421384"/>
        </a:xfrm>
        <a:prstGeom prst="trapezoid">
          <a:avLst>
            <a:gd name="adj" fmla="val 76154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800" b="1" kern="1200" dirty="0"/>
            <a:t>مدیریت دانش</a:t>
          </a:r>
          <a:endParaRPr lang="en-US" sz="1800" b="1" kern="1200" dirty="0"/>
        </a:p>
      </dsp:txBody>
      <dsp:txXfrm>
        <a:off x="2546032" y="1901229"/>
        <a:ext cx="2451735" cy="421384"/>
      </dsp:txXfrm>
    </dsp:sp>
    <dsp:sp modelId="{60E5B1C5-7600-427C-8CFA-055AD9BD1FE6}">
      <dsp:nvSpPr>
        <dsp:cNvPr id="0" name=""/>
        <dsp:cNvSpPr/>
      </dsp:nvSpPr>
      <dsp:spPr>
        <a:xfrm>
          <a:off x="1257300" y="2726729"/>
          <a:ext cx="5029199" cy="457343"/>
        </a:xfrm>
        <a:prstGeom prst="trapezoid">
          <a:avLst>
            <a:gd name="adj" fmla="val 76154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800" b="1" kern="1200" dirty="0"/>
            <a:t>کنترل عملیاتی</a:t>
          </a:r>
          <a:endParaRPr lang="en-US" sz="1800" b="1" kern="1200" dirty="0"/>
        </a:p>
      </dsp:txBody>
      <dsp:txXfrm>
        <a:off x="2137410" y="2726729"/>
        <a:ext cx="3268980" cy="457343"/>
      </dsp:txXfrm>
    </dsp:sp>
    <dsp:sp modelId="{5E91F544-1E37-44EA-AF91-76F2AE96662E}">
      <dsp:nvSpPr>
        <dsp:cNvPr id="0" name=""/>
        <dsp:cNvSpPr/>
      </dsp:nvSpPr>
      <dsp:spPr>
        <a:xfrm>
          <a:off x="598411" y="3543520"/>
          <a:ext cx="6286500" cy="438002"/>
        </a:xfrm>
        <a:prstGeom prst="trapezoid">
          <a:avLst>
            <a:gd name="adj" fmla="val 76154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800" b="1" kern="1200" dirty="0"/>
            <a:t>کارکردهای پشتیبانی اجرایی</a:t>
          </a:r>
          <a:endParaRPr lang="en-US" sz="1800" b="1" kern="1200" dirty="0"/>
        </a:p>
      </dsp:txBody>
      <dsp:txXfrm>
        <a:off x="1698549" y="3543520"/>
        <a:ext cx="4086225" cy="438002"/>
      </dsp:txXfrm>
    </dsp:sp>
    <dsp:sp modelId="{CCB68C09-04B7-4031-8CCA-4AC2FC7C6591}">
      <dsp:nvSpPr>
        <dsp:cNvPr id="0" name=""/>
        <dsp:cNvSpPr/>
      </dsp:nvSpPr>
      <dsp:spPr>
        <a:xfrm>
          <a:off x="0" y="4377729"/>
          <a:ext cx="7543800" cy="325040"/>
        </a:xfrm>
        <a:prstGeom prst="trapezoid">
          <a:avLst>
            <a:gd name="adj" fmla="val 76154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1800" b="1" kern="1200" dirty="0"/>
            <a:t>عملیات</a:t>
          </a:r>
          <a:endParaRPr lang="en-US" sz="1800" b="1" kern="1200" dirty="0"/>
        </a:p>
      </dsp:txBody>
      <dsp:txXfrm>
        <a:off x="1320164" y="4377729"/>
        <a:ext cx="4903470" cy="32504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E935868-55BF-4732-A3B6-0302F5589037}" type="datetimeFigureOut">
              <a:rPr lang="en-US" smtClean="0"/>
              <a:pPr/>
              <a:t>6/13/2011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9324FE-6423-43A8-AD07-B7F218E402D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46DACE14-21EE-4925-A13E-ED77B48CBBC8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dissolv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60009-EA43-4245-BFC4-A6A66DD8F129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9A3ED-7BEA-42E9-9470-62458C18B0A1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56780A9C-7104-4B7B-B597-3CDBE3E5979D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B4E7BC8C-E859-4AC7-A1D9-42D3C079E2FF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dissolv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EA7D2-099A-47E1-85B8-0A32C1A466FC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  <p:transition>
    <p:dissolv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4EE61-D2C3-4E62-A540-FAABC1B0A807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  <p:transition>
    <p:dissolv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DD2EDA9B-35A5-47FA-B231-236FC6E003E7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5D2EE-6132-44E0-B797-C14AED4FDE07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3BD74DC1-813F-40B1-93E9-C4CE9474268C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dissolv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9158B5B1-AB23-4942-9AAA-908780918FE6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  <p:transition>
    <p:dissolv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235CD5A5-2587-4914-B18D-8D6B5EB20637}" type="datetime1">
              <a:rPr lang="en-US" smtClean="0"/>
              <a:pPr/>
              <a:t>6/13/2011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dissolve/>
  </p:transition>
  <p:hf hdr="0" ftr="0" dt="0"/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304800" y="228600"/>
            <a:ext cx="8229600" cy="6245352"/>
          </a:xfrm>
        </p:spPr>
        <p:txBody>
          <a:bodyPr/>
          <a:lstStyle/>
          <a:p>
            <a:pPr algn="ctr" rtl="1">
              <a:buNone/>
            </a:pPr>
            <a:r>
              <a:rPr lang="fa-IR" sz="48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tx2">
                    <a:lumMod val="10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Arial" charset="0"/>
                <a:cs typeface="B Fantezy" pitchFamily="2" charset="-78"/>
              </a:rPr>
              <a:t>بسم الله الرحمن الرحيم</a:t>
            </a:r>
            <a:endParaRPr lang="en-US" sz="4800" b="1" dirty="0" smtClean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tx2">
                  <a:lumMod val="10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  <a:latin typeface="Arial" charset="0"/>
              <a:cs typeface="B Fantezy" pitchFamily="2" charset="-78"/>
            </a:endParaRPr>
          </a:p>
          <a:p>
            <a:pPr algn="ctr" rtl="1"/>
            <a:endParaRPr lang="fa-IR" dirty="0" smtClean="0"/>
          </a:p>
          <a:p>
            <a:pPr algn="ctr" rtl="1">
              <a:buNone/>
            </a:pPr>
            <a:r>
              <a:rPr lang="fa-IR" sz="2800" b="1" dirty="0" smtClean="0"/>
              <a:t>مدیریت استراتژیک فناوری اطلاعات</a:t>
            </a:r>
          </a:p>
          <a:p>
            <a:pPr algn="ctr" rtl="1"/>
            <a:endParaRPr lang="fa-IR" dirty="0" smtClean="0"/>
          </a:p>
          <a:p>
            <a:pPr algn="ctr" rtl="1"/>
            <a:endParaRPr lang="fa-IR" dirty="0" smtClean="0"/>
          </a:p>
          <a:p>
            <a:pPr algn="r" rtl="1"/>
            <a:r>
              <a:rPr lang="fa-IR" b="1" dirty="0" smtClean="0"/>
              <a:t>صفحه 135 تا </a:t>
            </a:r>
            <a:r>
              <a:rPr lang="fa-IR" b="1" dirty="0" smtClean="0"/>
              <a:t>155</a:t>
            </a:r>
            <a:endParaRPr lang="fa-IR" b="1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228600"/>
            <a:ext cx="8229600" cy="6245352"/>
          </a:xfrm>
        </p:spPr>
        <p:txBody>
          <a:bodyPr/>
          <a:lstStyle/>
          <a:p>
            <a:pPr algn="r" rtl="1"/>
            <a:endParaRPr lang="en-US" dirty="0" smtClean="0"/>
          </a:p>
          <a:p>
            <a:pPr algn="r" rtl="1"/>
            <a:r>
              <a:rPr lang="fa-IR" b="1" dirty="0" smtClean="0"/>
              <a:t>روش5: پشتیبانی </a:t>
            </a:r>
            <a:r>
              <a:rPr lang="en-US" b="1" dirty="0" smtClean="0"/>
              <a:t>IS/IT </a:t>
            </a:r>
            <a:r>
              <a:rPr lang="fa-IR" b="1" dirty="0" smtClean="0"/>
              <a:t> ازپیکربندی ارزش:</a:t>
            </a:r>
            <a:endParaRPr lang="en-US" dirty="0" smtClean="0"/>
          </a:p>
          <a:p>
            <a:pPr algn="r" rtl="1"/>
            <a:endParaRPr lang="en-US" dirty="0" smtClean="0"/>
          </a:p>
          <a:p>
            <a:pPr algn="r" rtl="1"/>
            <a:r>
              <a:rPr lang="fa-IR" sz="1800" b="1" dirty="0" smtClean="0"/>
              <a:t>پیکربندی ارزش بیانگر این مساله است که چگونه ارزش در یک شرکت برای مشتریان ایجاد می شود و نشان دهنده این است که مهم ترین فرآیندهای کسب و کار چگونه جهت ایجاد ارزش برای مشتریان عمل می کنند.</a:t>
            </a:r>
          </a:p>
          <a:p>
            <a:pPr algn="r" rtl="1"/>
            <a:endParaRPr lang="en-US" dirty="0" smtClean="0"/>
          </a:p>
          <a:p>
            <a:pPr algn="r" rtl="1"/>
            <a:r>
              <a:rPr lang="fa-IR" sz="1800" b="1" dirty="0" smtClean="0"/>
              <a:t>مشهورترین پیکربندی ارزش زنجیره ارزش است.در زنجیره ارزش،ارزش به واسطه تولید کالا و خدمات کارآمد مبتنی بر منابع گوناگون ایجاد می شود.</a:t>
            </a:r>
          </a:p>
          <a:p>
            <a:pPr algn="r" rtl="1"/>
            <a:endParaRPr lang="en-US" sz="1800" dirty="0" smtClean="0"/>
          </a:p>
          <a:p>
            <a:pPr algn="r" rtl="1"/>
            <a:r>
              <a:rPr lang="fa-IR" sz="1800" b="1" dirty="0" smtClean="0"/>
              <a:t>فعالیت های اولیه در زنجیره ارزش شامل لجستیک داخلی،تولید،بازاریابی و فروش و خدمات می شود.فعالیت های پشتیبانی شامل زیرساخت،منابع انسانی،توسعه فناوری و تدارکات است</a:t>
            </a:r>
            <a:r>
              <a:rPr lang="fa-IR" dirty="0" smtClean="0"/>
              <a:t>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304800"/>
            <a:ext cx="8229600" cy="6169152"/>
          </a:xfrm>
        </p:spPr>
        <p:txBody>
          <a:bodyPr/>
          <a:lstStyle/>
          <a:p>
            <a:pPr algn="r" rtl="1"/>
            <a:endParaRPr lang="en-US" sz="1800" dirty="0" smtClean="0"/>
          </a:p>
          <a:p>
            <a:pPr algn="r" rtl="1"/>
            <a:r>
              <a:rPr lang="fa-IR" b="1" dirty="0" smtClean="0"/>
              <a:t>روش6: یکپارچه سازی استراتژیک:</a:t>
            </a:r>
            <a:endParaRPr lang="en-US" dirty="0" smtClean="0"/>
          </a:p>
          <a:p>
            <a:pPr algn="r" rtl="1"/>
            <a:endParaRPr lang="en-US" sz="1800" dirty="0" smtClean="0"/>
          </a:p>
          <a:p>
            <a:pPr algn="r" rtl="1"/>
            <a:r>
              <a:rPr lang="fa-IR" sz="1800" b="1" dirty="0" smtClean="0"/>
              <a:t>وضعیت فعلی ارزش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در یک شرکت می تواند از طریق وسعت یکپارچگی بین استراتژی کسب و کار  و استراتژی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اندازه گیری شود.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هرچقدر درجه یکپارچه سازی کمتر باشد،ارزش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نیز برای شرکت به میزان کمتری استراتژیک خواهد بود.</a:t>
            </a:r>
          </a:p>
          <a:p>
            <a:pPr algn="r" rtl="1"/>
            <a:endParaRPr lang="en-US" sz="1800" dirty="0" smtClean="0"/>
          </a:p>
          <a:p>
            <a:pPr algn="r" rtl="1"/>
            <a:r>
              <a:rPr lang="fa-IR" sz="1800" b="1" dirty="0" smtClean="0"/>
              <a:t>اولین مرحله برنامه ریزی مجزا با یکپارچه سازی اجرایی است.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دومین مرحله ارتباط یک طرفه است که با یکپارچه سازی متوالی برنامه ریزی شده است.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سومین مرحله یک ارتباط دو طرفه است که با یکپارچه سازی متقابل برنامه ریزی شده است.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مرحله چهارم نیز برنامه ریزی یکپارچه با یکپارچگی کامل است.</a:t>
            </a:r>
          </a:p>
          <a:p>
            <a:pPr algn="r" rtl="1">
              <a:buNone/>
            </a:pPr>
            <a:endParaRPr lang="en-US" sz="1800" dirty="0" smtClean="0"/>
          </a:p>
          <a:p>
            <a:pPr algn="r" rtl="1"/>
            <a:r>
              <a:rPr lang="fa-IR" sz="1800" b="1" dirty="0" smtClean="0"/>
              <a:t>چهار مرحله یکپارچه سازی می تواند بر حسب متغییرهای پایه توصیف شود.متغییرهای پایه نشان دهنده مشخصات تئوری در هر مرحله از یکپارچه سازی است.</a:t>
            </a:r>
            <a:endParaRPr lang="en-US" sz="1800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304800" y="304800"/>
            <a:ext cx="8305800" cy="6169152"/>
          </a:xfrm>
        </p:spPr>
        <p:txBody>
          <a:bodyPr/>
          <a:lstStyle/>
          <a:p>
            <a:pPr algn="r" rtl="1"/>
            <a:r>
              <a:rPr lang="fa-IR" b="1" dirty="0" smtClean="0"/>
              <a:t>این متغییرها عبارتند از:</a:t>
            </a:r>
          </a:p>
          <a:p>
            <a:pPr algn="r" rtl="1"/>
            <a:endParaRPr lang="en-US" sz="2000" dirty="0" smtClean="0"/>
          </a:p>
          <a:p>
            <a:pPr lvl="0" algn="r" rtl="1"/>
            <a:r>
              <a:rPr lang="fa-IR" sz="2000" b="1" dirty="0" smtClean="0"/>
              <a:t>هدف از یکپارچه سازی</a:t>
            </a:r>
            <a:endParaRPr lang="en-US" sz="2000" dirty="0" smtClean="0"/>
          </a:p>
          <a:p>
            <a:pPr lvl="0" algn="r" rtl="1"/>
            <a:r>
              <a:rPr lang="fa-IR" sz="2000" b="1" dirty="0" smtClean="0"/>
              <a:t>نقش کارکرد </a:t>
            </a:r>
            <a:r>
              <a:rPr lang="en-US" sz="2000" b="1" dirty="0" smtClean="0"/>
              <a:t>IS</a:t>
            </a:r>
            <a:endParaRPr lang="en-US" sz="2000" dirty="0" smtClean="0"/>
          </a:p>
          <a:p>
            <a:pPr lvl="0" algn="r" rtl="1"/>
            <a:r>
              <a:rPr lang="fa-IR" sz="2000" b="1" dirty="0" smtClean="0"/>
              <a:t>نقش اصلی مدیر اجرایی سیستم اطلاعاتی</a:t>
            </a:r>
            <a:endParaRPr lang="en-US" sz="2000" dirty="0" smtClean="0"/>
          </a:p>
          <a:p>
            <a:pPr lvl="0" algn="r" rtl="1"/>
            <a:r>
              <a:rPr lang="fa-IR" sz="2000" b="1" dirty="0" smtClean="0"/>
              <a:t>معیارهای عملکرد برای کارکرد </a:t>
            </a:r>
            <a:r>
              <a:rPr lang="en-US" sz="2000" b="1" dirty="0" smtClean="0"/>
              <a:t>IS</a:t>
            </a:r>
            <a:endParaRPr lang="en-US" sz="2000" dirty="0" smtClean="0"/>
          </a:p>
          <a:p>
            <a:pPr lvl="0" algn="r" rtl="1"/>
            <a:r>
              <a:rPr lang="fa-IR" sz="2000" b="1" dirty="0" smtClean="0"/>
              <a:t>انگیزه هایی برای توسعه کاربردهای </a:t>
            </a:r>
            <a:r>
              <a:rPr lang="en-US" sz="2000" b="1" dirty="0" smtClean="0"/>
              <a:t>IS</a:t>
            </a:r>
            <a:endParaRPr lang="en-US" sz="2000" dirty="0" smtClean="0"/>
          </a:p>
          <a:p>
            <a:pPr lvl="0" algn="r" rtl="1"/>
            <a:r>
              <a:rPr lang="fa-IR" sz="2000" b="1" dirty="0" smtClean="0"/>
              <a:t>مشارکت مدیریت ارشد در برنامه ریزی </a:t>
            </a:r>
            <a:r>
              <a:rPr lang="en-US" sz="2000" b="1" dirty="0" smtClean="0"/>
              <a:t>IS/IT</a:t>
            </a:r>
            <a:endParaRPr lang="en-US" sz="2000" dirty="0" smtClean="0"/>
          </a:p>
          <a:p>
            <a:pPr lvl="0" algn="r" rtl="1"/>
            <a:r>
              <a:rPr lang="fa-IR" sz="2000" b="1" dirty="0" smtClean="0"/>
              <a:t>مشارکت کاربران در برنامه ریزی </a:t>
            </a:r>
            <a:r>
              <a:rPr lang="en-US" sz="2000" b="1" dirty="0" smtClean="0"/>
              <a:t>IS/IT</a:t>
            </a:r>
            <a:endParaRPr lang="en-US" sz="2000" dirty="0" smtClean="0"/>
          </a:p>
          <a:p>
            <a:pPr lvl="0" algn="r" rtl="1"/>
            <a:r>
              <a:rPr lang="fa-IR" sz="2000" b="1" dirty="0" smtClean="0"/>
              <a:t>مشارکت مدیر اجرایی سیستم اطلاعاتی در برنامه ریزی کسب و کار</a:t>
            </a:r>
            <a:endParaRPr lang="en-US" sz="2000" dirty="0" smtClean="0"/>
          </a:p>
          <a:p>
            <a:pPr lvl="0" algn="r" rtl="1"/>
            <a:r>
              <a:rPr lang="fa-IR" sz="2000" b="1" dirty="0" smtClean="0"/>
              <a:t>ارزیابی فناوری جدید</a:t>
            </a:r>
            <a:endParaRPr lang="en-US" sz="2000" dirty="0" smtClean="0"/>
          </a:p>
          <a:p>
            <a:pPr lvl="0" algn="r" rtl="1"/>
            <a:r>
              <a:rPr lang="fa-IR" sz="2000" b="1" dirty="0" smtClean="0"/>
              <a:t>وضعیت مدیر اجرایی سیستم های اطلاعاتی</a:t>
            </a:r>
            <a:endParaRPr lang="en-US" sz="2000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28600" y="381000"/>
            <a:ext cx="7696200" cy="6092952"/>
          </a:xfrm>
        </p:spPr>
        <p:txBody>
          <a:bodyPr/>
          <a:lstStyle/>
          <a:p>
            <a:pPr algn="r" rtl="1"/>
            <a:r>
              <a:rPr lang="fa-IR" sz="1800" b="1" dirty="0" smtClean="0"/>
              <a:t>ارزش  و تحلیل سازمانی</a:t>
            </a:r>
          </a:p>
          <a:p>
            <a:pPr algn="r" rtl="1"/>
            <a:endParaRPr lang="en-US" sz="1800" dirty="0" smtClean="0"/>
          </a:p>
          <a:p>
            <a:pPr algn="r" rtl="1"/>
            <a:r>
              <a:rPr lang="fa-IR" sz="1800" b="1" dirty="0" smtClean="0"/>
              <a:t>ابتدا باید بدانیم که یک شرکت در چه راه ها و برای چه ارزشی از 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استفاده می کند.بسیاری از رویکردها می توانند به ما کمک کند که به درکی از ارزش فعلی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در شرکت ها برسیم.این رویکردها عبارتند از:</a:t>
            </a:r>
          </a:p>
          <a:p>
            <a:pPr algn="r" rtl="1"/>
            <a:endParaRPr lang="fa-IR" sz="1800" b="1" dirty="0" smtClean="0"/>
          </a:p>
          <a:p>
            <a:pPr algn="r" rtl="1"/>
            <a:endParaRPr lang="en-US" sz="1800" dirty="0" smtClean="0"/>
          </a:p>
          <a:p>
            <a:pPr algn="r" rtl="1"/>
            <a:r>
              <a:rPr lang="fa-IR" sz="1800" b="1" dirty="0" smtClean="0"/>
              <a:t>1 : منافع 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.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2 :مراحل رشد 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. 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3: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در فعالیت های مدیریتی.  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4: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در فرآیندهای کسب و کار.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5 : پشتیبانی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از پیکربندی ارزش.  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6: یکپارچگی استراتژیک.  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7 : پشتیبانی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از مدیریت دانش.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8 :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در کسب و کار الکترونیکی. </a:t>
            </a:r>
            <a:endParaRPr lang="en-US" sz="1800" dirty="0" smtClean="0"/>
          </a:p>
          <a:p>
            <a:pPr algn="r" rtl="1"/>
            <a:r>
              <a:rPr lang="fa-IR" sz="1800" b="1" dirty="0" smtClean="0"/>
              <a:t>9 : تبدیل کسب و کار مبتنی بر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.</a:t>
            </a:r>
            <a:endParaRPr lang="en-US" sz="1800" dirty="0" smtClean="0"/>
          </a:p>
          <a:p>
            <a:pPr algn="r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304800" y="304800"/>
            <a:ext cx="8534400" cy="6169152"/>
          </a:xfrm>
        </p:spPr>
        <p:txBody>
          <a:bodyPr/>
          <a:lstStyle/>
          <a:p>
            <a:pPr algn="r" rtl="1"/>
            <a:r>
              <a:rPr lang="fa-IR" sz="2000" b="1" dirty="0" smtClean="0"/>
              <a:t>روش1 : منافع  </a:t>
            </a:r>
            <a:r>
              <a:rPr lang="en-US" sz="2000" b="1" dirty="0" smtClean="0"/>
              <a:t>IS/IT</a:t>
            </a:r>
            <a:r>
              <a:rPr lang="fa-IR" sz="2000" b="1" dirty="0" smtClean="0"/>
              <a:t> :</a:t>
            </a:r>
          </a:p>
          <a:p>
            <a:pPr algn="r" rtl="1"/>
            <a:endParaRPr lang="en-US" sz="2000" dirty="0" smtClean="0"/>
          </a:p>
          <a:p>
            <a:pPr algn="r" rtl="1"/>
            <a:r>
              <a:rPr lang="fa-IR" sz="1800" b="1" dirty="0" smtClean="0"/>
              <a:t>دلیل اصلی استفاده از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در سازمان ها دستیابی به منافع است.انواع مختلفی از منافع وجود دارد.</a:t>
            </a:r>
          </a:p>
          <a:p>
            <a:pPr algn="r" rtl="1"/>
            <a:endParaRPr lang="en-US" sz="1800" b="1" dirty="0" smtClean="0"/>
          </a:p>
          <a:p>
            <a:pPr algn="r" rtl="1"/>
            <a:r>
              <a:rPr lang="fa-IR" sz="2000" b="1" dirty="0" smtClean="0"/>
              <a:t>منافع عملکرد عقلانی: </a:t>
            </a:r>
            <a:r>
              <a:rPr lang="fa-IR" sz="1800" b="1" dirty="0" smtClean="0"/>
              <a:t>هنگامی اتفاق می افتد که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در </a:t>
            </a:r>
            <a:r>
              <a:rPr lang="fa-IR" sz="1800" b="1" dirty="0" smtClean="0">
                <a:solidFill>
                  <a:srgbClr val="FF0000"/>
                </a:solidFill>
              </a:rPr>
              <a:t>اتوماسیون جای نیروی انسانی </a:t>
            </a:r>
            <a:r>
              <a:rPr lang="fa-IR" sz="1800" b="1" dirty="0" smtClean="0"/>
              <a:t>را بگیرد.در </a:t>
            </a:r>
            <a:r>
              <a:rPr lang="fa-IR" sz="1800" b="1" dirty="0" smtClean="0">
                <a:solidFill>
                  <a:srgbClr val="FF0000"/>
                </a:solidFill>
              </a:rPr>
              <a:t>سطوح عملکردی </a:t>
            </a:r>
            <a:r>
              <a:rPr lang="fa-IR" sz="1800" b="1" dirty="0" smtClean="0"/>
              <a:t>یافت می شود و بیانگر </a:t>
            </a:r>
            <a:r>
              <a:rPr lang="fa-IR" sz="1800" b="1" dirty="0" smtClean="0">
                <a:solidFill>
                  <a:srgbClr val="FF0000"/>
                </a:solidFill>
              </a:rPr>
              <a:t>کاهش در هزینه ها </a:t>
            </a:r>
            <a:r>
              <a:rPr lang="fa-IR" sz="1800" b="1" dirty="0" smtClean="0"/>
              <a:t>می باشد.</a:t>
            </a:r>
          </a:p>
          <a:p>
            <a:pPr algn="r" rtl="1"/>
            <a:endParaRPr lang="fa-IR" sz="2000" b="1" dirty="0" smtClean="0"/>
          </a:p>
          <a:p>
            <a:pPr algn="r" rtl="1"/>
            <a:r>
              <a:rPr lang="fa-IR" sz="2000" b="1" dirty="0" smtClean="0"/>
              <a:t>منافع کنترل: </a:t>
            </a:r>
            <a:r>
              <a:rPr lang="fa-IR" sz="1800" b="1" dirty="0" smtClean="0"/>
              <a:t>هنگامی اتفاق می افتد که </a:t>
            </a:r>
            <a:r>
              <a:rPr lang="fa-IR" sz="1800" b="1" dirty="0" smtClean="0">
                <a:solidFill>
                  <a:srgbClr val="FF0000"/>
                </a:solidFill>
              </a:rPr>
              <a:t>کارکنان قادر به گرفتن تصمیمات و اقدامات بهتر و متنوع تر نسبت به زمانی باشد که بدون اطلاعات کار می کردند</a:t>
            </a:r>
            <a:r>
              <a:rPr lang="fa-IR" sz="1800" b="1" dirty="0" smtClean="0"/>
              <a:t>.در سطح </a:t>
            </a:r>
            <a:r>
              <a:rPr lang="fa-IR" sz="1800" b="1" dirty="0" smtClean="0">
                <a:solidFill>
                  <a:srgbClr val="FF0000"/>
                </a:solidFill>
              </a:rPr>
              <a:t>مدیریت عملیاتی </a:t>
            </a:r>
            <a:r>
              <a:rPr lang="fa-IR" sz="1800" b="1" dirty="0" smtClean="0"/>
              <a:t>وجود دارد و اشاره به </a:t>
            </a:r>
            <a:r>
              <a:rPr lang="fa-IR" sz="1800" b="1" dirty="0" smtClean="0">
                <a:solidFill>
                  <a:srgbClr val="FF0000"/>
                </a:solidFill>
              </a:rPr>
              <a:t>کاهش هزینه و افزایش درآمد </a:t>
            </a:r>
            <a:r>
              <a:rPr lang="fa-IR" sz="1800" b="1" dirty="0" smtClean="0"/>
              <a:t>دارد.</a:t>
            </a:r>
          </a:p>
          <a:p>
            <a:pPr algn="r" rtl="1"/>
            <a:endParaRPr lang="fa-IR" sz="2000" dirty="0" smtClean="0"/>
          </a:p>
          <a:p>
            <a:pPr algn="r" rtl="1"/>
            <a:r>
              <a:rPr lang="fa-IR" sz="2000" b="1" dirty="0" smtClean="0"/>
              <a:t>منافع سازمانی: </a:t>
            </a:r>
            <a:r>
              <a:rPr lang="fa-IR" sz="1800" b="1" dirty="0" smtClean="0"/>
              <a:t>وقتی پدید می آید که 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</a:t>
            </a:r>
            <a:r>
              <a:rPr lang="fa-IR" sz="1800" b="1" dirty="0" smtClean="0">
                <a:solidFill>
                  <a:srgbClr val="FF0000"/>
                </a:solidFill>
              </a:rPr>
              <a:t>ساختارهای سازمانی </a:t>
            </a:r>
            <a:r>
              <a:rPr lang="fa-IR" sz="1800" b="1" dirty="0" smtClean="0"/>
              <a:t>را پدید آورد.در سطح </a:t>
            </a:r>
            <a:r>
              <a:rPr lang="fa-IR" sz="1800" b="1" dirty="0" smtClean="0">
                <a:solidFill>
                  <a:srgbClr val="FF0000"/>
                </a:solidFill>
              </a:rPr>
              <a:t>مدیریت میانی و مدیریت ارشد </a:t>
            </a:r>
            <a:r>
              <a:rPr lang="fa-IR" sz="1800" b="1" dirty="0" smtClean="0"/>
              <a:t>یافت می شود و دلالت بر کاهش هزینه و افزایش عواید دارد.</a:t>
            </a:r>
          </a:p>
          <a:p>
            <a:pPr algn="r" rtl="1"/>
            <a:endParaRPr lang="fa-IR" sz="1800" b="1" dirty="0" smtClean="0"/>
          </a:p>
          <a:p>
            <a:pPr algn="r" rtl="1"/>
            <a:r>
              <a:rPr lang="fa-IR" sz="2000" b="1" dirty="0" smtClean="0"/>
              <a:t>منافع بازار: </a:t>
            </a:r>
            <a:r>
              <a:rPr lang="fa-IR" sz="1800" b="1" dirty="0" smtClean="0"/>
              <a:t>هنگامی روی می دهد که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</a:t>
            </a:r>
            <a:r>
              <a:rPr lang="fa-IR" sz="1800" b="1" dirty="0" smtClean="0">
                <a:solidFill>
                  <a:srgbClr val="FF0000"/>
                </a:solidFill>
              </a:rPr>
              <a:t>کسب و کار را با مزایای رقابتی همراه سازد و منجر به فروش بیشتر و سود بالاتر </a:t>
            </a:r>
            <a:r>
              <a:rPr lang="fa-IR" sz="1800" b="1" dirty="0" smtClean="0"/>
              <a:t>شود.</a:t>
            </a:r>
            <a:endParaRPr lang="en-US" sz="1800" dirty="0" smtClean="0"/>
          </a:p>
          <a:p>
            <a:pPr algn="r" rtl="1"/>
            <a:endParaRPr lang="en-US" sz="1800" dirty="0" smtClean="0"/>
          </a:p>
          <a:p>
            <a:pPr algn="r" rtl="1"/>
            <a:endParaRPr lang="en-US" sz="20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0" y="304800"/>
            <a:ext cx="8991600" cy="6169152"/>
          </a:xfrm>
        </p:spPr>
        <p:txBody>
          <a:bodyPr>
            <a:normAutofit/>
          </a:bodyPr>
          <a:lstStyle/>
          <a:p>
            <a:pPr algn="r" rtl="1"/>
            <a:r>
              <a:rPr lang="fa-IR" b="1" dirty="0" smtClean="0"/>
              <a:t>روش2: مراحل رشد  </a:t>
            </a:r>
            <a:r>
              <a:rPr lang="en-US" b="1" dirty="0" smtClean="0"/>
              <a:t>IS/IT</a:t>
            </a:r>
            <a:r>
              <a:rPr lang="fa-IR" b="1" dirty="0" smtClean="0"/>
              <a:t> :</a:t>
            </a:r>
          </a:p>
          <a:p>
            <a:pPr algn="r" rtl="1"/>
            <a:endParaRPr lang="en-US" dirty="0" smtClean="0"/>
          </a:p>
          <a:p>
            <a:pPr algn="r" rtl="1"/>
            <a:r>
              <a:rPr lang="fa-IR" sz="1800" b="1" dirty="0" smtClean="0"/>
              <a:t>یکی از مدل های رشد  </a:t>
            </a:r>
            <a:r>
              <a:rPr lang="en-US" sz="1800" b="1" dirty="0" smtClean="0">
                <a:solidFill>
                  <a:srgbClr val="FF0000"/>
                </a:solidFill>
              </a:rPr>
              <a:t>EEC</a:t>
            </a:r>
            <a:r>
              <a:rPr lang="fa-IR" sz="1800" b="1" dirty="0" smtClean="0">
                <a:solidFill>
                  <a:srgbClr val="FF0000"/>
                </a:solidFill>
              </a:rPr>
              <a:t> است که در آن سازمان ها ابتدا با کارآیی  </a:t>
            </a:r>
            <a:r>
              <a:rPr lang="en-US" sz="1800" b="1" dirty="0" smtClean="0">
                <a:solidFill>
                  <a:srgbClr val="FF0000"/>
                </a:solidFill>
              </a:rPr>
              <a:t>E</a:t>
            </a:r>
            <a:r>
              <a:rPr lang="fa-IR" sz="1800" b="1" dirty="0" smtClean="0">
                <a:solidFill>
                  <a:srgbClr val="FF0000"/>
                </a:solidFill>
              </a:rPr>
              <a:t> و سپس با اثربخشی  </a:t>
            </a:r>
            <a:r>
              <a:rPr lang="en-US" sz="1800" b="1" dirty="0" smtClean="0">
                <a:solidFill>
                  <a:srgbClr val="FF0000"/>
                </a:solidFill>
              </a:rPr>
              <a:t>E</a:t>
            </a:r>
            <a:r>
              <a:rPr lang="fa-IR" sz="1800" b="1" dirty="0" smtClean="0">
                <a:solidFill>
                  <a:srgbClr val="FF0000"/>
                </a:solidFill>
              </a:rPr>
              <a:t> و نهایتا با توان رقابتی   </a:t>
            </a:r>
            <a:r>
              <a:rPr lang="en-US" sz="1800" b="1" dirty="0" smtClean="0">
                <a:solidFill>
                  <a:srgbClr val="FF0000"/>
                </a:solidFill>
              </a:rPr>
              <a:t>C</a:t>
            </a:r>
            <a:r>
              <a:rPr lang="fa-IR" sz="1800" b="1" dirty="0" smtClean="0">
                <a:solidFill>
                  <a:srgbClr val="FF0000"/>
                </a:solidFill>
              </a:rPr>
              <a:t> </a:t>
            </a:r>
            <a:r>
              <a:rPr lang="fa-IR" sz="1800" b="1" dirty="0" smtClean="0"/>
              <a:t>مواجه می شوند.</a:t>
            </a:r>
          </a:p>
          <a:p>
            <a:pPr algn="r" rtl="1"/>
            <a:endParaRPr lang="en-US" sz="1800" dirty="0" smtClean="0"/>
          </a:p>
          <a:p>
            <a:pPr algn="r" rtl="1"/>
            <a:r>
              <a:rPr lang="fa-IR" sz="1800" b="1" dirty="0" smtClean="0"/>
              <a:t>بر مبنای مدل  </a:t>
            </a:r>
            <a:r>
              <a:rPr lang="en-US" sz="1800" b="1" dirty="0" smtClean="0"/>
              <a:t>EEC</a:t>
            </a:r>
            <a:r>
              <a:rPr lang="fa-IR" sz="1800" b="1" dirty="0" smtClean="0"/>
              <a:t>  ما روشی برای تشخیص </a:t>
            </a:r>
            <a:r>
              <a:rPr lang="fa-IR" sz="1800" b="1" dirty="0" smtClean="0">
                <a:solidFill>
                  <a:srgbClr val="FF0000"/>
                </a:solidFill>
              </a:rPr>
              <a:t>سه عصر از رشد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داریم تا وضعیت فعلی </a:t>
            </a:r>
            <a:r>
              <a:rPr lang="en-US" sz="1800" b="1" dirty="0" smtClean="0"/>
              <a:t>IS/IT</a:t>
            </a:r>
            <a:r>
              <a:rPr lang="fa-IR" sz="1800" b="1" dirty="0" smtClean="0"/>
              <a:t> را در یک شرکت تشریح کنیم:</a:t>
            </a:r>
          </a:p>
          <a:p>
            <a:pPr algn="r" rtl="1"/>
            <a:endParaRPr lang="en-US" sz="1800" dirty="0" smtClean="0"/>
          </a:p>
          <a:p>
            <a:pPr algn="r" rtl="1"/>
            <a:r>
              <a:rPr lang="fa-IR" sz="2000" b="1" dirty="0" smtClean="0"/>
              <a:t>عصر1: </a:t>
            </a:r>
            <a:r>
              <a:rPr lang="fa-IR" sz="1800" b="1" dirty="0" smtClean="0"/>
              <a:t>پردازش داده برای دستیابی به کارایی.در اینجا تمرکز بر روی داده است</a:t>
            </a:r>
            <a:endParaRPr lang="en-US" sz="1800" dirty="0" smtClean="0"/>
          </a:p>
          <a:p>
            <a:pPr algn="r" rtl="1"/>
            <a:r>
              <a:rPr lang="fa-IR" sz="2000" b="1" dirty="0" smtClean="0"/>
              <a:t>عصر2: </a:t>
            </a:r>
            <a:r>
              <a:rPr lang="fa-IR" sz="1800" b="1" dirty="0" smtClean="0"/>
              <a:t>سیستم های اطلاعات مدیریت برای دستیابی به اثربخشی.</a:t>
            </a:r>
            <a:endParaRPr lang="en-US" sz="1800" dirty="0" smtClean="0"/>
          </a:p>
          <a:p>
            <a:pPr algn="r" rtl="1"/>
            <a:r>
              <a:rPr lang="fa-IR" sz="2000" b="1" dirty="0" smtClean="0"/>
              <a:t>عصر3: </a:t>
            </a:r>
            <a:r>
              <a:rPr lang="fa-IR" sz="1800" b="1" dirty="0" smtClean="0"/>
              <a:t>سیستم های اطلاعاتی استراتژیک برای دستیابی به توان رقابتی.</a:t>
            </a:r>
            <a:endParaRPr lang="en-US" sz="1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28600" y="228600"/>
            <a:ext cx="8534400" cy="6245352"/>
          </a:xfrm>
        </p:spPr>
        <p:txBody>
          <a:bodyPr>
            <a:normAutofit/>
          </a:bodyPr>
          <a:lstStyle/>
          <a:p>
            <a:pPr algn="r" rtl="1"/>
            <a:r>
              <a:rPr lang="fa-IR" sz="1800" b="1" dirty="0" smtClean="0"/>
              <a:t>مدل   </a:t>
            </a:r>
            <a:r>
              <a:rPr lang="en-US" sz="1800" b="1" dirty="0" smtClean="0"/>
              <a:t>EEC</a:t>
            </a:r>
            <a:r>
              <a:rPr lang="fa-IR" sz="1800" b="1" dirty="0" smtClean="0"/>
              <a:t> تنها یکی از مراحل </a:t>
            </a:r>
            <a:r>
              <a:rPr lang="fa-IR" sz="1800" b="1" dirty="0" smtClean="0">
                <a:solidFill>
                  <a:srgbClr val="FF0000"/>
                </a:solidFill>
              </a:rPr>
              <a:t>رشد </a:t>
            </a:r>
            <a:r>
              <a:rPr lang="en-US" sz="1800" b="1" dirty="0" smtClean="0">
                <a:solidFill>
                  <a:srgbClr val="FF0000"/>
                </a:solidFill>
              </a:rPr>
              <a:t>IS/IT</a:t>
            </a:r>
            <a:r>
              <a:rPr lang="fa-IR" sz="1800" b="1" dirty="0" smtClean="0">
                <a:solidFill>
                  <a:srgbClr val="FF0000"/>
                </a:solidFill>
              </a:rPr>
              <a:t> </a:t>
            </a:r>
            <a:r>
              <a:rPr lang="fa-IR" sz="1800" b="1" dirty="0" smtClean="0"/>
              <a:t>است.نولان مدلی با 6 مرحله ارائه کرد که بعدها به 9 مرحله گسترش یافت.</a:t>
            </a:r>
            <a:endParaRPr lang="en-US" sz="1800" dirty="0" smtClean="0"/>
          </a:p>
          <a:p>
            <a:pPr algn="r" rtl="1">
              <a:buNone/>
            </a:pPr>
            <a:endParaRPr lang="en-US" sz="1800" dirty="0" smtClean="0"/>
          </a:p>
          <a:p>
            <a:pPr algn="r" rtl="1"/>
            <a:r>
              <a:rPr lang="fa-IR" sz="2000" b="1" dirty="0" smtClean="0"/>
              <a:t>مدل 6 مرحله ای عبارتند از:</a:t>
            </a:r>
          </a:p>
          <a:p>
            <a:pPr algn="r" rtl="1"/>
            <a:endParaRPr lang="en-US" sz="2000" dirty="0" smtClean="0"/>
          </a:p>
          <a:p>
            <a:pPr algn="r" rtl="1"/>
            <a:r>
              <a:rPr lang="fa-IR" sz="1800" b="1" dirty="0" smtClean="0"/>
              <a:t>راه اندازی- فراگیر شدن- کنترل- یکپارجه سازی- مدیریت داده- بلوغ</a:t>
            </a:r>
            <a:endParaRPr lang="en-US" sz="1800" dirty="0" smtClean="0"/>
          </a:p>
          <a:p>
            <a:pPr algn="r" rtl="1"/>
            <a:endParaRPr lang="fa-IR" sz="2000" b="1" dirty="0" smtClean="0"/>
          </a:p>
          <a:p>
            <a:pPr algn="r" rtl="1"/>
            <a:r>
              <a:rPr lang="fa-IR" sz="2000" b="1" dirty="0" smtClean="0"/>
              <a:t>مدل 9 مرحله ای توسعه یافته:</a:t>
            </a:r>
          </a:p>
          <a:p>
            <a:pPr algn="r" rtl="1"/>
            <a:endParaRPr lang="en-US" sz="2000" dirty="0" smtClean="0"/>
          </a:p>
          <a:p>
            <a:pPr algn="r" rtl="1"/>
            <a:r>
              <a:rPr lang="fa-IR" sz="1800" b="1" dirty="0" smtClean="0"/>
              <a:t>راه اندازی- فراگیر شدن- کنترل- یکپارچه سازی- مدیریت داده- معماری- یکپارچه سازی- رشد-واکنش</a:t>
            </a:r>
            <a:endParaRPr lang="en-US" sz="1800" b="1" dirty="0" smtClean="0"/>
          </a:p>
          <a:p>
            <a:pPr algn="r" rtl="1"/>
            <a:endParaRPr lang="en-US" sz="1800" b="1" dirty="0" smtClean="0"/>
          </a:p>
          <a:p>
            <a:pPr algn="r" rtl="1"/>
            <a:r>
              <a:rPr lang="fa-IR" sz="1800" b="1" dirty="0" smtClean="0"/>
              <a:t>مدل نونال پیشنهاد می کند که سازمان ها به آرامی مرحله راه اندازی را آغاز می کند.سپس دوره گسترش سریع استفاده از </a:t>
            </a:r>
            <a:r>
              <a:rPr lang="en-US" sz="1800" b="1" dirty="0" smtClean="0"/>
              <a:t>IT</a:t>
            </a:r>
            <a:r>
              <a:rPr lang="fa-IR" sz="1800" b="1" dirty="0" smtClean="0"/>
              <a:t> در مرحله فراگیر شدن اتفاق می افتد.پس از مدتی نیاز به کنترل احساس می شود.کنترل توسط یکپارچه سازی راه حل های مختلف تکنولوژی ادامه می یابد.</a:t>
            </a:r>
            <a:endParaRPr lang="en-US" sz="18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5410200"/>
            <a:ext cx="7467600" cy="487362"/>
          </a:xfrm>
        </p:spPr>
        <p:txBody>
          <a:bodyPr>
            <a:normAutofit/>
          </a:bodyPr>
          <a:lstStyle/>
          <a:p>
            <a:pPr algn="ctr"/>
            <a:r>
              <a:rPr lang="fa-IR" sz="2400" b="1" dirty="0" smtClean="0"/>
              <a:t>فعالیت های مدیریتی از منظر سلسله مراتبی</a:t>
            </a:r>
            <a:endParaRPr lang="en-US" sz="2400" b="1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685800" y="304800"/>
          <a:ext cx="7543800" cy="4953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Slide Number Placeholder 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228600" y="685800"/>
          <a:ext cx="8382000" cy="542118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94000"/>
                <a:gridCol w="2794000"/>
                <a:gridCol w="2794000"/>
              </a:tblGrid>
              <a:tr h="62909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1" dirty="0">
                          <a:latin typeface="Calibri"/>
                          <a:ea typeface="PMingLiU"/>
                          <a:cs typeface="Arial"/>
                        </a:rPr>
                        <a:t>IS </a:t>
                      </a:r>
                      <a:r>
                        <a:rPr lang="fa-IR" sz="2000" b="1" dirty="0">
                          <a:latin typeface="Calibri"/>
                          <a:ea typeface="PMingLiU"/>
                          <a:cs typeface="Arial"/>
                        </a:rPr>
                        <a:t> هدف</a:t>
                      </a:r>
                      <a:endParaRPr lang="en-US" sz="20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2000" b="1" dirty="0">
                          <a:latin typeface="Calibri"/>
                          <a:ea typeface="PMingLiU"/>
                          <a:cs typeface="Arial"/>
                        </a:rPr>
                        <a:t>انواع مسائل</a:t>
                      </a:r>
                      <a:endParaRPr lang="en-US" sz="20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fa-IR" sz="20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وظایف</a:t>
                      </a:r>
                      <a:endParaRPr lang="en-US" sz="2000" dirty="0"/>
                    </a:p>
                  </a:txBody>
                  <a:tcPr/>
                </a:tc>
              </a:tr>
              <a:tr h="66054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800" b="1" dirty="0">
                          <a:latin typeface="Calibri"/>
                          <a:ea typeface="PMingLiU"/>
                          <a:cs typeface="Arial"/>
                        </a:rPr>
                        <a:t>منافع کنترلی و منافع بازار</a:t>
                      </a:r>
                      <a:endParaRPr lang="en-US" sz="18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fa-IR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جه نوع کسب وکاری؟</a:t>
                      </a:r>
                      <a:endParaRPr kumimoji="0" lang="en-US" sz="18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r>
                        <a:rPr kumimoji="0" lang="fa-IR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جه نوع محصولاتی؟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2000" b="1" dirty="0">
                          <a:latin typeface="Calibri"/>
                          <a:ea typeface="PMingLiU"/>
                          <a:cs typeface="Arial"/>
                        </a:rPr>
                        <a:t>کنترل استراتژیک</a:t>
                      </a:r>
                      <a:endParaRPr lang="en-US" sz="20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94364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800" b="1" dirty="0">
                          <a:latin typeface="Calibri"/>
                          <a:ea typeface="PMingLiU"/>
                          <a:cs typeface="Arial"/>
                        </a:rPr>
                        <a:t>منفع کنترلی و منافع سازمانی</a:t>
                      </a:r>
                      <a:endParaRPr lang="en-US" sz="18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fa-IR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در کسب و کار مشخص جه نوع از منابعی مورد نیاز است و جگونه آنها را توسعه داد؟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2000" b="1" dirty="0">
                          <a:latin typeface="Calibri"/>
                          <a:ea typeface="PMingLiU"/>
                          <a:cs typeface="Arial"/>
                        </a:rPr>
                        <a:t>کنترل تاکتیکی</a:t>
                      </a:r>
                      <a:endParaRPr lang="en-US" sz="20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94364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800" b="1" dirty="0">
                          <a:latin typeface="Calibri"/>
                          <a:ea typeface="PMingLiU"/>
                          <a:cs typeface="Arial"/>
                        </a:rPr>
                        <a:t>منافع سازمانی و منافع بازار</a:t>
                      </a:r>
                      <a:endParaRPr lang="en-US" sz="18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fa-IR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در کسب و کار مشخص جه نوع دانشی در کار دانشی مورد نیاز است.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2000" b="1" dirty="0">
                          <a:latin typeface="Calibri"/>
                          <a:ea typeface="PMingLiU"/>
                          <a:cs typeface="Arial"/>
                        </a:rPr>
                        <a:t>مدیریت دانش</a:t>
                      </a:r>
                      <a:endParaRPr lang="en-US" sz="20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94364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800" b="1" dirty="0">
                          <a:latin typeface="Calibri"/>
                          <a:ea typeface="PMingLiU"/>
                          <a:cs typeface="Arial"/>
                        </a:rPr>
                        <a:t>منافع کنترلی و منافع عملکرد عقلانی</a:t>
                      </a:r>
                      <a:endParaRPr lang="en-US" sz="18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fa-IR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در کسب و کار مشخص جه نوعی از منابعی و جگونه به کار گرفته میشود؟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2000" b="1" dirty="0">
                          <a:latin typeface="Calibri"/>
                          <a:ea typeface="PMingLiU"/>
                          <a:cs typeface="Arial"/>
                        </a:rPr>
                        <a:t>کنترل عملیاتی</a:t>
                      </a:r>
                      <a:endParaRPr lang="en-US" sz="20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66054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800" b="1" dirty="0">
                          <a:latin typeface="Calibri"/>
                          <a:ea typeface="PMingLiU"/>
                          <a:cs typeface="Arial"/>
                        </a:rPr>
                        <a:t>منافع کنترلی و منافع عملکرد عقلانی</a:t>
                      </a:r>
                      <a:endParaRPr lang="en-US" sz="18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fa-IR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چگونه این کارکردها به بهترین روش انجام می شوند؟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2000" b="1" dirty="0">
                          <a:latin typeface="Calibri"/>
                          <a:ea typeface="PMingLiU"/>
                          <a:cs typeface="Arial"/>
                        </a:rPr>
                        <a:t>کارکردهای پشتیبانی اجرایی</a:t>
                      </a:r>
                      <a:endParaRPr lang="en-US" sz="20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62909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1800" b="1" dirty="0">
                          <a:latin typeface="Calibri"/>
                          <a:ea typeface="PMingLiU"/>
                          <a:cs typeface="Arial"/>
                        </a:rPr>
                        <a:t>منافع کنترلی و منافع عملکرد عقلانی</a:t>
                      </a:r>
                      <a:endParaRPr lang="en-US" sz="18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fa-IR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چگونه محصولات به بهترین روش تولید می شوند؟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fa-IR" sz="2000" b="1" dirty="0">
                          <a:latin typeface="Calibri"/>
                          <a:ea typeface="PMingLiU"/>
                          <a:cs typeface="Arial"/>
                        </a:rPr>
                        <a:t>عملیات</a:t>
                      </a:r>
                      <a:endParaRPr lang="en-US" sz="2000" dirty="0">
                        <a:latin typeface="Calibri"/>
                        <a:ea typeface="PMingLiU"/>
                        <a:cs typeface="Arial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5" name="Slide Number Placeholder 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1905000" y="6019800"/>
            <a:ext cx="48768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/>
            <a:r>
              <a:rPr lang="fa-IR" sz="2400" b="1" dirty="0" smtClean="0"/>
              <a:t>اهداف کاربردهای </a:t>
            </a:r>
            <a:r>
              <a:rPr lang="en-US" sz="2400" b="1" dirty="0" smtClean="0"/>
              <a:t>IS/IT</a:t>
            </a:r>
            <a:endParaRPr lang="en-US" sz="2400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sz="quarter" idx="1"/>
          </p:nvPr>
        </p:nvGraphicFramePr>
        <p:xfrm>
          <a:off x="457200" y="304800"/>
          <a:ext cx="8001000" cy="3134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00250"/>
                <a:gridCol w="2000250"/>
                <a:gridCol w="2000250"/>
                <a:gridCol w="200025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ویژیگی های اطلاعات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کنترل استراتژیک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مدیریت دانش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کترل عملیاتی</a:t>
                      </a:r>
                      <a:endParaRPr lang="en-US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منابع اطلاعات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خارجی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خارجی و داخلی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داخلی</a:t>
                      </a:r>
                      <a:endParaRPr lang="en-US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در چه دوره زمانی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آینده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b="1" dirty="0" smtClean="0"/>
                        <a:t>گذشته</a:t>
                      </a:r>
                      <a:endParaRPr lang="en-US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گذشته</a:t>
                      </a:r>
                      <a:endParaRPr lang="en-US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درجه جزئیات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درجه پایین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درجه پاین و بالا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درجه بالا</a:t>
                      </a:r>
                      <a:endParaRPr lang="en-US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چند وقت یکبار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به صورت غیر معمول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b="1" dirty="0" smtClean="0"/>
                        <a:t>به صورت معمول و مکرر</a:t>
                      </a:r>
                      <a:endParaRPr lang="en-US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به صورت معمول و مکرر</a:t>
                      </a:r>
                      <a:endParaRPr lang="en-US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صحیح وقابل اعتماد است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خیر،بر</a:t>
                      </a:r>
                      <a:r>
                        <a:rPr lang="fa-IR" b="1" baseline="0" dirty="0" smtClean="0"/>
                        <a:t> اساس قضاوت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بله،بر اساس تجربه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بر اساس داده های واقعی</a:t>
                      </a:r>
                      <a:endParaRPr lang="en-US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زمینه اطلاعات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مستقل</a:t>
                      </a:r>
                      <a:r>
                        <a:rPr lang="fa-IR" b="1" baseline="0" dirty="0" smtClean="0"/>
                        <a:t> از زمینه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وابسته به زمینه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b="1" dirty="0" smtClean="0"/>
                        <a:t>مستقل از زمینه</a:t>
                      </a:r>
                      <a:endParaRPr lang="en-US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304800" y="4343400"/>
            <a:ext cx="8001000" cy="1219200"/>
          </a:xfrm>
        </p:spPr>
        <p:txBody>
          <a:bodyPr>
            <a:normAutofit/>
          </a:bodyPr>
          <a:lstStyle/>
          <a:p>
            <a:pPr algn="r" rtl="1"/>
            <a:r>
              <a:rPr lang="fa-IR" sz="1800" b="1" dirty="0" smtClean="0">
                <a:solidFill>
                  <a:schemeClr val="tx1"/>
                </a:solidFill>
              </a:rPr>
              <a:t>در شکل بالا تنها 3 سطح از هرم نشان داده شده است.در حالی که کنترل استراتژیک مبتنی بر اطلاعات خارجی است،کنترل عملیاتی بر اطلاعات داخلی استوار است.هر دو کنترل استراتژیک و کنترل عملیاتی از اطلاعات مستقل از بافتی استفاده می کنند که قبلا استفاده شده است.</a:t>
            </a:r>
            <a:endParaRPr lang="en-US" sz="18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228600" y="0"/>
            <a:ext cx="8458200" cy="6629400"/>
          </a:xfrm>
        </p:spPr>
        <p:txBody>
          <a:bodyPr/>
          <a:lstStyle/>
          <a:p>
            <a:pPr algn="r" rtl="1"/>
            <a:r>
              <a:rPr lang="fa-IR" b="1" dirty="0" smtClean="0"/>
              <a:t>روش4: </a:t>
            </a:r>
            <a:r>
              <a:rPr lang="en-US" b="1" dirty="0" smtClean="0"/>
              <a:t>IS/IT</a:t>
            </a:r>
            <a:r>
              <a:rPr lang="fa-IR" b="1" dirty="0" smtClean="0"/>
              <a:t> در فرآیندهای کسب و کار</a:t>
            </a:r>
            <a:r>
              <a:rPr lang="en-US" b="1" dirty="0" smtClean="0"/>
              <a:t>:</a:t>
            </a:r>
            <a:endParaRPr lang="fa-IR" b="1" dirty="0" smtClean="0"/>
          </a:p>
          <a:p>
            <a:pPr algn="r" rtl="1"/>
            <a:endParaRPr lang="en-US" sz="1800" dirty="0" smtClean="0"/>
          </a:p>
          <a:p>
            <a:pPr algn="r" rtl="1"/>
            <a:r>
              <a:rPr lang="fa-IR" sz="1800" b="1" dirty="0" smtClean="0"/>
              <a:t>سیستم های اطلاعاتی در یک سازمان سه هدف را دنبال می کنند:</a:t>
            </a:r>
          </a:p>
          <a:p>
            <a:pPr algn="r" rtl="1"/>
            <a:endParaRPr lang="en-US" sz="1800" dirty="0" smtClean="0"/>
          </a:p>
          <a:p>
            <a:pPr algn="r" rtl="1"/>
            <a:r>
              <a:rPr lang="fa-IR" sz="2000" b="1" dirty="0" smtClean="0"/>
              <a:t>اهداف مدیریتی: </a:t>
            </a:r>
            <a:r>
              <a:rPr lang="fa-IR" sz="1800" b="1" dirty="0" smtClean="0"/>
              <a:t>برای فراهم کردن اطلاعاتی که بتواند در برنامه ریزی و تصمیم گیری استفاده شود.</a:t>
            </a:r>
          </a:p>
          <a:p>
            <a:pPr algn="r" rtl="1"/>
            <a:endParaRPr lang="en-US" sz="1800" dirty="0" smtClean="0"/>
          </a:p>
          <a:p>
            <a:pPr algn="r" rtl="1"/>
            <a:r>
              <a:rPr lang="fa-IR" sz="2000" b="1" dirty="0" smtClean="0"/>
              <a:t>اهداف ارتباطی: </a:t>
            </a:r>
            <a:r>
              <a:rPr lang="fa-IR" sz="1800" b="1" dirty="0" smtClean="0"/>
              <a:t>برای برقراری ارتباط و گفتگو بین بخش های مختلف سازمان و بین سازمان و پیرامون آن.</a:t>
            </a:r>
            <a:endParaRPr lang="en-US" sz="1800" dirty="0" smtClean="0"/>
          </a:p>
          <a:p>
            <a:pPr algn="r" rtl="1"/>
            <a:r>
              <a:rPr lang="fa-IR" sz="2000" b="1" dirty="0" smtClean="0"/>
              <a:t>اهداف یادگیری: </a:t>
            </a:r>
            <a:r>
              <a:rPr lang="fa-IR" sz="1800" b="1" dirty="0" smtClean="0"/>
              <a:t>به منظور توسعه دانش حول شرکت ،عملکرد های آن و پیرامون آن.</a:t>
            </a:r>
          </a:p>
          <a:p>
            <a:pPr algn="r" rtl="1"/>
            <a:endParaRPr lang="en-US" sz="1800" dirty="0" smtClean="0"/>
          </a:p>
          <a:p>
            <a:pPr algn="r" rtl="1"/>
            <a:r>
              <a:rPr lang="fa-IR" sz="1800" b="1" dirty="0" smtClean="0"/>
              <a:t>فرایندهای کسب و کار با مسائلی مانند نحوه سازماندهی،هماهنگی،مجهز و متمرکز شدن یک کار برای تولید کالا و خدمات با ارزش برای دریافت کنندگان و مشتریان سروکار دارد.</a:t>
            </a:r>
          </a:p>
          <a:p>
            <a:pPr algn="r" rtl="1"/>
            <a:r>
              <a:rPr lang="fa-IR" sz="1800" b="1" dirty="0" smtClean="0"/>
              <a:t>فرآیندهای کسب وکار معمولا از مرزهای بین بخش های مختلف گذر می کنند.</a:t>
            </a:r>
            <a:endParaRPr lang="en-US" sz="1800" dirty="0" smtClean="0"/>
          </a:p>
          <a:p>
            <a:pPr algn="r" rtl="1"/>
            <a:r>
              <a:rPr lang="en-US" sz="1800" b="1" dirty="0" smtClean="0"/>
              <a:t>IS/IT</a:t>
            </a:r>
            <a:r>
              <a:rPr lang="fa-IR" sz="1800" b="1" dirty="0" smtClean="0"/>
              <a:t> از فرآیندهای کسب و کار پشتیبانی می کند.فرآیندهای کسب و کار وابسته به اطلاعات معمولا از طرف سیستم های اطلاعاتی پشتیبانی می شوند.</a:t>
            </a:r>
            <a:endParaRPr lang="en-US" sz="1800" dirty="0" smtClean="0"/>
          </a:p>
          <a:p>
            <a:pPr algn="r" rtl="1">
              <a:buNone/>
            </a:pPr>
            <a:endParaRPr lang="en-US" sz="1800" dirty="0" smtClean="0"/>
          </a:p>
          <a:p>
            <a:pPr algn="r" rt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131</TotalTime>
  <Words>1208</Words>
  <Application>Microsoft Office PowerPoint</Application>
  <PresentationFormat>On-screen Show (4:3)</PresentationFormat>
  <Paragraphs>166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Oriel</vt:lpstr>
      <vt:lpstr>Slide 1</vt:lpstr>
      <vt:lpstr>Slide 2</vt:lpstr>
      <vt:lpstr>Slide 3</vt:lpstr>
      <vt:lpstr>Slide 4</vt:lpstr>
      <vt:lpstr>Slide 5</vt:lpstr>
      <vt:lpstr>فعالیت های مدیریتی از منظر سلسله مراتبی</vt:lpstr>
      <vt:lpstr>Slide 7</vt:lpstr>
      <vt:lpstr>در شکل بالا تنها 3 سطح از هرم نشان داده شده است.در حالی که کنترل استراتژیک مبتنی بر اطلاعات خارجی است،کنترل عملیاتی بر اطلاعات داخلی استوار است.هر دو کنترل استراتژیک و کنترل عملیاتی از اطلاعات مستقل از بافتی استفاده می کنند که قبلا استفاده شده است.</vt:lpstr>
      <vt:lpstr>Slide 9</vt:lpstr>
      <vt:lpstr>Slide 10</vt:lpstr>
      <vt:lpstr>Slide 11</vt:lpstr>
      <vt:lpstr>Slide 12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ALI</dc:creator>
  <cp:lastModifiedBy>cabir soft</cp:lastModifiedBy>
  <cp:revision>21</cp:revision>
  <dcterms:created xsi:type="dcterms:W3CDTF">2006-08-16T00:00:00Z</dcterms:created>
  <dcterms:modified xsi:type="dcterms:W3CDTF">2011-06-12T20:05:27Z</dcterms:modified>
</cp:coreProperties>
</file>

<file path=docProps/thumbnail.jpeg>
</file>