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26"/>
  </p:notesMasterIdLst>
  <p:handoutMasterIdLst>
    <p:handoutMasterId r:id="rId27"/>
  </p:handoutMasterIdLst>
  <p:sldIdLst>
    <p:sldId id="280"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5" d="100"/>
          <a:sy n="75" d="100"/>
        </p:scale>
        <p:origin x="-1620"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0AACB766-3644-4A92-90C6-0F9CBEAEF49D}" type="datetimeFigureOut">
              <a:rPr lang="fa-IR" smtClean="0"/>
              <a:pPr/>
              <a:t>1432-07-12</a:t>
            </a:fld>
            <a:endParaRPr lang="fa-IR"/>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FB25479F-30DC-4FCB-AF4E-6CAE79DEE938}" type="slidenum">
              <a:rPr lang="fa-IR" smtClean="0"/>
              <a:pPr/>
              <a:t>‹#›</a:t>
            </a:fld>
            <a:endParaRPr lang="fa-I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6695513-E4EB-43B7-BD53-DD685E89B1D8}" type="datetimeFigureOut">
              <a:rPr lang="fa-IR" smtClean="0"/>
              <a:pPr/>
              <a:t>1432-07-12</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8FA40E5-1AA1-4F6F-AF11-08BD7D9D3F9B}"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3F94474-61BB-4207-AA75-E17BC85B6F16}" type="datetime8">
              <a:rPr lang="fa-IR" smtClean="0"/>
              <a:pPr/>
              <a:t>11/ژوئن/13</a:t>
            </a:fld>
            <a:endParaRPr lang="fa-I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fa-I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D795A8E-CCEE-4C84-B6BA-D312839567E9}"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A59E6A-5BF0-4536-B71F-A9816FF40570}" type="datetime8">
              <a:rPr lang="fa-IR" smtClean="0"/>
              <a:pPr/>
              <a:t>11/ژوئن/13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D795A8E-CCEE-4C84-B6BA-D312839567E9}"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A6AA23-DAF8-4595-A4A9-3A7A51C7D9B1}" type="datetime8">
              <a:rPr lang="fa-IR" smtClean="0"/>
              <a:pPr/>
              <a:t>11/ژوئن/13</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D795A8E-CCEE-4C84-B6BA-D312839567E9}"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6E9CBC9-75EF-4EF4-9CAF-07835BE6F6B9}" type="datetime8">
              <a:rPr lang="fa-IR" smtClean="0"/>
              <a:pPr/>
              <a:t>11/ژوئن/13</a:t>
            </a:fld>
            <a:endParaRPr lang="fa-IR"/>
          </a:p>
        </p:txBody>
      </p:sp>
      <p:sp>
        <p:nvSpPr>
          <p:cNvPr id="9" name="Slide Number Placeholder 8"/>
          <p:cNvSpPr>
            <a:spLocks noGrp="1"/>
          </p:cNvSpPr>
          <p:nvPr>
            <p:ph type="sldNum" sz="quarter" idx="15"/>
          </p:nvPr>
        </p:nvSpPr>
        <p:spPr/>
        <p:txBody>
          <a:bodyPr rtlCol="0"/>
          <a:lstStyle/>
          <a:p>
            <a:fld id="{0D795A8E-CCEE-4C84-B6BA-D312839567E9}" type="slidenum">
              <a:rPr lang="fa-IR" smtClean="0"/>
              <a:pPr/>
              <a:t>‹#›</a:t>
            </a:fld>
            <a:endParaRPr lang="fa-IR"/>
          </a:p>
        </p:txBody>
      </p:sp>
      <p:sp>
        <p:nvSpPr>
          <p:cNvPr id="10" name="Footer Placeholder 9"/>
          <p:cNvSpPr>
            <a:spLocks noGrp="1"/>
          </p:cNvSpPr>
          <p:nvPr>
            <p:ph type="ftr" sz="quarter" idx="16"/>
          </p:nvPr>
        </p:nvSpPr>
        <p:spPr/>
        <p:txBody>
          <a:bodyPr rtlCol="0"/>
          <a:lstStyle/>
          <a:p>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032DE9B-A31E-4AD0-A54C-47FDECBC887B}" type="datetime8">
              <a:rPr lang="fa-IR" smtClean="0"/>
              <a:pPr/>
              <a:t>11/ژوئن/13</a:t>
            </a:fld>
            <a:endParaRPr lang="fa-I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fa-I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D795A8E-CCEE-4C84-B6BA-D312839567E9}"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EC43D69-5DB2-4B05-86D5-3B20FA53A132}" type="datetime8">
              <a:rPr lang="fa-IR" smtClean="0"/>
              <a:pPr/>
              <a:t>11/ژوئن/13</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D795A8E-CCEE-4C84-B6BA-D312839567E9}" type="slidenum">
              <a:rPr lang="fa-IR" smtClean="0"/>
              <a:pPr/>
              <a:t>‹#›</a:t>
            </a:fld>
            <a:endParaRPr lang="fa-IR"/>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4DDA52A-851C-4C5D-AF84-339985B1A4F9}" type="datetime8">
              <a:rPr lang="fa-IR" smtClean="0"/>
              <a:pPr/>
              <a:t>11/ژوئن/13</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0D795A8E-CCEE-4C84-B6BA-D312839567E9}" type="slidenum">
              <a:rPr lang="fa-IR" smtClean="0"/>
              <a:pPr/>
              <a:t>‹#›</a:t>
            </a:fld>
            <a:endParaRPr lang="fa-IR"/>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ED52E42-8382-4653-9AB4-7D257261AED3}" type="datetime8">
              <a:rPr lang="fa-IR" smtClean="0"/>
              <a:pPr/>
              <a:t>11/ژوئن/13</a:t>
            </a:fld>
            <a:endParaRPr lang="fa-IR"/>
          </a:p>
        </p:txBody>
      </p:sp>
      <p:sp>
        <p:nvSpPr>
          <p:cNvPr id="7" name="Slide Number Placeholder 6"/>
          <p:cNvSpPr>
            <a:spLocks noGrp="1"/>
          </p:cNvSpPr>
          <p:nvPr>
            <p:ph type="sldNum" sz="quarter" idx="11"/>
          </p:nvPr>
        </p:nvSpPr>
        <p:spPr/>
        <p:txBody>
          <a:bodyPr rtlCol="0"/>
          <a:lstStyle/>
          <a:p>
            <a:fld id="{0D795A8E-CCEE-4C84-B6BA-D312839567E9}" type="slidenum">
              <a:rPr lang="fa-IR" smtClean="0"/>
              <a:pPr/>
              <a:t>‹#›</a:t>
            </a:fld>
            <a:endParaRPr lang="fa-IR"/>
          </a:p>
        </p:txBody>
      </p:sp>
      <p:sp>
        <p:nvSpPr>
          <p:cNvPr id="8" name="Footer Placeholder 7"/>
          <p:cNvSpPr>
            <a:spLocks noGrp="1"/>
          </p:cNvSpPr>
          <p:nvPr>
            <p:ph type="ftr" sz="quarter" idx="12"/>
          </p:nvPr>
        </p:nvSpPr>
        <p:spPr/>
        <p:txBody>
          <a:bodyPr rtlCol="0"/>
          <a:lstStyle/>
          <a:p>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4FE002-F2BC-4F93-9E10-A01B298B89E9}" type="datetime8">
              <a:rPr lang="fa-IR" smtClean="0"/>
              <a:pPr/>
              <a:t>11/ژوئن/13</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0D795A8E-CCEE-4C84-B6BA-D312839567E9}"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0C8BAB94-F77E-41CE-AF47-130FB8E42DEF}" type="datetime8">
              <a:rPr lang="fa-IR" smtClean="0"/>
              <a:pPr/>
              <a:t>11/ژوئن/13</a:t>
            </a:fld>
            <a:endParaRPr lang="fa-IR"/>
          </a:p>
        </p:txBody>
      </p:sp>
      <p:sp>
        <p:nvSpPr>
          <p:cNvPr id="22" name="Slide Number Placeholder 21"/>
          <p:cNvSpPr>
            <a:spLocks noGrp="1"/>
          </p:cNvSpPr>
          <p:nvPr>
            <p:ph type="sldNum" sz="quarter" idx="15"/>
          </p:nvPr>
        </p:nvSpPr>
        <p:spPr/>
        <p:txBody>
          <a:bodyPr rtlCol="0"/>
          <a:lstStyle/>
          <a:p>
            <a:fld id="{0D795A8E-CCEE-4C84-B6BA-D312839567E9}" type="slidenum">
              <a:rPr lang="fa-IR" smtClean="0"/>
              <a:pPr/>
              <a:t>‹#›</a:t>
            </a:fld>
            <a:endParaRPr lang="fa-IR"/>
          </a:p>
        </p:txBody>
      </p:sp>
      <p:sp>
        <p:nvSpPr>
          <p:cNvPr id="23" name="Footer Placeholder 22"/>
          <p:cNvSpPr>
            <a:spLocks noGrp="1"/>
          </p:cNvSpPr>
          <p:nvPr>
            <p:ph type="ftr" sz="quarter" idx="16"/>
          </p:nvPr>
        </p:nvSpPr>
        <p:spPr/>
        <p:txBody>
          <a:bodyPr rtlCol="0"/>
          <a:lstStyle/>
          <a:p>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4626F667-42AF-487C-9E67-0F9C8DF2917E}" type="datetime8">
              <a:rPr lang="fa-IR" smtClean="0"/>
              <a:pPr/>
              <a:t>11/ژوئن/13</a:t>
            </a:fld>
            <a:endParaRPr lang="fa-IR"/>
          </a:p>
        </p:txBody>
      </p:sp>
      <p:sp>
        <p:nvSpPr>
          <p:cNvPr id="18" name="Slide Number Placeholder 17"/>
          <p:cNvSpPr>
            <a:spLocks noGrp="1"/>
          </p:cNvSpPr>
          <p:nvPr>
            <p:ph type="sldNum" sz="quarter" idx="11"/>
          </p:nvPr>
        </p:nvSpPr>
        <p:spPr/>
        <p:txBody>
          <a:bodyPr rtlCol="0"/>
          <a:lstStyle/>
          <a:p>
            <a:fld id="{0D795A8E-CCEE-4C84-B6BA-D312839567E9}" type="slidenum">
              <a:rPr lang="fa-IR" smtClean="0"/>
              <a:pPr/>
              <a:t>‹#›</a:t>
            </a:fld>
            <a:endParaRPr lang="fa-IR"/>
          </a:p>
        </p:txBody>
      </p:sp>
      <p:sp>
        <p:nvSpPr>
          <p:cNvPr id="21" name="Footer Placeholder 20"/>
          <p:cNvSpPr>
            <a:spLocks noGrp="1"/>
          </p:cNvSpPr>
          <p:nvPr>
            <p:ph type="ftr" sz="quarter" idx="12"/>
          </p:nvPr>
        </p:nvSpPr>
        <p:spPr/>
        <p:txBody>
          <a:bodyPr rtlCol="0"/>
          <a:lstStyle/>
          <a:p>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F1A2B73-3D55-45DD-BFD9-8AA64DBFE059}" type="datetime8">
              <a:rPr lang="fa-IR" smtClean="0"/>
              <a:pPr/>
              <a:t>11/ژوئن/13</a:t>
            </a:fld>
            <a:endParaRPr lang="fa-I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a-I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D795A8E-CCEE-4C84-B6BA-D312839567E9}"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مدیریت استراتژیک فناوری اطلاعات</a:t>
            </a:r>
            <a:endParaRPr lang="fa-IR" dirty="0"/>
          </a:p>
        </p:txBody>
      </p:sp>
      <p:sp>
        <p:nvSpPr>
          <p:cNvPr id="3" name="Content Placeholder 2"/>
          <p:cNvSpPr>
            <a:spLocks noGrp="1"/>
          </p:cNvSpPr>
          <p:nvPr>
            <p:ph sz="quarter" idx="1"/>
          </p:nvPr>
        </p:nvSpPr>
        <p:spPr/>
        <p:txBody>
          <a:bodyPr/>
          <a:lstStyle/>
          <a:p>
            <a:r>
              <a:rPr lang="fa-IR" dirty="0" smtClean="0"/>
              <a:t>صفحات 95 تا 105</a:t>
            </a:r>
          </a:p>
          <a:p>
            <a:pPr>
              <a:buNone/>
            </a:pPr>
            <a:endParaRPr lang="fa-IR" dirty="0" smtClean="0"/>
          </a:p>
        </p:txBody>
      </p:sp>
      <p:sp>
        <p:nvSpPr>
          <p:cNvPr id="4" name="Slide Number Placeholder 3"/>
          <p:cNvSpPr>
            <a:spLocks noGrp="1"/>
          </p:cNvSpPr>
          <p:nvPr>
            <p:ph type="sldNum" sz="quarter" idx="15"/>
          </p:nvPr>
        </p:nvSpPr>
        <p:spPr/>
        <p:txBody>
          <a:bodyPr/>
          <a:lstStyle/>
          <a:p>
            <a:fld id="{0D795A8E-CCEE-4C84-B6BA-D312839567E9}" type="slidenum">
              <a:rPr lang="fa-IR" smtClean="0"/>
              <a:pPr/>
              <a:t>1</a:t>
            </a:fld>
            <a:endParaRPr lang="fa-IR"/>
          </a:p>
        </p:txBody>
      </p:sp>
    </p:spTree>
  </p:cSld>
  <p:clrMapOvr>
    <a:masterClrMapping/>
  </p:clrMapOvr>
  <p:transition spd="med" advTm="500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600" b="1" dirty="0" smtClean="0">
                <a:solidFill>
                  <a:schemeClr val="tx1"/>
                </a:solidFill>
              </a:rPr>
              <a:t>روش 2: مدل </a:t>
            </a:r>
            <a:r>
              <a:rPr lang="en-US" sz="1600" b="1" dirty="0" smtClean="0">
                <a:solidFill>
                  <a:schemeClr val="tx1"/>
                </a:solidFill>
              </a:rPr>
              <a:t>X</a:t>
            </a:r>
            <a:endParaRPr lang="fa-IR" sz="1600" b="1" dirty="0">
              <a:solidFill>
                <a:schemeClr val="tx1"/>
              </a:solidFill>
            </a:endParaRPr>
          </a:p>
        </p:txBody>
      </p:sp>
      <p:sp>
        <p:nvSpPr>
          <p:cNvPr id="3" name="Content Placeholder 2"/>
          <p:cNvSpPr>
            <a:spLocks noGrp="1"/>
          </p:cNvSpPr>
          <p:nvPr>
            <p:ph sz="quarter" idx="1"/>
          </p:nvPr>
        </p:nvSpPr>
        <p:spPr/>
        <p:txBody>
          <a:bodyPr>
            <a:normAutofit/>
          </a:bodyPr>
          <a:lstStyle/>
          <a:p>
            <a:r>
              <a:rPr lang="fa-IR" sz="1600" b="1" dirty="0" smtClean="0"/>
              <a:t>مدل </a:t>
            </a:r>
            <a:r>
              <a:rPr lang="en-US" sz="1600" b="1" dirty="0" smtClean="0"/>
              <a:t>X </a:t>
            </a:r>
            <a:r>
              <a:rPr lang="fa-IR" sz="1600" b="1" dirty="0" smtClean="0"/>
              <a:t> ابزاری برای توصیف و تحلیل وضعیت فعلی و وضعیت مطلوب است. این تکنیک روشی برای ارزیابی وضعیت در داخل سازمان پروژه یا بخش است.در اغاز دوره زمانی هم ورودی های داخلی و هم ورودی های شخصی و در پایان دوره زمانی نیز هم خروجی های واقعی و هم خروجی های شخصی وجود دارند.</a:t>
            </a:r>
          </a:p>
          <a:p>
            <a:endParaRPr lang="fa-IR" sz="1600" b="1" dirty="0" smtClean="0"/>
          </a:p>
          <a:p>
            <a:pPr>
              <a:lnSpc>
                <a:spcPct val="115000"/>
              </a:lnSpc>
              <a:spcAft>
                <a:spcPts val="1000"/>
              </a:spcAft>
              <a:tabLst>
                <a:tab pos="5121910" algn="l"/>
              </a:tabLst>
            </a:pPr>
            <a:endParaRPr lang="fa-IR" sz="1800" b="1" dirty="0" smtClean="0">
              <a:latin typeface="Calibri"/>
              <a:ea typeface="Calibri"/>
              <a:cs typeface="Arial"/>
            </a:endParaRPr>
          </a:p>
          <a:p>
            <a:pPr>
              <a:lnSpc>
                <a:spcPct val="115000"/>
              </a:lnSpc>
              <a:spcAft>
                <a:spcPts val="1000"/>
              </a:spcAft>
              <a:tabLst>
                <a:tab pos="5121910" algn="l"/>
              </a:tabLst>
            </a:pPr>
            <a:endParaRPr lang="fa-IR" sz="1800" b="1" dirty="0" smtClean="0">
              <a:latin typeface="Calibri"/>
              <a:ea typeface="Calibri"/>
              <a:cs typeface="Arial"/>
            </a:endParaRPr>
          </a:p>
          <a:p>
            <a:pPr>
              <a:lnSpc>
                <a:spcPct val="115000"/>
              </a:lnSpc>
              <a:spcAft>
                <a:spcPts val="1000"/>
              </a:spcAft>
              <a:tabLst>
                <a:tab pos="5121910" algn="l"/>
              </a:tabLst>
            </a:pPr>
            <a:endParaRPr lang="fa-IR" sz="1800" b="1" dirty="0" smtClean="0">
              <a:latin typeface="Calibri"/>
              <a:ea typeface="Calibri"/>
              <a:cs typeface="Arial"/>
            </a:endParaRPr>
          </a:p>
          <a:p>
            <a:pPr>
              <a:lnSpc>
                <a:spcPct val="115000"/>
              </a:lnSpc>
              <a:spcAft>
                <a:spcPts val="1000"/>
              </a:spcAft>
              <a:tabLst>
                <a:tab pos="5121910" algn="l"/>
              </a:tabLst>
            </a:pPr>
            <a:r>
              <a:rPr lang="fa-IR" sz="1800" b="1" dirty="0" smtClean="0">
                <a:latin typeface="Calibri"/>
                <a:ea typeface="Calibri"/>
                <a:cs typeface="Arial"/>
              </a:rPr>
              <a:t>این شکل بالا مدل </a:t>
            </a:r>
            <a:r>
              <a:rPr lang="en-US" sz="1800" b="1" dirty="0" smtClean="0">
                <a:latin typeface="Calibri"/>
                <a:ea typeface="Calibri"/>
                <a:cs typeface="Arial"/>
              </a:rPr>
              <a:t>X</a:t>
            </a:r>
            <a:r>
              <a:rPr lang="fa-IR" sz="1800" b="1" dirty="0" smtClean="0">
                <a:latin typeface="Calibri"/>
                <a:ea typeface="Calibri"/>
                <a:cs typeface="Arial"/>
              </a:rPr>
              <a:t> نامیده می شود.این تکنیک از توصیفی شبیه تکنیک مدل </a:t>
            </a:r>
            <a:r>
              <a:rPr lang="en-US" sz="1800" b="1" dirty="0" smtClean="0">
                <a:latin typeface="Calibri"/>
                <a:ea typeface="Calibri"/>
                <a:cs typeface="Arial"/>
              </a:rPr>
              <a:t>Y</a:t>
            </a:r>
            <a:r>
              <a:rPr lang="fa-IR" sz="1800" b="1" dirty="0" smtClean="0">
                <a:latin typeface="Calibri"/>
                <a:ea typeface="Calibri"/>
                <a:cs typeface="Arial"/>
              </a:rPr>
              <a:t> استفاده می کند جایی که یک مستطیل نشان دهنده مجموعه اطلاعات و یک نقطه نشان دهنده فرایند اطلاعاتی است:	</a:t>
            </a:r>
            <a:endParaRPr lang="fa-IR" sz="600" b="1" dirty="0" smtClean="0"/>
          </a:p>
          <a:p>
            <a:pPr lvl="8"/>
            <a:endParaRPr lang="fa-IR" sz="400" b="1" dirty="0">
              <a:ln>
                <a:solidFill>
                  <a:schemeClr val="tx1"/>
                </a:solidFill>
              </a:ln>
            </a:endParaRPr>
          </a:p>
        </p:txBody>
      </p:sp>
      <p:cxnSp>
        <p:nvCxnSpPr>
          <p:cNvPr id="17" name="Straight Arrow Connector 16"/>
          <p:cNvCxnSpPr/>
          <p:nvPr/>
        </p:nvCxnSpPr>
        <p:spPr>
          <a:xfrm>
            <a:off x="1000100" y="3286124"/>
            <a:ext cx="41434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1000100" y="3214686"/>
            <a:ext cx="4286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4536281" y="3250405"/>
            <a:ext cx="357190"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928662" y="2643182"/>
            <a:ext cx="642942" cy="369332"/>
          </a:xfrm>
          <a:prstGeom prst="rect">
            <a:avLst/>
          </a:prstGeom>
          <a:noFill/>
        </p:spPr>
        <p:txBody>
          <a:bodyPr wrap="square" rtlCol="1">
            <a:spAutoFit/>
          </a:bodyPr>
          <a:lstStyle/>
          <a:p>
            <a:r>
              <a:rPr lang="fa-IR" dirty="0" smtClean="0"/>
              <a:t>اغاز</a:t>
            </a:r>
            <a:endParaRPr lang="fa-IR" dirty="0"/>
          </a:p>
        </p:txBody>
      </p:sp>
      <p:sp>
        <p:nvSpPr>
          <p:cNvPr id="28" name="TextBox 27"/>
          <p:cNvSpPr txBox="1"/>
          <p:nvPr/>
        </p:nvSpPr>
        <p:spPr>
          <a:xfrm>
            <a:off x="4357686" y="2643182"/>
            <a:ext cx="571504" cy="369332"/>
          </a:xfrm>
          <a:prstGeom prst="rect">
            <a:avLst/>
          </a:prstGeom>
          <a:noFill/>
        </p:spPr>
        <p:txBody>
          <a:bodyPr wrap="square" rtlCol="1">
            <a:spAutoFit/>
          </a:bodyPr>
          <a:lstStyle/>
          <a:p>
            <a:r>
              <a:rPr lang="fa-IR" dirty="0" smtClean="0"/>
              <a:t>پایان</a:t>
            </a:r>
            <a:endParaRPr lang="fa-IR" dirty="0"/>
          </a:p>
        </p:txBody>
      </p:sp>
      <p:sp>
        <p:nvSpPr>
          <p:cNvPr id="29" name="TextBox 28"/>
          <p:cNvSpPr txBox="1"/>
          <p:nvPr/>
        </p:nvSpPr>
        <p:spPr>
          <a:xfrm>
            <a:off x="3428992" y="3643314"/>
            <a:ext cx="1785950" cy="523220"/>
          </a:xfrm>
          <a:prstGeom prst="rect">
            <a:avLst/>
          </a:prstGeom>
          <a:noFill/>
        </p:spPr>
        <p:txBody>
          <a:bodyPr wrap="square" rtlCol="1">
            <a:spAutoFit/>
          </a:bodyPr>
          <a:lstStyle/>
          <a:p>
            <a:r>
              <a:rPr lang="fa-IR" sz="1400" dirty="0" smtClean="0"/>
              <a:t>خروجی های شخصی</a:t>
            </a:r>
          </a:p>
          <a:p>
            <a:r>
              <a:rPr lang="fa-IR" sz="1400" dirty="0" smtClean="0"/>
              <a:t>خروجی های ورودی</a:t>
            </a:r>
            <a:endParaRPr lang="fa-IR" sz="1400" dirty="0"/>
          </a:p>
        </p:txBody>
      </p:sp>
      <p:sp>
        <p:nvSpPr>
          <p:cNvPr id="30" name="TextBox 29"/>
          <p:cNvSpPr txBox="1"/>
          <p:nvPr/>
        </p:nvSpPr>
        <p:spPr>
          <a:xfrm>
            <a:off x="142844" y="3714752"/>
            <a:ext cx="2000264" cy="523220"/>
          </a:xfrm>
          <a:prstGeom prst="rect">
            <a:avLst/>
          </a:prstGeom>
          <a:noFill/>
        </p:spPr>
        <p:txBody>
          <a:bodyPr wrap="square" rtlCol="1">
            <a:spAutoFit/>
          </a:bodyPr>
          <a:lstStyle/>
          <a:p>
            <a:r>
              <a:rPr lang="fa-IR" sz="1400" dirty="0" smtClean="0"/>
              <a:t>ورودی های شخصی</a:t>
            </a:r>
          </a:p>
          <a:p>
            <a:r>
              <a:rPr lang="fa-IR" sz="1400" dirty="0" smtClean="0"/>
              <a:t>ورودی های واقعی</a:t>
            </a:r>
            <a:endParaRPr lang="fa-IR" sz="1400" dirty="0"/>
          </a:p>
        </p:txBody>
      </p:sp>
      <p:sp>
        <p:nvSpPr>
          <p:cNvPr id="11" name="Slide Number Placeholder 10"/>
          <p:cNvSpPr>
            <a:spLocks noGrp="1"/>
          </p:cNvSpPr>
          <p:nvPr>
            <p:ph type="sldNum" sz="quarter" idx="15"/>
          </p:nvPr>
        </p:nvSpPr>
        <p:spPr/>
        <p:txBody>
          <a:bodyPr/>
          <a:lstStyle/>
          <a:p>
            <a:fld id="{0D795A8E-CCEE-4C84-B6BA-D312839567E9}" type="slidenum">
              <a:rPr lang="fa-IR" smtClean="0"/>
              <a:pPr/>
              <a:t>10</a:t>
            </a:fld>
            <a:endParaRPr lang="fa-I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400" b="1" dirty="0" smtClean="0"/>
              <a:t>رویه های کاری در شرکت : شکل زیر ورودی و خروجی های مدل </a:t>
            </a:r>
            <a:r>
              <a:rPr lang="en-US" sz="1400" b="1" dirty="0" smtClean="0"/>
              <a:t>X</a:t>
            </a:r>
            <a:r>
              <a:rPr lang="fa-IR" sz="1400" b="1" dirty="0" smtClean="0"/>
              <a:t> را نشان می دهد.</a:t>
            </a:r>
            <a:endParaRPr lang="fa-IR" sz="1400" b="1" dirty="0"/>
          </a:p>
        </p:txBody>
      </p:sp>
      <p:sp>
        <p:nvSpPr>
          <p:cNvPr id="3" name="Content Placeholder 2"/>
          <p:cNvSpPr>
            <a:spLocks noGrp="1"/>
          </p:cNvSpPr>
          <p:nvPr>
            <p:ph sz="quarter" idx="1"/>
          </p:nvPr>
        </p:nvSpPr>
        <p:spPr/>
        <p:txBody>
          <a:bodyPr/>
          <a:lstStyle/>
          <a:p>
            <a:endParaRPr lang="fa-IR" dirty="0" smtClean="0"/>
          </a:p>
          <a:p>
            <a:endParaRPr lang="fa-IR" dirty="0" smtClean="0"/>
          </a:p>
          <a:p>
            <a:endParaRPr lang="fa-IR" dirty="0" smtClean="0"/>
          </a:p>
          <a:p>
            <a:endParaRPr lang="fa-IR" dirty="0" smtClean="0"/>
          </a:p>
          <a:p>
            <a:endParaRPr lang="fa-IR" dirty="0" smtClean="0"/>
          </a:p>
          <a:p>
            <a:endParaRPr lang="fa-IR" dirty="0" smtClean="0"/>
          </a:p>
          <a:p>
            <a:endParaRPr lang="fa-IR" dirty="0" smtClean="0"/>
          </a:p>
          <a:p>
            <a:endParaRPr lang="fa-IR" dirty="0" smtClean="0"/>
          </a:p>
          <a:p>
            <a:endParaRPr lang="fa-IR" dirty="0" smtClean="0"/>
          </a:p>
          <a:p>
            <a:endParaRPr lang="fa-IR" dirty="0"/>
          </a:p>
        </p:txBody>
      </p:sp>
      <p:sp>
        <p:nvSpPr>
          <p:cNvPr id="4" name="Parallelogram 3"/>
          <p:cNvSpPr/>
          <p:nvPr/>
        </p:nvSpPr>
        <p:spPr>
          <a:xfrm>
            <a:off x="1071538" y="2000240"/>
            <a:ext cx="2143140" cy="714380"/>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 name="TextBox 4"/>
          <p:cNvSpPr txBox="1"/>
          <p:nvPr/>
        </p:nvSpPr>
        <p:spPr>
          <a:xfrm>
            <a:off x="1500166" y="2214554"/>
            <a:ext cx="1357322" cy="369332"/>
          </a:xfrm>
          <a:prstGeom prst="rect">
            <a:avLst/>
          </a:prstGeom>
          <a:noFill/>
        </p:spPr>
        <p:txBody>
          <a:bodyPr wrap="square" rtlCol="1">
            <a:spAutoFit/>
          </a:bodyPr>
          <a:lstStyle/>
          <a:p>
            <a:r>
              <a:rPr lang="fa-IR" dirty="0" smtClean="0"/>
              <a:t>ورودی شخصی</a:t>
            </a:r>
            <a:endParaRPr lang="fa-IR" dirty="0"/>
          </a:p>
        </p:txBody>
      </p:sp>
      <p:sp>
        <p:nvSpPr>
          <p:cNvPr id="7" name="Parallelogram 6"/>
          <p:cNvSpPr/>
          <p:nvPr/>
        </p:nvSpPr>
        <p:spPr>
          <a:xfrm>
            <a:off x="4572000" y="2000240"/>
            <a:ext cx="2214578" cy="714380"/>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TextBox 7"/>
          <p:cNvSpPr txBox="1"/>
          <p:nvPr/>
        </p:nvSpPr>
        <p:spPr>
          <a:xfrm>
            <a:off x="4929190" y="2214554"/>
            <a:ext cx="1571636" cy="369332"/>
          </a:xfrm>
          <a:prstGeom prst="rect">
            <a:avLst/>
          </a:prstGeom>
          <a:noFill/>
        </p:spPr>
        <p:txBody>
          <a:bodyPr wrap="square" rtlCol="1">
            <a:spAutoFit/>
          </a:bodyPr>
          <a:lstStyle/>
          <a:p>
            <a:r>
              <a:rPr lang="fa-IR" dirty="0" smtClean="0"/>
              <a:t>ورودی واقعی</a:t>
            </a:r>
            <a:endParaRPr lang="fa-IR" dirty="0"/>
          </a:p>
        </p:txBody>
      </p:sp>
      <p:sp>
        <p:nvSpPr>
          <p:cNvPr id="9" name="Parallelogram 8"/>
          <p:cNvSpPr/>
          <p:nvPr/>
        </p:nvSpPr>
        <p:spPr>
          <a:xfrm>
            <a:off x="1000100" y="4429132"/>
            <a:ext cx="2000264" cy="1000132"/>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0" name="TextBox 9"/>
          <p:cNvSpPr txBox="1"/>
          <p:nvPr/>
        </p:nvSpPr>
        <p:spPr>
          <a:xfrm>
            <a:off x="1357290" y="4714884"/>
            <a:ext cx="1214446" cy="646331"/>
          </a:xfrm>
          <a:prstGeom prst="rect">
            <a:avLst/>
          </a:prstGeom>
          <a:noFill/>
        </p:spPr>
        <p:txBody>
          <a:bodyPr wrap="square" rtlCol="1">
            <a:spAutoFit/>
          </a:bodyPr>
          <a:lstStyle/>
          <a:p>
            <a:r>
              <a:rPr lang="fa-IR" dirty="0" smtClean="0"/>
              <a:t>خروجی شخصی</a:t>
            </a:r>
            <a:endParaRPr lang="fa-IR" dirty="0"/>
          </a:p>
        </p:txBody>
      </p:sp>
      <p:sp>
        <p:nvSpPr>
          <p:cNvPr id="11" name="Parallelogram 10"/>
          <p:cNvSpPr/>
          <p:nvPr/>
        </p:nvSpPr>
        <p:spPr>
          <a:xfrm>
            <a:off x="4429124" y="4429132"/>
            <a:ext cx="2143140" cy="928694"/>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2" name="TextBox 11"/>
          <p:cNvSpPr txBox="1"/>
          <p:nvPr/>
        </p:nvSpPr>
        <p:spPr>
          <a:xfrm>
            <a:off x="4786314" y="4643446"/>
            <a:ext cx="1357322" cy="369332"/>
          </a:xfrm>
          <a:prstGeom prst="rect">
            <a:avLst/>
          </a:prstGeom>
          <a:noFill/>
        </p:spPr>
        <p:txBody>
          <a:bodyPr wrap="square" rtlCol="1">
            <a:spAutoFit/>
          </a:bodyPr>
          <a:lstStyle/>
          <a:p>
            <a:r>
              <a:rPr lang="fa-IR" dirty="0" smtClean="0"/>
              <a:t>خروجی واقعی</a:t>
            </a:r>
            <a:endParaRPr lang="fa-IR" dirty="0"/>
          </a:p>
        </p:txBody>
      </p:sp>
      <p:sp>
        <p:nvSpPr>
          <p:cNvPr id="13" name="Oval 12"/>
          <p:cNvSpPr/>
          <p:nvPr/>
        </p:nvSpPr>
        <p:spPr>
          <a:xfrm>
            <a:off x="3428992" y="3357562"/>
            <a:ext cx="714380"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15" name="Straight Arrow Connector 14"/>
          <p:cNvCxnSpPr/>
          <p:nvPr/>
        </p:nvCxnSpPr>
        <p:spPr>
          <a:xfrm rot="10800000" flipV="1">
            <a:off x="4143372" y="2714620"/>
            <a:ext cx="1214446"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4" idx="4"/>
          </p:cNvCxnSpPr>
          <p:nvPr/>
        </p:nvCxnSpPr>
        <p:spPr>
          <a:xfrm rot="16200000" flipH="1">
            <a:off x="2464579" y="2393149"/>
            <a:ext cx="642942"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3" idx="5"/>
          </p:cNvCxnSpPr>
          <p:nvPr/>
        </p:nvCxnSpPr>
        <p:spPr>
          <a:xfrm rot="16200000" flipH="1">
            <a:off x="4238272" y="3523899"/>
            <a:ext cx="634275" cy="10333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3" idx="3"/>
          </p:cNvCxnSpPr>
          <p:nvPr/>
        </p:nvCxnSpPr>
        <p:spPr>
          <a:xfrm rot="5400000">
            <a:off x="2771256" y="3595338"/>
            <a:ext cx="634275" cy="890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Slide Number Placeholder 17"/>
          <p:cNvSpPr>
            <a:spLocks noGrp="1"/>
          </p:cNvSpPr>
          <p:nvPr>
            <p:ph type="sldNum" sz="quarter" idx="15"/>
          </p:nvPr>
        </p:nvSpPr>
        <p:spPr/>
        <p:txBody>
          <a:bodyPr/>
          <a:lstStyle/>
          <a:p>
            <a:fld id="{0D795A8E-CCEE-4C84-B6BA-D312839567E9}" type="slidenum">
              <a:rPr lang="fa-IR" smtClean="0"/>
              <a:pPr/>
              <a:t>11</a:t>
            </a:fld>
            <a:endParaRPr lang="fa-IR"/>
          </a:p>
        </p:txBody>
      </p:sp>
    </p:spTree>
  </p:cSld>
  <p:clrMapOvr>
    <a:masterClrMapping/>
  </p:clrMapOvr>
  <p:transition>
    <p:checke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600" b="1" dirty="0" smtClean="0"/>
              <a:t>ورودی های شخصی از افراد با تجربه – تجربیات-  نگرش ها- نیاز ها و ارمان ها تشکیل شده است.</a:t>
            </a:r>
            <a:endParaRPr lang="fa-IR" sz="1600" b="1" dirty="0"/>
          </a:p>
        </p:txBody>
      </p:sp>
      <p:sp>
        <p:nvSpPr>
          <p:cNvPr id="3" name="Content Placeholder 2"/>
          <p:cNvSpPr>
            <a:spLocks noGrp="1"/>
          </p:cNvSpPr>
          <p:nvPr>
            <p:ph sz="quarter" idx="1"/>
          </p:nvPr>
        </p:nvSpPr>
        <p:spPr/>
        <p:txBody>
          <a:bodyPr>
            <a:normAutofit/>
          </a:bodyPr>
          <a:lstStyle/>
          <a:p>
            <a:pPr>
              <a:buNone/>
            </a:pPr>
            <a:r>
              <a:rPr lang="fa-IR" sz="1600" b="1" dirty="0" smtClean="0"/>
              <a:t>ورودی های واقعی از وظایف- اهداف- برنامه ها- رویه ها و منابع تشکیل شده است. رویه ها و روش کار از شیوه های کاری – مشارکت و ارتباطات تشکیل شده است. خروجی های شخصی از افراد با دانش – تجربیات- نگرش ها- نیاز ها- و ارمان ها تشکیل میشود.</a:t>
            </a:r>
          </a:p>
          <a:p>
            <a:pPr>
              <a:buNone/>
            </a:pPr>
            <a:r>
              <a:rPr lang="fa-IR" sz="1600" b="1" dirty="0" smtClean="0"/>
              <a:t>مزیت اصلی مدل </a:t>
            </a:r>
            <a:r>
              <a:rPr lang="en-US" sz="1600" b="1" dirty="0" smtClean="0"/>
              <a:t>X</a:t>
            </a:r>
            <a:r>
              <a:rPr lang="fa-IR" sz="1600" b="1" dirty="0" smtClean="0"/>
              <a:t> توصیف بسیار فشرده ان است توصیف وضعیت جامع که در یک صفحه خلاصه شده است در نتیجه مرور بسیار خوبی از ان چه اتفاق افتاده یا انچه اتفاق خواهد افتاد را ارائه میدهد.</a:t>
            </a:r>
          </a:p>
          <a:p>
            <a:pPr>
              <a:buNone/>
            </a:pPr>
            <a:r>
              <a:rPr lang="fa-IR" sz="1600" b="1" dirty="0" smtClean="0"/>
              <a:t>مزیت دیگر ان این است</a:t>
            </a:r>
            <a:r>
              <a:rPr lang="en-GB" sz="1600" b="1" dirty="0" smtClean="0"/>
              <a:t> </a:t>
            </a:r>
            <a:r>
              <a:rPr lang="fa-IR" sz="1600" b="1" dirty="0" smtClean="0"/>
              <a:t>که این مدل هم بر ورودی های واقعی و هم بر ورودی های شخصی تمرکز می کند از این رو نقطه شروع خوبی را برای تحلیل کسب و کار فراهم می کند.</a:t>
            </a:r>
          </a:p>
          <a:p>
            <a:pPr>
              <a:buNone/>
            </a:pPr>
            <a:r>
              <a:rPr lang="fa-IR" sz="1600" b="1" dirty="0" smtClean="0"/>
              <a:t>مثال زیر پروژه دانش با مدل </a:t>
            </a:r>
            <a:r>
              <a:rPr lang="en-US" sz="1600" b="1" dirty="0" smtClean="0"/>
              <a:t>X</a:t>
            </a:r>
            <a:r>
              <a:rPr lang="fa-IR" sz="1600" b="1" dirty="0" smtClean="0"/>
              <a:t> را در شکل زیرنشان می دهیم:</a:t>
            </a:r>
          </a:p>
          <a:p>
            <a:pPr>
              <a:buNone/>
            </a:pPr>
            <a:r>
              <a:rPr lang="fa-IR" sz="1600" b="1" dirty="0" smtClean="0"/>
              <a:t>در این مثال مشاهده می کنیم که نتیجه مورد انتظار – انگیزه کاسته شده است. دلایل این امر ممکن است نزدیکی بیش از حد کارها به نقاط عطف و همچنین کیفیت متوسط ارتباطات باشد.</a:t>
            </a:r>
            <a:endParaRPr lang="fa-IR" sz="1600" b="1"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12</a:t>
            </a:fld>
            <a:endParaRPr lang="fa-I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600" dirty="0" smtClean="0"/>
              <a:t>مدل </a:t>
            </a:r>
            <a:r>
              <a:rPr lang="en-US" sz="1600" dirty="0" smtClean="0"/>
              <a:t>X </a:t>
            </a:r>
            <a:r>
              <a:rPr lang="fa-IR" sz="1600" dirty="0" smtClean="0"/>
              <a:t> به کار گرفته شده در یک پروژه شرکت</a:t>
            </a:r>
            <a:endParaRPr lang="fa-IR" sz="1600" dirty="0"/>
          </a:p>
        </p:txBody>
      </p:sp>
      <p:sp>
        <p:nvSpPr>
          <p:cNvPr id="3" name="Content Placeholder 2"/>
          <p:cNvSpPr>
            <a:spLocks noGrp="1"/>
          </p:cNvSpPr>
          <p:nvPr>
            <p:ph sz="quarter" idx="1"/>
          </p:nvPr>
        </p:nvSpPr>
        <p:spPr/>
        <p:txBody>
          <a:bodyPr/>
          <a:lstStyle/>
          <a:p>
            <a:endParaRPr lang="fa-IR" dirty="0"/>
          </a:p>
        </p:txBody>
      </p:sp>
      <p:sp>
        <p:nvSpPr>
          <p:cNvPr id="6" name="Parallelogram 5"/>
          <p:cNvSpPr/>
          <p:nvPr/>
        </p:nvSpPr>
        <p:spPr>
          <a:xfrm>
            <a:off x="857224" y="1714488"/>
            <a:ext cx="2571768" cy="1500198"/>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TextBox 6"/>
          <p:cNvSpPr txBox="1"/>
          <p:nvPr/>
        </p:nvSpPr>
        <p:spPr>
          <a:xfrm>
            <a:off x="1357290" y="1857364"/>
            <a:ext cx="1428760" cy="307777"/>
          </a:xfrm>
          <a:prstGeom prst="rect">
            <a:avLst/>
          </a:prstGeom>
          <a:noFill/>
        </p:spPr>
        <p:txBody>
          <a:bodyPr wrap="square" rtlCol="1">
            <a:spAutoFit/>
          </a:bodyPr>
          <a:lstStyle/>
          <a:p>
            <a:r>
              <a:rPr lang="fa-IR" sz="1400" dirty="0" smtClean="0"/>
              <a:t>انگیزه متوسط کاری</a:t>
            </a:r>
            <a:endParaRPr lang="fa-IR" sz="1400" dirty="0"/>
          </a:p>
        </p:txBody>
      </p:sp>
      <p:sp>
        <p:nvSpPr>
          <p:cNvPr id="9" name="TextBox 8"/>
          <p:cNvSpPr txBox="1"/>
          <p:nvPr/>
        </p:nvSpPr>
        <p:spPr>
          <a:xfrm>
            <a:off x="1285852" y="2143116"/>
            <a:ext cx="1500198" cy="307777"/>
          </a:xfrm>
          <a:prstGeom prst="rect">
            <a:avLst/>
          </a:prstGeom>
          <a:noFill/>
        </p:spPr>
        <p:txBody>
          <a:bodyPr wrap="square" rtlCol="1">
            <a:spAutoFit/>
          </a:bodyPr>
          <a:lstStyle/>
          <a:p>
            <a:r>
              <a:rPr lang="fa-IR" sz="1400" dirty="0" smtClean="0"/>
              <a:t>صلاحیت کاری خوب</a:t>
            </a:r>
            <a:endParaRPr lang="fa-IR" sz="1400" dirty="0"/>
          </a:p>
        </p:txBody>
      </p:sp>
      <p:sp>
        <p:nvSpPr>
          <p:cNvPr id="10" name="TextBox 9"/>
          <p:cNvSpPr txBox="1"/>
          <p:nvPr/>
        </p:nvSpPr>
        <p:spPr>
          <a:xfrm>
            <a:off x="1428728" y="2643182"/>
            <a:ext cx="1357322" cy="307777"/>
          </a:xfrm>
          <a:prstGeom prst="rect">
            <a:avLst/>
          </a:prstGeom>
          <a:noFill/>
        </p:spPr>
        <p:txBody>
          <a:bodyPr wrap="square" rtlCol="1">
            <a:spAutoFit/>
          </a:bodyPr>
          <a:lstStyle/>
          <a:p>
            <a:pPr algn="ctr"/>
            <a:r>
              <a:rPr lang="fa-IR" sz="1400" dirty="0" smtClean="0"/>
              <a:t>پیشینه فنی خوب</a:t>
            </a:r>
            <a:endParaRPr lang="fa-IR" sz="1400" dirty="0"/>
          </a:p>
        </p:txBody>
      </p:sp>
      <p:sp>
        <p:nvSpPr>
          <p:cNvPr id="11" name="Parallelogram 10"/>
          <p:cNvSpPr/>
          <p:nvPr/>
        </p:nvSpPr>
        <p:spPr>
          <a:xfrm>
            <a:off x="4143372" y="1785926"/>
            <a:ext cx="3143272" cy="1428760"/>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2" name="TextBox 11"/>
          <p:cNvSpPr txBox="1"/>
          <p:nvPr/>
        </p:nvSpPr>
        <p:spPr>
          <a:xfrm>
            <a:off x="4929190" y="1928802"/>
            <a:ext cx="1500198" cy="307777"/>
          </a:xfrm>
          <a:prstGeom prst="rect">
            <a:avLst/>
          </a:prstGeom>
          <a:noFill/>
        </p:spPr>
        <p:txBody>
          <a:bodyPr wrap="square" rtlCol="1">
            <a:spAutoFit/>
          </a:bodyPr>
          <a:lstStyle/>
          <a:p>
            <a:r>
              <a:rPr lang="fa-IR" sz="1400" dirty="0" smtClean="0"/>
              <a:t>اهداف روشن</a:t>
            </a:r>
            <a:endParaRPr lang="fa-IR" sz="1400" dirty="0"/>
          </a:p>
        </p:txBody>
      </p:sp>
      <p:sp>
        <p:nvSpPr>
          <p:cNvPr id="13" name="TextBox 12"/>
          <p:cNvSpPr txBox="1"/>
          <p:nvPr/>
        </p:nvSpPr>
        <p:spPr>
          <a:xfrm>
            <a:off x="5286380" y="2285992"/>
            <a:ext cx="1214446" cy="307777"/>
          </a:xfrm>
          <a:prstGeom prst="rect">
            <a:avLst/>
          </a:prstGeom>
          <a:noFill/>
        </p:spPr>
        <p:txBody>
          <a:bodyPr wrap="square" rtlCol="1">
            <a:spAutoFit/>
          </a:bodyPr>
          <a:lstStyle/>
          <a:p>
            <a:pPr algn="ctr"/>
            <a:r>
              <a:rPr lang="fa-IR" sz="1400" dirty="0" smtClean="0"/>
              <a:t>زمان کوتاه</a:t>
            </a:r>
            <a:endParaRPr lang="fa-IR" sz="1400" dirty="0"/>
          </a:p>
        </p:txBody>
      </p:sp>
      <p:sp>
        <p:nvSpPr>
          <p:cNvPr id="14" name="TextBox 13"/>
          <p:cNvSpPr txBox="1"/>
          <p:nvPr/>
        </p:nvSpPr>
        <p:spPr>
          <a:xfrm>
            <a:off x="5214942" y="2786058"/>
            <a:ext cx="1357322" cy="307777"/>
          </a:xfrm>
          <a:prstGeom prst="rect">
            <a:avLst/>
          </a:prstGeom>
          <a:noFill/>
        </p:spPr>
        <p:txBody>
          <a:bodyPr wrap="square" rtlCol="1">
            <a:spAutoFit/>
          </a:bodyPr>
          <a:lstStyle/>
          <a:p>
            <a:pPr algn="ctr"/>
            <a:r>
              <a:rPr lang="fa-IR" sz="1400" dirty="0" smtClean="0"/>
              <a:t>خطوط واضح قدرت</a:t>
            </a:r>
            <a:endParaRPr lang="fa-IR" sz="1400" dirty="0"/>
          </a:p>
        </p:txBody>
      </p:sp>
      <p:sp>
        <p:nvSpPr>
          <p:cNvPr id="15" name="Parallelogram 14"/>
          <p:cNvSpPr/>
          <p:nvPr/>
        </p:nvSpPr>
        <p:spPr>
          <a:xfrm>
            <a:off x="500034" y="4357694"/>
            <a:ext cx="2357454" cy="1714512"/>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6" name="TextBox 15"/>
          <p:cNvSpPr txBox="1"/>
          <p:nvPr/>
        </p:nvSpPr>
        <p:spPr>
          <a:xfrm>
            <a:off x="1071538" y="4500570"/>
            <a:ext cx="1428760" cy="276999"/>
          </a:xfrm>
          <a:prstGeom prst="rect">
            <a:avLst/>
          </a:prstGeom>
          <a:noFill/>
        </p:spPr>
        <p:txBody>
          <a:bodyPr wrap="square" rtlCol="1">
            <a:spAutoFit/>
          </a:bodyPr>
          <a:lstStyle/>
          <a:p>
            <a:pPr algn="ctr"/>
            <a:r>
              <a:rPr lang="fa-IR" sz="1200" dirty="0" smtClean="0"/>
              <a:t>صلاحیت فنی توسعه یافته</a:t>
            </a:r>
            <a:endParaRPr lang="fa-IR" sz="1200" dirty="0"/>
          </a:p>
        </p:txBody>
      </p:sp>
      <p:sp>
        <p:nvSpPr>
          <p:cNvPr id="17" name="TextBox 16"/>
          <p:cNvSpPr txBox="1"/>
          <p:nvPr/>
        </p:nvSpPr>
        <p:spPr>
          <a:xfrm>
            <a:off x="1000100" y="4857760"/>
            <a:ext cx="1428760" cy="276999"/>
          </a:xfrm>
          <a:prstGeom prst="rect">
            <a:avLst/>
          </a:prstGeom>
          <a:noFill/>
        </p:spPr>
        <p:txBody>
          <a:bodyPr wrap="square" rtlCol="1">
            <a:spAutoFit/>
          </a:bodyPr>
          <a:lstStyle/>
          <a:p>
            <a:r>
              <a:rPr lang="fa-IR" sz="1200" dirty="0" smtClean="0"/>
              <a:t>انگیزه کاری کاهش یافته</a:t>
            </a:r>
            <a:endParaRPr lang="fa-IR" sz="1200" dirty="0"/>
          </a:p>
        </p:txBody>
      </p:sp>
      <p:sp>
        <p:nvSpPr>
          <p:cNvPr id="18" name="TextBox 17"/>
          <p:cNvSpPr txBox="1"/>
          <p:nvPr/>
        </p:nvSpPr>
        <p:spPr>
          <a:xfrm>
            <a:off x="1000100" y="5500702"/>
            <a:ext cx="1428760" cy="461665"/>
          </a:xfrm>
          <a:prstGeom prst="rect">
            <a:avLst/>
          </a:prstGeom>
          <a:noFill/>
        </p:spPr>
        <p:txBody>
          <a:bodyPr wrap="square" rtlCol="1">
            <a:spAutoFit/>
          </a:bodyPr>
          <a:lstStyle/>
          <a:p>
            <a:pPr algn="ctr"/>
            <a:r>
              <a:rPr lang="fa-IR" sz="1200" dirty="0" smtClean="0"/>
              <a:t>درخواست افراد برای ترک شرکت</a:t>
            </a:r>
            <a:endParaRPr lang="fa-IR" sz="1200" dirty="0"/>
          </a:p>
        </p:txBody>
      </p:sp>
      <p:sp>
        <p:nvSpPr>
          <p:cNvPr id="19" name="Parallelogram 18"/>
          <p:cNvSpPr/>
          <p:nvPr/>
        </p:nvSpPr>
        <p:spPr>
          <a:xfrm>
            <a:off x="4286248" y="4500570"/>
            <a:ext cx="2786082" cy="1571636"/>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0" name="TextBox 19"/>
          <p:cNvSpPr txBox="1"/>
          <p:nvPr/>
        </p:nvSpPr>
        <p:spPr>
          <a:xfrm>
            <a:off x="4857752" y="4714884"/>
            <a:ext cx="1643074" cy="276999"/>
          </a:xfrm>
          <a:prstGeom prst="rect">
            <a:avLst/>
          </a:prstGeom>
          <a:noFill/>
        </p:spPr>
        <p:txBody>
          <a:bodyPr wrap="square" rtlCol="1">
            <a:spAutoFit/>
          </a:bodyPr>
          <a:lstStyle/>
          <a:p>
            <a:pPr algn="ctr"/>
            <a:r>
              <a:rPr lang="fa-IR" sz="1200" dirty="0" smtClean="0"/>
              <a:t>تحویل به موقع</a:t>
            </a:r>
            <a:endParaRPr lang="fa-IR" sz="1200" dirty="0"/>
          </a:p>
        </p:txBody>
      </p:sp>
      <p:sp>
        <p:nvSpPr>
          <p:cNvPr id="21" name="TextBox 20"/>
          <p:cNvSpPr txBox="1"/>
          <p:nvPr/>
        </p:nvSpPr>
        <p:spPr>
          <a:xfrm>
            <a:off x="4857752" y="5214950"/>
            <a:ext cx="1643074" cy="276999"/>
          </a:xfrm>
          <a:prstGeom prst="rect">
            <a:avLst/>
          </a:prstGeom>
          <a:noFill/>
        </p:spPr>
        <p:txBody>
          <a:bodyPr wrap="square" rtlCol="1">
            <a:spAutoFit/>
          </a:bodyPr>
          <a:lstStyle/>
          <a:p>
            <a:pPr algn="ctr"/>
            <a:r>
              <a:rPr lang="fa-IR" sz="1200" dirty="0" smtClean="0"/>
              <a:t>کیفیت کاری خوب</a:t>
            </a:r>
            <a:endParaRPr lang="fa-IR" sz="1200" dirty="0"/>
          </a:p>
        </p:txBody>
      </p:sp>
      <p:sp>
        <p:nvSpPr>
          <p:cNvPr id="22" name="TextBox 21"/>
          <p:cNvSpPr txBox="1"/>
          <p:nvPr/>
        </p:nvSpPr>
        <p:spPr>
          <a:xfrm>
            <a:off x="4786314" y="5786454"/>
            <a:ext cx="1571636" cy="276999"/>
          </a:xfrm>
          <a:prstGeom prst="rect">
            <a:avLst/>
          </a:prstGeom>
          <a:noFill/>
        </p:spPr>
        <p:txBody>
          <a:bodyPr wrap="square" rtlCol="1">
            <a:spAutoFit/>
          </a:bodyPr>
          <a:lstStyle/>
          <a:p>
            <a:pPr algn="ctr"/>
            <a:r>
              <a:rPr lang="fa-IR" sz="1200" dirty="0" smtClean="0"/>
              <a:t>استفاده از منابع</a:t>
            </a:r>
            <a:endParaRPr lang="fa-IR" sz="1200" dirty="0"/>
          </a:p>
        </p:txBody>
      </p:sp>
      <p:sp>
        <p:nvSpPr>
          <p:cNvPr id="33" name="Oval 32"/>
          <p:cNvSpPr/>
          <p:nvPr/>
        </p:nvSpPr>
        <p:spPr>
          <a:xfrm>
            <a:off x="3357554" y="3571876"/>
            <a:ext cx="428628"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35" name="Straight Arrow Connector 34"/>
          <p:cNvCxnSpPr/>
          <p:nvPr/>
        </p:nvCxnSpPr>
        <p:spPr>
          <a:xfrm>
            <a:off x="2428860" y="3357562"/>
            <a:ext cx="857256"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0800000" flipV="1">
            <a:off x="3857620" y="3286124"/>
            <a:ext cx="857256"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16200000" flipH="1">
            <a:off x="3786182" y="4143380"/>
            <a:ext cx="642942"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33" idx="3"/>
          </p:cNvCxnSpPr>
          <p:nvPr/>
        </p:nvCxnSpPr>
        <p:spPr>
          <a:xfrm rot="5400000">
            <a:off x="2811308" y="4105866"/>
            <a:ext cx="655199" cy="5628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5143504" y="3643314"/>
            <a:ext cx="2428892" cy="523220"/>
          </a:xfrm>
          <a:prstGeom prst="rect">
            <a:avLst/>
          </a:prstGeom>
          <a:noFill/>
        </p:spPr>
        <p:txBody>
          <a:bodyPr wrap="square" rtlCol="1">
            <a:spAutoFit/>
          </a:bodyPr>
          <a:lstStyle/>
          <a:p>
            <a:r>
              <a:rPr lang="fa-IR" sz="1400" dirty="0" smtClean="0"/>
              <a:t>تقسیمات موثر کاری نزدیکی بیش از حد کارها به نشانه ها</a:t>
            </a:r>
            <a:endParaRPr lang="fa-IR" sz="1400" dirty="0"/>
          </a:p>
        </p:txBody>
      </p:sp>
      <p:sp>
        <p:nvSpPr>
          <p:cNvPr id="43" name="TextBox 42"/>
          <p:cNvSpPr txBox="1"/>
          <p:nvPr/>
        </p:nvSpPr>
        <p:spPr>
          <a:xfrm>
            <a:off x="571472" y="3500438"/>
            <a:ext cx="2000264" cy="523220"/>
          </a:xfrm>
          <a:prstGeom prst="rect">
            <a:avLst/>
          </a:prstGeom>
          <a:noFill/>
        </p:spPr>
        <p:txBody>
          <a:bodyPr wrap="square" rtlCol="1">
            <a:spAutoFit/>
          </a:bodyPr>
          <a:lstStyle/>
          <a:p>
            <a:r>
              <a:rPr lang="fa-IR" sz="1400" dirty="0" smtClean="0"/>
              <a:t>ارتباطات ضعیف در پروژه </a:t>
            </a:r>
          </a:p>
          <a:p>
            <a:r>
              <a:rPr lang="fa-IR" sz="1400" dirty="0" smtClean="0"/>
              <a:t>فقدان پشتیبانی مدیریتی</a:t>
            </a:r>
            <a:endParaRPr lang="fa-IR" sz="1400" dirty="0"/>
          </a:p>
        </p:txBody>
      </p:sp>
      <p:sp>
        <p:nvSpPr>
          <p:cNvPr id="27" name="Slide Number Placeholder 26"/>
          <p:cNvSpPr>
            <a:spLocks noGrp="1"/>
          </p:cNvSpPr>
          <p:nvPr>
            <p:ph type="sldNum" sz="quarter" idx="15"/>
          </p:nvPr>
        </p:nvSpPr>
        <p:spPr/>
        <p:txBody>
          <a:bodyPr/>
          <a:lstStyle/>
          <a:p>
            <a:fld id="{0D795A8E-CCEE-4C84-B6BA-D312839567E9}" type="slidenum">
              <a:rPr lang="fa-IR" smtClean="0"/>
              <a:pPr/>
              <a:t>13</a:t>
            </a:fld>
            <a:endParaRPr lang="fa-I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400" dirty="0" smtClean="0"/>
              <a:t>در شکل زیر نمونه تحلیل اتفاقی در مدل </a:t>
            </a:r>
            <a:r>
              <a:rPr lang="en-US" sz="1400" dirty="0" smtClean="0"/>
              <a:t>X </a:t>
            </a:r>
            <a:r>
              <a:rPr lang="fa-IR" sz="1400" dirty="0" smtClean="0"/>
              <a:t> را شرح می دهیم:</a:t>
            </a:r>
            <a:endParaRPr lang="fa-IR" sz="1400" dirty="0"/>
          </a:p>
        </p:txBody>
      </p:sp>
      <p:sp>
        <p:nvSpPr>
          <p:cNvPr id="3" name="Content Placeholder 2"/>
          <p:cNvSpPr>
            <a:spLocks noGrp="1"/>
          </p:cNvSpPr>
          <p:nvPr>
            <p:ph sz="quarter" idx="1"/>
          </p:nvPr>
        </p:nvSpPr>
        <p:spPr/>
        <p:txBody>
          <a:bodyPr/>
          <a:lstStyle/>
          <a:p>
            <a:endParaRPr lang="fa-IR" dirty="0"/>
          </a:p>
        </p:txBody>
      </p:sp>
      <p:sp>
        <p:nvSpPr>
          <p:cNvPr id="8" name="Parallelogram 7"/>
          <p:cNvSpPr/>
          <p:nvPr/>
        </p:nvSpPr>
        <p:spPr>
          <a:xfrm>
            <a:off x="571472" y="1857364"/>
            <a:ext cx="2143140" cy="1214446"/>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9" name="TextBox 8"/>
          <p:cNvSpPr txBox="1"/>
          <p:nvPr/>
        </p:nvSpPr>
        <p:spPr>
          <a:xfrm>
            <a:off x="1071538" y="1928802"/>
            <a:ext cx="1285884" cy="276999"/>
          </a:xfrm>
          <a:prstGeom prst="rect">
            <a:avLst/>
          </a:prstGeom>
          <a:noFill/>
        </p:spPr>
        <p:txBody>
          <a:bodyPr wrap="square" rtlCol="1">
            <a:spAutoFit/>
          </a:bodyPr>
          <a:lstStyle/>
          <a:p>
            <a:pPr algn="ctr"/>
            <a:r>
              <a:rPr lang="fa-IR" sz="1200" dirty="0" smtClean="0"/>
              <a:t>انگیزه متوسط کاری</a:t>
            </a:r>
            <a:endParaRPr lang="fa-IR" sz="1200" dirty="0"/>
          </a:p>
        </p:txBody>
      </p:sp>
      <p:sp>
        <p:nvSpPr>
          <p:cNvPr id="10" name="TextBox 9"/>
          <p:cNvSpPr txBox="1"/>
          <p:nvPr/>
        </p:nvSpPr>
        <p:spPr>
          <a:xfrm>
            <a:off x="1000100" y="2214554"/>
            <a:ext cx="1285884" cy="276999"/>
          </a:xfrm>
          <a:prstGeom prst="rect">
            <a:avLst/>
          </a:prstGeom>
          <a:noFill/>
        </p:spPr>
        <p:txBody>
          <a:bodyPr wrap="square" rtlCol="1">
            <a:spAutoFit/>
          </a:bodyPr>
          <a:lstStyle/>
          <a:p>
            <a:pPr algn="ctr"/>
            <a:r>
              <a:rPr lang="fa-IR" sz="1200" dirty="0" smtClean="0"/>
              <a:t>صلاحیت کاری خوب</a:t>
            </a:r>
            <a:endParaRPr lang="fa-IR" sz="1200" dirty="0"/>
          </a:p>
        </p:txBody>
      </p:sp>
      <p:sp>
        <p:nvSpPr>
          <p:cNvPr id="11" name="TextBox 10"/>
          <p:cNvSpPr txBox="1"/>
          <p:nvPr/>
        </p:nvSpPr>
        <p:spPr>
          <a:xfrm>
            <a:off x="1071538" y="2643182"/>
            <a:ext cx="1143008" cy="276999"/>
          </a:xfrm>
          <a:prstGeom prst="rect">
            <a:avLst/>
          </a:prstGeom>
          <a:noFill/>
        </p:spPr>
        <p:txBody>
          <a:bodyPr wrap="square" rtlCol="1">
            <a:spAutoFit/>
          </a:bodyPr>
          <a:lstStyle/>
          <a:p>
            <a:pPr algn="ctr"/>
            <a:r>
              <a:rPr lang="fa-IR" sz="1200" dirty="0" smtClean="0"/>
              <a:t>پیشینه فنی خوب</a:t>
            </a:r>
            <a:endParaRPr lang="fa-IR" sz="1200" dirty="0"/>
          </a:p>
        </p:txBody>
      </p:sp>
      <p:sp>
        <p:nvSpPr>
          <p:cNvPr id="12" name="Parallelogram 11"/>
          <p:cNvSpPr/>
          <p:nvPr/>
        </p:nvSpPr>
        <p:spPr>
          <a:xfrm>
            <a:off x="4357686" y="1857364"/>
            <a:ext cx="2643206" cy="1285884"/>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3" name="TextBox 12"/>
          <p:cNvSpPr txBox="1"/>
          <p:nvPr/>
        </p:nvSpPr>
        <p:spPr>
          <a:xfrm>
            <a:off x="5072066" y="1928802"/>
            <a:ext cx="1357322" cy="276999"/>
          </a:xfrm>
          <a:prstGeom prst="rect">
            <a:avLst/>
          </a:prstGeom>
          <a:noFill/>
        </p:spPr>
        <p:txBody>
          <a:bodyPr wrap="square" rtlCol="1">
            <a:spAutoFit/>
          </a:bodyPr>
          <a:lstStyle/>
          <a:p>
            <a:pPr algn="ctr"/>
            <a:r>
              <a:rPr lang="fa-IR" sz="1200" dirty="0" smtClean="0"/>
              <a:t>اهداف روشن</a:t>
            </a:r>
            <a:endParaRPr lang="fa-IR" sz="1200" dirty="0"/>
          </a:p>
        </p:txBody>
      </p:sp>
      <p:sp>
        <p:nvSpPr>
          <p:cNvPr id="14" name="TextBox 13"/>
          <p:cNvSpPr txBox="1"/>
          <p:nvPr/>
        </p:nvSpPr>
        <p:spPr>
          <a:xfrm>
            <a:off x="5286380" y="2214554"/>
            <a:ext cx="1143008" cy="276999"/>
          </a:xfrm>
          <a:prstGeom prst="rect">
            <a:avLst/>
          </a:prstGeom>
          <a:noFill/>
        </p:spPr>
        <p:txBody>
          <a:bodyPr wrap="square" rtlCol="1">
            <a:spAutoFit/>
          </a:bodyPr>
          <a:lstStyle/>
          <a:p>
            <a:pPr algn="ctr"/>
            <a:r>
              <a:rPr lang="fa-IR" sz="1200" dirty="0" smtClean="0"/>
              <a:t>زمان کوتاه</a:t>
            </a:r>
            <a:endParaRPr lang="fa-IR" sz="1200" dirty="0"/>
          </a:p>
        </p:txBody>
      </p:sp>
      <p:sp>
        <p:nvSpPr>
          <p:cNvPr id="15" name="TextBox 14"/>
          <p:cNvSpPr txBox="1"/>
          <p:nvPr/>
        </p:nvSpPr>
        <p:spPr>
          <a:xfrm>
            <a:off x="5357818" y="2571744"/>
            <a:ext cx="1214446" cy="276999"/>
          </a:xfrm>
          <a:prstGeom prst="rect">
            <a:avLst/>
          </a:prstGeom>
          <a:noFill/>
        </p:spPr>
        <p:txBody>
          <a:bodyPr wrap="square" rtlCol="1">
            <a:spAutoFit/>
          </a:bodyPr>
          <a:lstStyle/>
          <a:p>
            <a:pPr algn="ctr"/>
            <a:r>
              <a:rPr lang="fa-IR" sz="1200" dirty="0" smtClean="0"/>
              <a:t>خطوط واضح قدرت</a:t>
            </a:r>
            <a:endParaRPr lang="fa-IR" sz="1200" dirty="0"/>
          </a:p>
        </p:txBody>
      </p:sp>
      <p:sp>
        <p:nvSpPr>
          <p:cNvPr id="16" name="Parallelogram 15"/>
          <p:cNvSpPr/>
          <p:nvPr/>
        </p:nvSpPr>
        <p:spPr>
          <a:xfrm>
            <a:off x="500034" y="4786322"/>
            <a:ext cx="2286016" cy="1071570"/>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7" name="TextBox 16"/>
          <p:cNvSpPr txBox="1"/>
          <p:nvPr/>
        </p:nvSpPr>
        <p:spPr>
          <a:xfrm>
            <a:off x="1071538" y="4857760"/>
            <a:ext cx="1143008" cy="276999"/>
          </a:xfrm>
          <a:prstGeom prst="rect">
            <a:avLst/>
          </a:prstGeom>
          <a:noFill/>
        </p:spPr>
        <p:txBody>
          <a:bodyPr wrap="square" rtlCol="1">
            <a:spAutoFit/>
          </a:bodyPr>
          <a:lstStyle/>
          <a:p>
            <a:r>
              <a:rPr lang="fa-IR" sz="1200" dirty="0" smtClean="0"/>
              <a:t>صلاحیت فنی</a:t>
            </a:r>
            <a:endParaRPr lang="fa-IR" sz="1200" dirty="0"/>
          </a:p>
        </p:txBody>
      </p:sp>
      <p:sp>
        <p:nvSpPr>
          <p:cNvPr id="18" name="TextBox 17"/>
          <p:cNvSpPr txBox="1"/>
          <p:nvPr/>
        </p:nvSpPr>
        <p:spPr>
          <a:xfrm>
            <a:off x="785786" y="5214950"/>
            <a:ext cx="1714512" cy="276999"/>
          </a:xfrm>
          <a:prstGeom prst="rect">
            <a:avLst/>
          </a:prstGeom>
          <a:noFill/>
        </p:spPr>
        <p:txBody>
          <a:bodyPr wrap="square" rtlCol="1">
            <a:spAutoFit/>
          </a:bodyPr>
          <a:lstStyle/>
          <a:p>
            <a:r>
              <a:rPr lang="fa-IR" sz="1200" dirty="0" smtClean="0"/>
              <a:t>انگیزه کاری کاهش یافته</a:t>
            </a:r>
            <a:endParaRPr lang="fa-IR" sz="1200" dirty="0"/>
          </a:p>
        </p:txBody>
      </p:sp>
      <p:sp>
        <p:nvSpPr>
          <p:cNvPr id="19" name="TextBox 18"/>
          <p:cNvSpPr txBox="1"/>
          <p:nvPr/>
        </p:nvSpPr>
        <p:spPr>
          <a:xfrm>
            <a:off x="571472" y="5572140"/>
            <a:ext cx="1857388" cy="276999"/>
          </a:xfrm>
          <a:prstGeom prst="rect">
            <a:avLst/>
          </a:prstGeom>
          <a:noFill/>
        </p:spPr>
        <p:txBody>
          <a:bodyPr wrap="square" rtlCol="1">
            <a:spAutoFit/>
          </a:bodyPr>
          <a:lstStyle/>
          <a:p>
            <a:r>
              <a:rPr lang="fa-IR" sz="1200" dirty="0" smtClean="0"/>
              <a:t>درخواست افراد برای ترک شرکت</a:t>
            </a:r>
            <a:endParaRPr lang="fa-IR" sz="1200" dirty="0"/>
          </a:p>
        </p:txBody>
      </p:sp>
      <p:sp>
        <p:nvSpPr>
          <p:cNvPr id="20" name="Parallelogram 19"/>
          <p:cNvSpPr/>
          <p:nvPr/>
        </p:nvSpPr>
        <p:spPr>
          <a:xfrm>
            <a:off x="4429124" y="4786322"/>
            <a:ext cx="2857520" cy="1143008"/>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1" name="TextBox 20"/>
          <p:cNvSpPr txBox="1"/>
          <p:nvPr/>
        </p:nvSpPr>
        <p:spPr>
          <a:xfrm>
            <a:off x="5214942" y="4857760"/>
            <a:ext cx="1500198" cy="276999"/>
          </a:xfrm>
          <a:prstGeom prst="rect">
            <a:avLst/>
          </a:prstGeom>
          <a:noFill/>
        </p:spPr>
        <p:txBody>
          <a:bodyPr wrap="square" rtlCol="1">
            <a:spAutoFit/>
          </a:bodyPr>
          <a:lstStyle/>
          <a:p>
            <a:pPr algn="ctr"/>
            <a:r>
              <a:rPr lang="fa-IR" sz="1200" dirty="0" smtClean="0"/>
              <a:t>تحویل به موقع</a:t>
            </a:r>
            <a:endParaRPr lang="fa-IR" sz="1200" dirty="0"/>
          </a:p>
        </p:txBody>
      </p:sp>
      <p:sp>
        <p:nvSpPr>
          <p:cNvPr id="22" name="TextBox 21"/>
          <p:cNvSpPr txBox="1"/>
          <p:nvPr/>
        </p:nvSpPr>
        <p:spPr>
          <a:xfrm>
            <a:off x="5143504" y="5143512"/>
            <a:ext cx="1643074" cy="276999"/>
          </a:xfrm>
          <a:prstGeom prst="rect">
            <a:avLst/>
          </a:prstGeom>
          <a:noFill/>
        </p:spPr>
        <p:txBody>
          <a:bodyPr wrap="square" rtlCol="1">
            <a:spAutoFit/>
          </a:bodyPr>
          <a:lstStyle/>
          <a:p>
            <a:pPr algn="ctr"/>
            <a:r>
              <a:rPr lang="fa-IR" sz="1200" dirty="0" smtClean="0"/>
              <a:t>کیفیت کاری خوب</a:t>
            </a:r>
            <a:endParaRPr lang="fa-IR" sz="1200" dirty="0"/>
          </a:p>
        </p:txBody>
      </p:sp>
      <p:sp>
        <p:nvSpPr>
          <p:cNvPr id="23" name="TextBox 22"/>
          <p:cNvSpPr txBox="1"/>
          <p:nvPr/>
        </p:nvSpPr>
        <p:spPr>
          <a:xfrm>
            <a:off x="5572132" y="5500702"/>
            <a:ext cx="1285884" cy="276999"/>
          </a:xfrm>
          <a:prstGeom prst="rect">
            <a:avLst/>
          </a:prstGeom>
          <a:noFill/>
        </p:spPr>
        <p:txBody>
          <a:bodyPr wrap="square" rtlCol="1">
            <a:spAutoFit/>
          </a:bodyPr>
          <a:lstStyle/>
          <a:p>
            <a:pPr algn="ctr"/>
            <a:r>
              <a:rPr lang="fa-IR" sz="1200" dirty="0" smtClean="0"/>
              <a:t>استفاده از منابع بیشتر</a:t>
            </a:r>
            <a:endParaRPr lang="fa-IR" sz="1200" dirty="0"/>
          </a:p>
        </p:txBody>
      </p:sp>
      <p:sp>
        <p:nvSpPr>
          <p:cNvPr id="24" name="Oval 23"/>
          <p:cNvSpPr/>
          <p:nvPr/>
        </p:nvSpPr>
        <p:spPr>
          <a:xfrm>
            <a:off x="2928926" y="3643314"/>
            <a:ext cx="857256"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26" name="Straight Arrow Connector 25"/>
          <p:cNvCxnSpPr/>
          <p:nvPr/>
        </p:nvCxnSpPr>
        <p:spPr>
          <a:xfrm rot="10800000" flipV="1">
            <a:off x="3786182" y="3214686"/>
            <a:ext cx="1214446"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8" idx="4"/>
          </p:cNvCxnSpPr>
          <p:nvPr/>
        </p:nvCxnSpPr>
        <p:spPr>
          <a:xfrm rot="16200000" flipH="1">
            <a:off x="2000232" y="2714620"/>
            <a:ext cx="571504"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10800000" flipV="1">
            <a:off x="2000232" y="4214818"/>
            <a:ext cx="1000132"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3786182" y="4143380"/>
            <a:ext cx="1214446"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Curved Connector 38"/>
          <p:cNvCxnSpPr/>
          <p:nvPr/>
        </p:nvCxnSpPr>
        <p:spPr>
          <a:xfrm rot="10800000" flipV="1">
            <a:off x="2500298" y="4429132"/>
            <a:ext cx="2428892" cy="1000132"/>
          </a:xfrm>
          <a:prstGeom prst="curved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1" name="Curved Connector 40"/>
          <p:cNvCxnSpPr/>
          <p:nvPr/>
        </p:nvCxnSpPr>
        <p:spPr>
          <a:xfrm rot="5400000" flipH="1" flipV="1">
            <a:off x="321439" y="4607727"/>
            <a:ext cx="1357322" cy="571504"/>
          </a:xfrm>
          <a:prstGeom prst="curved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14282" y="3571876"/>
            <a:ext cx="2286016" cy="523220"/>
          </a:xfrm>
          <a:prstGeom prst="rect">
            <a:avLst/>
          </a:prstGeom>
          <a:noFill/>
        </p:spPr>
        <p:txBody>
          <a:bodyPr wrap="square" rtlCol="1">
            <a:spAutoFit/>
          </a:bodyPr>
          <a:lstStyle/>
          <a:p>
            <a:r>
              <a:rPr lang="fa-IR" sz="1400" dirty="0" smtClean="0"/>
              <a:t>ارتباطات ضعیف در پروژه</a:t>
            </a:r>
          </a:p>
          <a:p>
            <a:r>
              <a:rPr lang="fa-IR" sz="1400" dirty="0" smtClean="0"/>
              <a:t>فقدان پشتیبانی مدیریتی</a:t>
            </a:r>
            <a:endParaRPr lang="fa-IR" sz="1400" dirty="0"/>
          </a:p>
        </p:txBody>
      </p:sp>
      <p:sp>
        <p:nvSpPr>
          <p:cNvPr id="43" name="TextBox 42"/>
          <p:cNvSpPr txBox="1"/>
          <p:nvPr/>
        </p:nvSpPr>
        <p:spPr>
          <a:xfrm>
            <a:off x="5143504" y="3929066"/>
            <a:ext cx="2857520" cy="523220"/>
          </a:xfrm>
          <a:prstGeom prst="rect">
            <a:avLst/>
          </a:prstGeom>
          <a:noFill/>
        </p:spPr>
        <p:txBody>
          <a:bodyPr wrap="square" rtlCol="1">
            <a:spAutoFit/>
          </a:bodyPr>
          <a:lstStyle/>
          <a:p>
            <a:r>
              <a:rPr lang="fa-IR" sz="1400" dirty="0" smtClean="0"/>
              <a:t>تقسیم موثر کار</a:t>
            </a:r>
          </a:p>
          <a:p>
            <a:r>
              <a:rPr lang="fa-IR" sz="1400" dirty="0" smtClean="0"/>
              <a:t>نزدیکی بیش از حد کارها به سر رسید کارها</a:t>
            </a:r>
            <a:endParaRPr lang="fa-IR" sz="1400" dirty="0"/>
          </a:p>
        </p:txBody>
      </p:sp>
      <p:cxnSp>
        <p:nvCxnSpPr>
          <p:cNvPr id="45" name="Curved Connector 44"/>
          <p:cNvCxnSpPr/>
          <p:nvPr/>
        </p:nvCxnSpPr>
        <p:spPr>
          <a:xfrm rot="16200000" flipH="1">
            <a:off x="6215074" y="2714620"/>
            <a:ext cx="1428760" cy="857256"/>
          </a:xfrm>
          <a:prstGeom prst="curved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0" name="Slide Number Placeholder 29"/>
          <p:cNvSpPr>
            <a:spLocks noGrp="1"/>
          </p:cNvSpPr>
          <p:nvPr>
            <p:ph type="sldNum" sz="quarter" idx="15"/>
          </p:nvPr>
        </p:nvSpPr>
        <p:spPr/>
        <p:txBody>
          <a:bodyPr/>
          <a:lstStyle/>
          <a:p>
            <a:fld id="{0D795A8E-CCEE-4C84-B6BA-D312839567E9}" type="slidenum">
              <a:rPr lang="fa-IR" smtClean="0"/>
              <a:pPr/>
              <a:t>14</a:t>
            </a:fld>
            <a:endParaRPr lang="fa-IR"/>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200" b="1" dirty="0" smtClean="0"/>
              <a:t>زمانی که وضعیت فعلی و روش های کار را توصیف کردیم می توانیم توضیح دهیم که چرا خروجی های شخصی و واقعی به این صورت وجود دارند.گام بعدی توصیف وضعیت مطلوب است. توصیف وضعیت مطلوبی که می خواهیم به ان برسیم کار اسانی است. بعد از ان می توانیم به مدل </a:t>
            </a:r>
            <a:r>
              <a:rPr lang="en-US" sz="1200" b="1" dirty="0" smtClean="0"/>
              <a:t>X</a:t>
            </a:r>
            <a:r>
              <a:rPr lang="fa-IR" sz="1200" b="1" dirty="0" smtClean="0"/>
              <a:t> برگردیم تا ورودی های شخصی و واقعی را به همراه رویه های کاری اصلاح کنیم.</a:t>
            </a:r>
            <a:endParaRPr lang="fa-IR" sz="1200" b="1" dirty="0"/>
          </a:p>
        </p:txBody>
      </p:sp>
      <p:sp>
        <p:nvSpPr>
          <p:cNvPr id="3" name="Content Placeholder 2"/>
          <p:cNvSpPr>
            <a:spLocks noGrp="1"/>
          </p:cNvSpPr>
          <p:nvPr>
            <p:ph sz="quarter" idx="1"/>
          </p:nvPr>
        </p:nvSpPr>
        <p:spPr/>
        <p:txBody>
          <a:bodyPr>
            <a:normAutofit/>
          </a:bodyPr>
          <a:lstStyle/>
          <a:p>
            <a:r>
              <a:rPr lang="fa-IR" sz="1600" b="1" dirty="0" smtClean="0"/>
              <a:t>روش 3:مسیر کسب و کار</a:t>
            </a:r>
          </a:p>
          <a:p>
            <a:r>
              <a:rPr lang="fa-IR" sz="1600" b="1" dirty="0" smtClean="0"/>
              <a:t>مفاهیم مهم کسب و کار ماموریت – چشم انداز و اهداف هستند. ماموریت یک شرح روشن از کاریست که سازمان می خواهد انجام دهد و هدف کلی بلند مدت ان تلقی می شود.ماموریت نشان دهنده نوع کسب و کاری است که سازمان در ان قرار داد و بازاری است که به ان خدمت می کند.</a:t>
            </a:r>
          </a:p>
          <a:p>
            <a:r>
              <a:rPr lang="fa-IR" sz="1600" b="1" dirty="0" smtClean="0"/>
              <a:t>چشم انداز شرحی است درباره انچه که سازمان می خواهد در اینده در ان قرار داشته باشد و چگونگی فعالیت سازمان را نشان می دهد. چشم انداز نشان می دهد که سازمان تا چه اندازه می خواهد خوب عمل کند. در حالی که ماموریت دلیل وجود سازمان را توصیف می کند. چشم انداز مشخص می کند که سازمان چه ارمان هایی برای اینده دارد</a:t>
            </a:r>
          </a:p>
          <a:p>
            <a:r>
              <a:rPr lang="fa-IR" sz="1600" b="1" dirty="0" smtClean="0"/>
              <a:t>اهداف عینی مقاصد کوتاه مدت یا موقتی هستند که مدیریت ان ها  را برای رساندن سازمان به چشم اندازهایش پایه گذاری می کند. </a:t>
            </a:r>
          </a:p>
          <a:p>
            <a:r>
              <a:rPr lang="fa-IR" sz="1600" b="1" dirty="0" smtClean="0"/>
              <a:t>روش 4:استراتژی بازار</a:t>
            </a:r>
          </a:p>
          <a:p>
            <a:r>
              <a:rPr lang="fa-IR" sz="1600" b="1" dirty="0" smtClean="0"/>
              <a:t>استراتژی بازار </a:t>
            </a:r>
            <a:r>
              <a:rPr lang="en-US" sz="1600" b="1" dirty="0" smtClean="0"/>
              <a:t>,</a:t>
            </a:r>
            <a:r>
              <a:rPr lang="fa-IR" sz="1600" b="1" dirty="0" smtClean="0"/>
              <a:t> جایگاه و ارمان های ما را درمحیط بازار نشان می دهد.</a:t>
            </a:r>
          </a:p>
          <a:p>
            <a:r>
              <a:rPr lang="fa-IR" sz="1600" b="1" dirty="0" smtClean="0"/>
              <a:t>دو استراتژی کلی بازار با رهبری هزینه یا تمایز سرو کار دارد. در شکل زیر مهارت ها و منابع مورد نیاز های سازمانی برای این دو استراتژی فهرست شده است:</a:t>
            </a:r>
            <a:endParaRPr lang="fa-IR" sz="1600" b="1"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15</a:t>
            </a:fld>
            <a:endParaRPr lang="fa-I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3" name="Content Placeholder 2"/>
          <p:cNvSpPr>
            <a:spLocks noGrp="1"/>
          </p:cNvSpPr>
          <p:nvPr>
            <p:ph sz="quarter" idx="1"/>
          </p:nvPr>
        </p:nvSpPr>
        <p:spPr/>
        <p:txBody>
          <a:bodyPr/>
          <a:lstStyle/>
          <a:p>
            <a:r>
              <a:rPr lang="fa-IR" dirty="0" smtClean="0"/>
              <a:t>ح</a:t>
            </a:r>
          </a:p>
          <a:p>
            <a:endParaRPr lang="fa-IR" dirty="0" smtClean="0"/>
          </a:p>
          <a:p>
            <a:endParaRPr lang="fa-IR" dirty="0" smtClean="0"/>
          </a:p>
          <a:p>
            <a:endParaRPr lang="fa-IR" dirty="0" smtClean="0"/>
          </a:p>
          <a:p>
            <a:endParaRPr lang="fa-IR" dirty="0" smtClean="0"/>
          </a:p>
          <a:p>
            <a:endParaRPr lang="fa-IR" dirty="0" smtClean="0"/>
          </a:p>
          <a:p>
            <a:r>
              <a:rPr lang="fa-IR" sz="1600" dirty="0" smtClean="0"/>
              <a:t>رهبری هزینه بدین معنی است که سازمان ها هدف خود را برای تولید با کمترین هزینه در محیط بازار متمرکز می کنند.سازمان از عملکرد بالای متوسط که در نتیجه کم کردن هزینه باشد خشنود خواهد شد.</a:t>
            </a:r>
            <a:endParaRPr lang="fa-IR" sz="1600" dirty="0"/>
          </a:p>
        </p:txBody>
      </p:sp>
      <p:sp>
        <p:nvSpPr>
          <p:cNvPr id="4" name="Rectangle 3"/>
          <p:cNvSpPr/>
          <p:nvPr/>
        </p:nvSpPr>
        <p:spPr>
          <a:xfrm>
            <a:off x="642910" y="1857364"/>
            <a:ext cx="7072362" cy="21431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6" name="Straight Connector 5"/>
          <p:cNvCxnSpPr/>
          <p:nvPr/>
        </p:nvCxnSpPr>
        <p:spPr>
          <a:xfrm rot="5400000">
            <a:off x="5286380" y="2928934"/>
            <a:ext cx="21431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1714480" y="2928934"/>
            <a:ext cx="21431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642910" y="2428868"/>
            <a:ext cx="6929486"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429388" y="2071678"/>
            <a:ext cx="1071570" cy="307777"/>
          </a:xfrm>
          <a:prstGeom prst="rect">
            <a:avLst/>
          </a:prstGeom>
          <a:noFill/>
        </p:spPr>
        <p:txBody>
          <a:bodyPr wrap="square" rtlCol="1">
            <a:spAutoFit/>
          </a:bodyPr>
          <a:lstStyle/>
          <a:p>
            <a:r>
              <a:rPr lang="fa-IR" sz="1400" dirty="0" smtClean="0"/>
              <a:t>استراتژی کلی</a:t>
            </a:r>
            <a:endParaRPr lang="fa-IR" sz="1400" dirty="0"/>
          </a:p>
        </p:txBody>
      </p:sp>
      <p:sp>
        <p:nvSpPr>
          <p:cNvPr id="12" name="TextBox 11"/>
          <p:cNvSpPr txBox="1"/>
          <p:nvPr/>
        </p:nvSpPr>
        <p:spPr>
          <a:xfrm>
            <a:off x="2928926" y="2071678"/>
            <a:ext cx="3286148" cy="307777"/>
          </a:xfrm>
          <a:prstGeom prst="rect">
            <a:avLst/>
          </a:prstGeom>
          <a:noFill/>
        </p:spPr>
        <p:txBody>
          <a:bodyPr wrap="square" rtlCol="1">
            <a:spAutoFit/>
          </a:bodyPr>
          <a:lstStyle/>
          <a:p>
            <a:pPr algn="ctr"/>
            <a:r>
              <a:rPr lang="fa-IR" sz="1400" dirty="0" smtClean="0"/>
              <a:t>مهارت ها  و منابع مورد نیاز</a:t>
            </a:r>
            <a:endParaRPr lang="fa-IR" sz="1400" dirty="0"/>
          </a:p>
        </p:txBody>
      </p:sp>
      <p:sp>
        <p:nvSpPr>
          <p:cNvPr id="13" name="TextBox 12"/>
          <p:cNvSpPr txBox="1"/>
          <p:nvPr/>
        </p:nvSpPr>
        <p:spPr>
          <a:xfrm>
            <a:off x="857224" y="2071678"/>
            <a:ext cx="1785950" cy="307777"/>
          </a:xfrm>
          <a:prstGeom prst="rect">
            <a:avLst/>
          </a:prstGeom>
          <a:noFill/>
        </p:spPr>
        <p:txBody>
          <a:bodyPr wrap="square" rtlCol="1">
            <a:spAutoFit/>
          </a:bodyPr>
          <a:lstStyle/>
          <a:p>
            <a:pPr algn="ctr"/>
            <a:r>
              <a:rPr lang="fa-IR" sz="1400" dirty="0" smtClean="0"/>
              <a:t>نیازمندی های سازمانی</a:t>
            </a:r>
            <a:endParaRPr lang="fa-IR" sz="1400" dirty="0"/>
          </a:p>
        </p:txBody>
      </p:sp>
      <p:sp>
        <p:nvSpPr>
          <p:cNvPr id="14" name="TextBox 13"/>
          <p:cNvSpPr txBox="1"/>
          <p:nvPr/>
        </p:nvSpPr>
        <p:spPr>
          <a:xfrm>
            <a:off x="6429388" y="2643182"/>
            <a:ext cx="1000132" cy="307777"/>
          </a:xfrm>
          <a:prstGeom prst="rect">
            <a:avLst/>
          </a:prstGeom>
          <a:noFill/>
        </p:spPr>
        <p:txBody>
          <a:bodyPr wrap="square" rtlCol="1">
            <a:spAutoFit/>
          </a:bodyPr>
          <a:lstStyle/>
          <a:p>
            <a:pPr algn="ctr"/>
            <a:r>
              <a:rPr lang="fa-IR" sz="1400" dirty="0" smtClean="0"/>
              <a:t>رهبری هزینه</a:t>
            </a:r>
            <a:endParaRPr lang="fa-IR" sz="1400" dirty="0"/>
          </a:p>
        </p:txBody>
      </p:sp>
      <p:sp>
        <p:nvSpPr>
          <p:cNvPr id="15" name="TextBox 14"/>
          <p:cNvSpPr txBox="1"/>
          <p:nvPr/>
        </p:nvSpPr>
        <p:spPr>
          <a:xfrm>
            <a:off x="2857488" y="2571744"/>
            <a:ext cx="3143272" cy="307777"/>
          </a:xfrm>
          <a:prstGeom prst="rect">
            <a:avLst/>
          </a:prstGeom>
          <a:noFill/>
        </p:spPr>
        <p:txBody>
          <a:bodyPr wrap="square" rtlCol="1">
            <a:spAutoFit/>
          </a:bodyPr>
          <a:lstStyle/>
          <a:p>
            <a:pPr algn="ctr"/>
            <a:r>
              <a:rPr lang="fa-IR" sz="1400" dirty="0" smtClean="0"/>
              <a:t>سرمایه گذاری های مکرر و دستیابی به ان</a:t>
            </a:r>
            <a:endParaRPr lang="fa-IR" sz="1400" dirty="0"/>
          </a:p>
        </p:txBody>
      </p:sp>
      <p:sp>
        <p:nvSpPr>
          <p:cNvPr id="18" name="TextBox 17"/>
          <p:cNvSpPr txBox="1"/>
          <p:nvPr/>
        </p:nvSpPr>
        <p:spPr>
          <a:xfrm>
            <a:off x="3500430" y="3071810"/>
            <a:ext cx="2428892" cy="307777"/>
          </a:xfrm>
          <a:prstGeom prst="rect">
            <a:avLst/>
          </a:prstGeom>
          <a:noFill/>
        </p:spPr>
        <p:txBody>
          <a:bodyPr wrap="square" rtlCol="1">
            <a:spAutoFit/>
          </a:bodyPr>
          <a:lstStyle/>
          <a:p>
            <a:pPr algn="ctr"/>
            <a:r>
              <a:rPr lang="fa-IR" sz="1400" dirty="0" smtClean="0"/>
              <a:t>مهارت ها ی فنی</a:t>
            </a:r>
            <a:endParaRPr lang="fa-IR" sz="1400" dirty="0"/>
          </a:p>
        </p:txBody>
      </p:sp>
      <p:sp>
        <p:nvSpPr>
          <p:cNvPr id="19" name="TextBox 18"/>
          <p:cNvSpPr txBox="1"/>
          <p:nvPr/>
        </p:nvSpPr>
        <p:spPr>
          <a:xfrm>
            <a:off x="3357554" y="3643314"/>
            <a:ext cx="2786082" cy="307777"/>
          </a:xfrm>
          <a:prstGeom prst="rect">
            <a:avLst/>
          </a:prstGeom>
          <a:noFill/>
        </p:spPr>
        <p:txBody>
          <a:bodyPr wrap="square" rtlCol="1">
            <a:spAutoFit/>
          </a:bodyPr>
          <a:lstStyle/>
          <a:p>
            <a:pPr algn="ctr"/>
            <a:r>
              <a:rPr lang="fa-IR" sz="1400" dirty="0" smtClean="0"/>
              <a:t>نظارت شدید بر کار</a:t>
            </a:r>
            <a:endParaRPr lang="fa-IR" sz="1400" dirty="0"/>
          </a:p>
        </p:txBody>
      </p:sp>
      <p:sp>
        <p:nvSpPr>
          <p:cNvPr id="20" name="TextBox 19"/>
          <p:cNvSpPr txBox="1"/>
          <p:nvPr/>
        </p:nvSpPr>
        <p:spPr>
          <a:xfrm>
            <a:off x="785786" y="2571744"/>
            <a:ext cx="1857388" cy="307777"/>
          </a:xfrm>
          <a:prstGeom prst="rect">
            <a:avLst/>
          </a:prstGeom>
          <a:noFill/>
        </p:spPr>
        <p:txBody>
          <a:bodyPr wrap="square" rtlCol="1">
            <a:spAutoFit/>
          </a:bodyPr>
          <a:lstStyle/>
          <a:p>
            <a:pPr algn="ctr"/>
            <a:r>
              <a:rPr lang="fa-IR" sz="1400" dirty="0" smtClean="0"/>
              <a:t>کنترل شدید هزینه </a:t>
            </a:r>
            <a:endParaRPr lang="fa-IR" sz="1400" dirty="0"/>
          </a:p>
        </p:txBody>
      </p:sp>
      <p:sp>
        <p:nvSpPr>
          <p:cNvPr id="21" name="TextBox 20"/>
          <p:cNvSpPr txBox="1"/>
          <p:nvPr/>
        </p:nvSpPr>
        <p:spPr>
          <a:xfrm>
            <a:off x="714348" y="3000372"/>
            <a:ext cx="2143140" cy="523220"/>
          </a:xfrm>
          <a:prstGeom prst="rect">
            <a:avLst/>
          </a:prstGeom>
          <a:noFill/>
        </p:spPr>
        <p:txBody>
          <a:bodyPr wrap="square" rtlCol="1">
            <a:spAutoFit/>
          </a:bodyPr>
          <a:lstStyle/>
          <a:p>
            <a:pPr algn="ctr"/>
            <a:r>
              <a:rPr lang="fa-IR" sz="1400" dirty="0" smtClean="0"/>
              <a:t>سازمان ها و مسئولیت های ساختار یافته</a:t>
            </a:r>
            <a:endParaRPr lang="fa-IR" sz="1400" dirty="0"/>
          </a:p>
        </p:txBody>
      </p:sp>
      <p:sp>
        <p:nvSpPr>
          <p:cNvPr id="22" name="TextBox 21"/>
          <p:cNvSpPr txBox="1"/>
          <p:nvPr/>
        </p:nvSpPr>
        <p:spPr>
          <a:xfrm>
            <a:off x="571472" y="3714752"/>
            <a:ext cx="2071702" cy="276999"/>
          </a:xfrm>
          <a:prstGeom prst="rect">
            <a:avLst/>
          </a:prstGeom>
          <a:noFill/>
        </p:spPr>
        <p:txBody>
          <a:bodyPr wrap="square" rtlCol="1">
            <a:spAutoFit/>
          </a:bodyPr>
          <a:lstStyle/>
          <a:p>
            <a:pPr algn="ctr"/>
            <a:r>
              <a:rPr lang="fa-IR" sz="1200" dirty="0" smtClean="0"/>
              <a:t>انگیزه مبتنی بر براورده  کردن اهداف</a:t>
            </a:r>
            <a:endParaRPr lang="fa-IR" sz="1200" dirty="0"/>
          </a:p>
        </p:txBody>
      </p:sp>
      <p:sp>
        <p:nvSpPr>
          <p:cNvPr id="23" name="Slide Number Placeholder 22"/>
          <p:cNvSpPr>
            <a:spLocks noGrp="1"/>
          </p:cNvSpPr>
          <p:nvPr>
            <p:ph type="sldNum" sz="quarter" idx="15"/>
          </p:nvPr>
        </p:nvSpPr>
        <p:spPr/>
        <p:txBody>
          <a:bodyPr/>
          <a:lstStyle/>
          <a:p>
            <a:fld id="{0D795A8E-CCEE-4C84-B6BA-D312839567E9}" type="slidenum">
              <a:rPr lang="fa-IR" smtClean="0"/>
              <a:pPr/>
              <a:t>16</a:t>
            </a:fld>
            <a:endParaRPr lang="fa-I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54032"/>
          </a:xfrm>
        </p:spPr>
        <p:txBody>
          <a:bodyPr/>
          <a:lstStyle/>
          <a:p>
            <a:endParaRPr lang="fa-IR" dirty="0"/>
          </a:p>
        </p:txBody>
      </p:sp>
      <p:sp>
        <p:nvSpPr>
          <p:cNvPr id="3" name="Content Placeholder 2"/>
          <p:cNvSpPr>
            <a:spLocks noGrp="1"/>
          </p:cNvSpPr>
          <p:nvPr>
            <p:ph sz="quarter" idx="1"/>
          </p:nvPr>
        </p:nvSpPr>
        <p:spPr>
          <a:xfrm>
            <a:off x="457200" y="1214422"/>
            <a:ext cx="7467600" cy="5259530"/>
          </a:xfrm>
        </p:spPr>
        <p:txBody>
          <a:bodyPr>
            <a:normAutofit/>
          </a:bodyPr>
          <a:lstStyle/>
          <a:p>
            <a:endParaRPr lang="fa-IR" sz="1200" dirty="0" smtClean="0"/>
          </a:p>
          <a:p>
            <a:endParaRPr lang="fa-IR" sz="1200" dirty="0" smtClean="0"/>
          </a:p>
          <a:p>
            <a:endParaRPr lang="fa-IR" sz="1200" dirty="0" smtClean="0"/>
          </a:p>
          <a:p>
            <a:endParaRPr lang="fa-IR" sz="1200" dirty="0" smtClean="0"/>
          </a:p>
          <a:p>
            <a:endParaRPr lang="fa-IR" sz="1200" dirty="0" smtClean="0"/>
          </a:p>
          <a:p>
            <a:endParaRPr lang="fa-IR" sz="1200" dirty="0" smtClean="0"/>
          </a:p>
          <a:p>
            <a:endParaRPr lang="fa-IR" sz="1200" dirty="0" smtClean="0"/>
          </a:p>
          <a:p>
            <a:endParaRPr lang="fa-IR" sz="1200" dirty="0" smtClean="0"/>
          </a:p>
          <a:p>
            <a:endParaRPr lang="fa-IR" sz="1200" dirty="0" smtClean="0"/>
          </a:p>
          <a:p>
            <a:endParaRPr lang="fa-IR" sz="1200" dirty="0" smtClean="0"/>
          </a:p>
          <a:p>
            <a:endParaRPr lang="fa-IR" sz="1200" dirty="0" smtClean="0"/>
          </a:p>
          <a:p>
            <a:endParaRPr lang="fa-IR" sz="1200" dirty="0" smtClean="0"/>
          </a:p>
          <a:p>
            <a:r>
              <a:rPr lang="fa-IR" sz="1400" b="1" dirty="0" smtClean="0"/>
              <a:t>تمایز </a:t>
            </a:r>
            <a:r>
              <a:rPr lang="fa-IR" sz="1400" dirty="0" smtClean="0"/>
              <a:t>بدین معنا است که سازمان – محصولات و خدماتش را واجد شرایط کند تا به ان ها اجازه دهد در محیط بازار منحصر به فرد به نظر بیایند.سازمان</a:t>
            </a:r>
            <a:r>
              <a:rPr lang="en-US" sz="1400" dirty="0" smtClean="0"/>
              <a:t> ,</a:t>
            </a:r>
            <a:r>
              <a:rPr lang="fa-IR" sz="1400" dirty="0" smtClean="0"/>
              <a:t> ابعاد کیفیتی را که برای مشتریان مهم است شناسایی کرده است و راه ارزش افزایی را به یک یا چند بعد از این ابعاد پیدا کرده است. برای بکار انداختن این استراتژی قیمتی که توسط متمایز کننده برای مشتری تعیین شده و مشتری ان را قبول می کند باید به طور نسبی با قیمت دیگر رقبا مرتبط باشد.</a:t>
            </a:r>
            <a:endParaRPr lang="fa-IR" sz="1400" b="1" dirty="0"/>
          </a:p>
        </p:txBody>
      </p:sp>
      <p:sp>
        <p:nvSpPr>
          <p:cNvPr id="5" name="Flowchart: Process 4"/>
          <p:cNvSpPr/>
          <p:nvPr/>
        </p:nvSpPr>
        <p:spPr>
          <a:xfrm>
            <a:off x="428596" y="1428736"/>
            <a:ext cx="6715172" cy="264320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7" name="Straight Connector 6"/>
          <p:cNvCxnSpPr/>
          <p:nvPr/>
        </p:nvCxnSpPr>
        <p:spPr>
          <a:xfrm rot="5400000">
            <a:off x="4464843" y="2750339"/>
            <a:ext cx="26432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464447" y="2750339"/>
            <a:ext cx="26432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28596" y="1714488"/>
            <a:ext cx="6715172"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143636" y="2571744"/>
            <a:ext cx="857256" cy="369332"/>
          </a:xfrm>
          <a:prstGeom prst="rect">
            <a:avLst/>
          </a:prstGeom>
          <a:noFill/>
        </p:spPr>
        <p:txBody>
          <a:bodyPr wrap="square" rtlCol="1">
            <a:spAutoFit/>
          </a:bodyPr>
          <a:lstStyle/>
          <a:p>
            <a:pPr algn="ctr"/>
            <a:r>
              <a:rPr lang="fa-IR" dirty="0" smtClean="0"/>
              <a:t>تمایز</a:t>
            </a:r>
            <a:endParaRPr lang="fa-IR" dirty="0"/>
          </a:p>
        </p:txBody>
      </p:sp>
      <p:sp>
        <p:nvSpPr>
          <p:cNvPr id="17" name="TextBox 16"/>
          <p:cNvSpPr txBox="1"/>
          <p:nvPr/>
        </p:nvSpPr>
        <p:spPr>
          <a:xfrm>
            <a:off x="3000364" y="1857364"/>
            <a:ext cx="2428892" cy="276999"/>
          </a:xfrm>
          <a:prstGeom prst="rect">
            <a:avLst/>
          </a:prstGeom>
          <a:noFill/>
        </p:spPr>
        <p:txBody>
          <a:bodyPr wrap="square" rtlCol="1">
            <a:spAutoFit/>
          </a:bodyPr>
          <a:lstStyle/>
          <a:p>
            <a:r>
              <a:rPr lang="fa-IR" sz="1200" dirty="0" smtClean="0"/>
              <a:t>قدرت در بازار یابی و خلاقیت</a:t>
            </a:r>
            <a:endParaRPr lang="fa-IR" sz="1200" dirty="0"/>
          </a:p>
        </p:txBody>
      </p:sp>
      <p:sp>
        <p:nvSpPr>
          <p:cNvPr id="18" name="TextBox 17"/>
          <p:cNvSpPr txBox="1"/>
          <p:nvPr/>
        </p:nvSpPr>
        <p:spPr>
          <a:xfrm>
            <a:off x="3714744" y="2214554"/>
            <a:ext cx="1714512" cy="307777"/>
          </a:xfrm>
          <a:prstGeom prst="rect">
            <a:avLst/>
          </a:prstGeom>
          <a:noFill/>
        </p:spPr>
        <p:txBody>
          <a:bodyPr wrap="square" rtlCol="1">
            <a:spAutoFit/>
          </a:bodyPr>
          <a:lstStyle/>
          <a:p>
            <a:r>
              <a:rPr lang="fa-IR" sz="1400" dirty="0" smtClean="0"/>
              <a:t>مهارت های تولیدی</a:t>
            </a:r>
            <a:endParaRPr lang="fa-IR" sz="1400" dirty="0"/>
          </a:p>
        </p:txBody>
      </p:sp>
      <p:sp>
        <p:nvSpPr>
          <p:cNvPr id="19" name="TextBox 18"/>
          <p:cNvSpPr txBox="1"/>
          <p:nvPr/>
        </p:nvSpPr>
        <p:spPr>
          <a:xfrm>
            <a:off x="3286116" y="2571744"/>
            <a:ext cx="2071702" cy="307777"/>
          </a:xfrm>
          <a:prstGeom prst="rect">
            <a:avLst/>
          </a:prstGeom>
          <a:noFill/>
        </p:spPr>
        <p:txBody>
          <a:bodyPr wrap="square" rtlCol="1">
            <a:spAutoFit/>
          </a:bodyPr>
          <a:lstStyle/>
          <a:p>
            <a:r>
              <a:rPr lang="fa-IR" sz="1400" dirty="0" smtClean="0"/>
              <a:t>قابلیت زیاد در تحقیقات پایه ای</a:t>
            </a:r>
            <a:endParaRPr lang="fa-IR" sz="1400" dirty="0"/>
          </a:p>
        </p:txBody>
      </p:sp>
      <p:sp>
        <p:nvSpPr>
          <p:cNvPr id="20" name="TextBox 19"/>
          <p:cNvSpPr txBox="1"/>
          <p:nvPr/>
        </p:nvSpPr>
        <p:spPr>
          <a:xfrm>
            <a:off x="3214678" y="3000372"/>
            <a:ext cx="2357454" cy="307777"/>
          </a:xfrm>
          <a:prstGeom prst="rect">
            <a:avLst/>
          </a:prstGeom>
          <a:noFill/>
        </p:spPr>
        <p:txBody>
          <a:bodyPr wrap="square" rtlCol="1">
            <a:spAutoFit/>
          </a:bodyPr>
          <a:lstStyle/>
          <a:p>
            <a:r>
              <a:rPr lang="fa-IR" sz="1400" dirty="0" smtClean="0"/>
              <a:t>همکاری تنگاتنگ با شبکه های توزیع</a:t>
            </a:r>
            <a:endParaRPr lang="fa-IR" sz="1400" dirty="0"/>
          </a:p>
        </p:txBody>
      </p:sp>
      <p:sp>
        <p:nvSpPr>
          <p:cNvPr id="21" name="TextBox 20"/>
          <p:cNvSpPr txBox="1"/>
          <p:nvPr/>
        </p:nvSpPr>
        <p:spPr>
          <a:xfrm>
            <a:off x="428596" y="1857364"/>
            <a:ext cx="2286016" cy="307777"/>
          </a:xfrm>
          <a:prstGeom prst="rect">
            <a:avLst/>
          </a:prstGeom>
          <a:noFill/>
        </p:spPr>
        <p:txBody>
          <a:bodyPr wrap="square" rtlCol="1">
            <a:spAutoFit/>
          </a:bodyPr>
          <a:lstStyle/>
          <a:p>
            <a:r>
              <a:rPr lang="fa-IR" sz="1400" dirty="0" smtClean="0"/>
              <a:t>همکاری نیرومند در تحقیق و توسعه</a:t>
            </a:r>
            <a:endParaRPr lang="fa-IR" sz="1400" dirty="0"/>
          </a:p>
        </p:txBody>
      </p:sp>
      <p:sp>
        <p:nvSpPr>
          <p:cNvPr id="22" name="TextBox 21"/>
          <p:cNvSpPr txBox="1"/>
          <p:nvPr/>
        </p:nvSpPr>
        <p:spPr>
          <a:xfrm>
            <a:off x="714348" y="2214554"/>
            <a:ext cx="1928826" cy="307777"/>
          </a:xfrm>
          <a:prstGeom prst="rect">
            <a:avLst/>
          </a:prstGeom>
          <a:noFill/>
        </p:spPr>
        <p:txBody>
          <a:bodyPr wrap="square" rtlCol="1">
            <a:spAutoFit/>
          </a:bodyPr>
          <a:lstStyle/>
          <a:p>
            <a:r>
              <a:rPr lang="fa-IR" sz="1400" dirty="0" smtClean="0"/>
              <a:t>انگیزه های مبتنی بر بازار</a:t>
            </a:r>
            <a:endParaRPr lang="fa-IR" sz="1400" dirty="0"/>
          </a:p>
        </p:txBody>
      </p:sp>
      <p:sp>
        <p:nvSpPr>
          <p:cNvPr id="23" name="TextBox 22"/>
          <p:cNvSpPr txBox="1"/>
          <p:nvPr/>
        </p:nvSpPr>
        <p:spPr>
          <a:xfrm>
            <a:off x="714348" y="2643182"/>
            <a:ext cx="1928826" cy="523220"/>
          </a:xfrm>
          <a:prstGeom prst="rect">
            <a:avLst/>
          </a:prstGeom>
          <a:noFill/>
        </p:spPr>
        <p:txBody>
          <a:bodyPr wrap="square" rtlCol="1">
            <a:spAutoFit/>
          </a:bodyPr>
          <a:lstStyle/>
          <a:p>
            <a:r>
              <a:rPr lang="fa-IR" sz="1400" dirty="0" smtClean="0"/>
              <a:t>توانایی برای جذب نیروی کار ماهر و افراد خلاق</a:t>
            </a:r>
            <a:endParaRPr lang="fa-IR" sz="1400" dirty="0"/>
          </a:p>
        </p:txBody>
      </p:sp>
      <p:sp>
        <p:nvSpPr>
          <p:cNvPr id="24" name="TextBox 23"/>
          <p:cNvSpPr txBox="1"/>
          <p:nvPr/>
        </p:nvSpPr>
        <p:spPr>
          <a:xfrm>
            <a:off x="500034" y="3500438"/>
            <a:ext cx="2214578" cy="523220"/>
          </a:xfrm>
          <a:prstGeom prst="rect">
            <a:avLst/>
          </a:prstGeom>
          <a:noFill/>
        </p:spPr>
        <p:txBody>
          <a:bodyPr wrap="square" rtlCol="1">
            <a:spAutoFit/>
          </a:bodyPr>
          <a:lstStyle/>
          <a:p>
            <a:r>
              <a:rPr lang="fa-IR" sz="1400" dirty="0" smtClean="0"/>
              <a:t>روابط سازمانی  با اعتماد تر و ازادتر</a:t>
            </a:r>
            <a:endParaRPr lang="fa-IR" sz="1400" dirty="0"/>
          </a:p>
        </p:txBody>
      </p:sp>
      <p:sp>
        <p:nvSpPr>
          <p:cNvPr id="25" name="TextBox 24"/>
          <p:cNvSpPr txBox="1"/>
          <p:nvPr/>
        </p:nvSpPr>
        <p:spPr>
          <a:xfrm>
            <a:off x="1285852" y="1500174"/>
            <a:ext cx="928694" cy="276999"/>
          </a:xfrm>
          <a:prstGeom prst="rect">
            <a:avLst/>
          </a:prstGeom>
          <a:noFill/>
        </p:spPr>
        <p:txBody>
          <a:bodyPr wrap="square" rtlCol="1">
            <a:spAutoFit/>
          </a:bodyPr>
          <a:lstStyle/>
          <a:p>
            <a:pPr algn="ctr"/>
            <a:r>
              <a:rPr lang="fa-IR" sz="1200" dirty="0" smtClean="0"/>
              <a:t>کمیتی</a:t>
            </a:r>
            <a:endParaRPr lang="fa-IR" sz="1200" dirty="0"/>
          </a:p>
        </p:txBody>
      </p:sp>
      <p:sp>
        <p:nvSpPr>
          <p:cNvPr id="26" name="Slide Number Placeholder 25"/>
          <p:cNvSpPr>
            <a:spLocks noGrp="1"/>
          </p:cNvSpPr>
          <p:nvPr>
            <p:ph type="sldNum" sz="quarter" idx="15"/>
          </p:nvPr>
        </p:nvSpPr>
        <p:spPr/>
        <p:txBody>
          <a:bodyPr/>
          <a:lstStyle/>
          <a:p>
            <a:fld id="{0D795A8E-CCEE-4C84-B6BA-D312839567E9}" type="slidenum">
              <a:rPr lang="fa-IR" smtClean="0"/>
              <a:pPr/>
              <a:t>17</a:t>
            </a:fld>
            <a:endParaRPr lang="fa-I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600" b="1" dirty="0" smtClean="0"/>
              <a:t>نیروهای رقابتی:</a:t>
            </a:r>
            <a:endParaRPr lang="fa-IR" sz="1600" b="1" dirty="0"/>
          </a:p>
        </p:txBody>
      </p:sp>
      <p:sp>
        <p:nvSpPr>
          <p:cNvPr id="3" name="Content Placeholder 2"/>
          <p:cNvSpPr>
            <a:spLocks noGrp="1"/>
          </p:cNvSpPr>
          <p:nvPr>
            <p:ph sz="quarter" idx="1"/>
          </p:nvPr>
        </p:nvSpPr>
        <p:spPr/>
        <p:txBody>
          <a:bodyPr>
            <a:normAutofit/>
          </a:bodyPr>
          <a:lstStyle/>
          <a:p>
            <a:r>
              <a:rPr lang="fa-IR" sz="1400" b="1" dirty="0" smtClean="0"/>
              <a:t>اساس ین روش این است که شرکت در داخل صنعت قرار دارد و برای موفقیت باید به طور موثر با نیروهای رقابتی که در داخل یک صنعت به خصوص وجود دارند سرو کار داشته باشد.</a:t>
            </a:r>
          </a:p>
          <a:p>
            <a:r>
              <a:rPr lang="fa-IR" sz="1400" b="1" dirty="0" smtClean="0"/>
              <a:t>میخواهیم مدل نیروهای رقابتی را نشان دهیم:</a:t>
            </a:r>
            <a:endParaRPr lang="fa-IR" sz="1400" b="1" dirty="0"/>
          </a:p>
        </p:txBody>
      </p:sp>
      <p:sp>
        <p:nvSpPr>
          <p:cNvPr id="4" name="Flowchart: Process 3"/>
          <p:cNvSpPr/>
          <p:nvPr/>
        </p:nvSpPr>
        <p:spPr>
          <a:xfrm>
            <a:off x="3071802" y="2500306"/>
            <a:ext cx="1714512" cy="64294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 name="TextBox 4"/>
          <p:cNvSpPr txBox="1"/>
          <p:nvPr/>
        </p:nvSpPr>
        <p:spPr>
          <a:xfrm>
            <a:off x="3214678" y="2643182"/>
            <a:ext cx="1643074" cy="276999"/>
          </a:xfrm>
          <a:prstGeom prst="rect">
            <a:avLst/>
          </a:prstGeom>
          <a:noFill/>
        </p:spPr>
        <p:txBody>
          <a:bodyPr wrap="square" rtlCol="1">
            <a:spAutoFit/>
          </a:bodyPr>
          <a:lstStyle/>
          <a:p>
            <a:r>
              <a:rPr lang="fa-IR" sz="1200" b="1" dirty="0" smtClean="0"/>
              <a:t>تهدیدات از جانب تازه واردان</a:t>
            </a:r>
            <a:endParaRPr lang="fa-IR" sz="1200" b="1" dirty="0"/>
          </a:p>
        </p:txBody>
      </p:sp>
      <p:sp>
        <p:nvSpPr>
          <p:cNvPr id="6" name="Flowchart: Process 5"/>
          <p:cNvSpPr/>
          <p:nvPr/>
        </p:nvSpPr>
        <p:spPr>
          <a:xfrm>
            <a:off x="428596" y="3929066"/>
            <a:ext cx="2071702" cy="78581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TextBox 6"/>
          <p:cNvSpPr txBox="1"/>
          <p:nvPr/>
        </p:nvSpPr>
        <p:spPr>
          <a:xfrm>
            <a:off x="500034" y="4071942"/>
            <a:ext cx="2000264" cy="307777"/>
          </a:xfrm>
          <a:prstGeom prst="rect">
            <a:avLst/>
          </a:prstGeom>
          <a:noFill/>
        </p:spPr>
        <p:txBody>
          <a:bodyPr wrap="square" rtlCol="1">
            <a:spAutoFit/>
          </a:bodyPr>
          <a:lstStyle/>
          <a:p>
            <a:r>
              <a:rPr lang="fa-IR" sz="1400" b="1" dirty="0" smtClean="0"/>
              <a:t>قدرت چانه زنی تامین کنندگان</a:t>
            </a:r>
            <a:endParaRPr lang="fa-IR" sz="1400" b="1" dirty="0"/>
          </a:p>
        </p:txBody>
      </p:sp>
      <p:sp>
        <p:nvSpPr>
          <p:cNvPr id="8" name="Flowchart: Process 7"/>
          <p:cNvSpPr/>
          <p:nvPr/>
        </p:nvSpPr>
        <p:spPr>
          <a:xfrm>
            <a:off x="5000628" y="3929066"/>
            <a:ext cx="2571768" cy="71438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9" name="TextBox 8"/>
          <p:cNvSpPr txBox="1"/>
          <p:nvPr/>
        </p:nvSpPr>
        <p:spPr>
          <a:xfrm>
            <a:off x="5072066" y="4143380"/>
            <a:ext cx="2500330" cy="307777"/>
          </a:xfrm>
          <a:prstGeom prst="rect">
            <a:avLst/>
          </a:prstGeom>
          <a:noFill/>
        </p:spPr>
        <p:txBody>
          <a:bodyPr wrap="square" rtlCol="1">
            <a:spAutoFit/>
          </a:bodyPr>
          <a:lstStyle/>
          <a:p>
            <a:pPr algn="ctr"/>
            <a:r>
              <a:rPr lang="fa-IR" sz="1400" b="1" dirty="0" smtClean="0"/>
              <a:t>قدرت چانه زنی خریداران</a:t>
            </a:r>
            <a:endParaRPr lang="fa-IR" sz="1400" b="1" dirty="0"/>
          </a:p>
        </p:txBody>
      </p:sp>
      <p:sp>
        <p:nvSpPr>
          <p:cNvPr id="10" name="Flowchart: Process 9"/>
          <p:cNvSpPr/>
          <p:nvPr/>
        </p:nvSpPr>
        <p:spPr>
          <a:xfrm>
            <a:off x="3143240" y="4000504"/>
            <a:ext cx="1285884" cy="64294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1" name="TextBox 10"/>
          <p:cNvSpPr txBox="1"/>
          <p:nvPr/>
        </p:nvSpPr>
        <p:spPr>
          <a:xfrm>
            <a:off x="3357554" y="4071942"/>
            <a:ext cx="857256" cy="461665"/>
          </a:xfrm>
          <a:prstGeom prst="rect">
            <a:avLst/>
          </a:prstGeom>
          <a:noFill/>
        </p:spPr>
        <p:txBody>
          <a:bodyPr wrap="square" rtlCol="1">
            <a:spAutoFit/>
          </a:bodyPr>
          <a:lstStyle/>
          <a:p>
            <a:r>
              <a:rPr lang="fa-IR" sz="1200" b="1" dirty="0" smtClean="0"/>
              <a:t>رقابت میان</a:t>
            </a:r>
          </a:p>
          <a:p>
            <a:r>
              <a:rPr lang="fa-IR" sz="1200" b="1" dirty="0" smtClean="0"/>
              <a:t>رقبای موجود</a:t>
            </a:r>
            <a:endParaRPr lang="fa-IR" sz="1200" b="1" dirty="0"/>
          </a:p>
        </p:txBody>
      </p:sp>
      <p:sp>
        <p:nvSpPr>
          <p:cNvPr id="12" name="Flowchart: Process 11"/>
          <p:cNvSpPr/>
          <p:nvPr/>
        </p:nvSpPr>
        <p:spPr>
          <a:xfrm>
            <a:off x="2786050" y="5429264"/>
            <a:ext cx="2214578" cy="92869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3" name="TextBox 12"/>
          <p:cNvSpPr txBox="1"/>
          <p:nvPr/>
        </p:nvSpPr>
        <p:spPr>
          <a:xfrm>
            <a:off x="2857488" y="5643578"/>
            <a:ext cx="2071702" cy="307777"/>
          </a:xfrm>
          <a:prstGeom prst="rect">
            <a:avLst/>
          </a:prstGeom>
          <a:noFill/>
        </p:spPr>
        <p:txBody>
          <a:bodyPr wrap="square" rtlCol="1">
            <a:spAutoFit/>
          </a:bodyPr>
          <a:lstStyle/>
          <a:p>
            <a:pPr algn="ctr"/>
            <a:r>
              <a:rPr lang="fa-IR" sz="1400" b="1" dirty="0" smtClean="0"/>
              <a:t>تهدید محصولات یا خدمات</a:t>
            </a:r>
            <a:endParaRPr lang="fa-IR" sz="1400" b="1" dirty="0"/>
          </a:p>
        </p:txBody>
      </p:sp>
      <p:cxnSp>
        <p:nvCxnSpPr>
          <p:cNvPr id="15" name="Straight Arrow Connector 14"/>
          <p:cNvCxnSpPr>
            <a:stCxn id="4" idx="2"/>
          </p:cNvCxnSpPr>
          <p:nvPr/>
        </p:nvCxnSpPr>
        <p:spPr>
          <a:xfrm rot="5400000">
            <a:off x="3536149" y="3536157"/>
            <a:ext cx="78581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0" idx="3"/>
            <a:endCxn id="8" idx="1"/>
          </p:cNvCxnSpPr>
          <p:nvPr/>
        </p:nvCxnSpPr>
        <p:spPr>
          <a:xfrm flipV="1">
            <a:off x="4429124" y="4286256"/>
            <a:ext cx="571504"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0" idx="1"/>
          </p:cNvCxnSpPr>
          <p:nvPr/>
        </p:nvCxnSpPr>
        <p:spPr>
          <a:xfrm rot="10800000" flipV="1">
            <a:off x="2571736" y="4321974"/>
            <a:ext cx="571504"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6200000" flipV="1">
            <a:off x="3571868" y="5000636"/>
            <a:ext cx="642942"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Slide Number Placeholder 17"/>
          <p:cNvSpPr>
            <a:spLocks noGrp="1"/>
          </p:cNvSpPr>
          <p:nvPr>
            <p:ph type="sldNum" sz="quarter" idx="15"/>
          </p:nvPr>
        </p:nvSpPr>
        <p:spPr/>
        <p:txBody>
          <a:bodyPr/>
          <a:lstStyle/>
          <a:p>
            <a:fld id="{0D795A8E-CCEE-4C84-B6BA-D312839567E9}" type="slidenum">
              <a:rPr lang="fa-IR" smtClean="0"/>
              <a:pPr/>
              <a:t>18</a:t>
            </a:fld>
            <a:endParaRPr lang="fa-I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400" dirty="0" smtClean="0"/>
              <a:t>در هر زمانی یک یا چند نیرو ممکن است فشارهای خاصی را بر سازمان رقابت کننده اعمال کنند روش نیروهای رقابتی دنیای رقابتی را مدل سازی می کند که در ان هر سازمانی وجود دارد و نیروهایی وجود دارند که بر ان تاثیر گذار هستند. موقعیت رقابتی فعلی هر سازمان برایند نیروی این 5 حوزه است.</a:t>
            </a:r>
            <a:endParaRPr lang="fa-IR" sz="1400" dirty="0"/>
          </a:p>
        </p:txBody>
      </p:sp>
      <p:sp>
        <p:nvSpPr>
          <p:cNvPr id="3" name="Content Placeholder 2"/>
          <p:cNvSpPr>
            <a:spLocks noGrp="1"/>
          </p:cNvSpPr>
          <p:nvPr>
            <p:ph sz="quarter" idx="1"/>
          </p:nvPr>
        </p:nvSpPr>
        <p:spPr/>
        <p:txBody>
          <a:bodyPr>
            <a:normAutofit/>
          </a:bodyPr>
          <a:lstStyle/>
          <a:p>
            <a:r>
              <a:rPr lang="fa-IR" sz="1600" dirty="0" smtClean="0"/>
              <a:t>برای درک قدرت هر کدام از این نیروها درکی از عوامل مشارکتی در این نیروها باید ایجاد شود به طور نظری بسیاری از این مفایم وجود دارند اما در مورد هر سازمانی بسیاری از ان ها نامربوط هستند.</a:t>
            </a:r>
          </a:p>
          <a:p>
            <a:r>
              <a:rPr lang="fa-IR" sz="1600" dirty="0" smtClean="0"/>
              <a:t>رقابت در میان رقبای موجود-این رقابت می تواند بسیار شدید باشد در یک صنعت این رقابت می تواند بی رحم یا ممکن است ملایم باشد.</a:t>
            </a:r>
          </a:p>
          <a:p>
            <a:r>
              <a:rPr lang="fa-IR" sz="1600" dirty="0" smtClean="0"/>
              <a:t>وقتی هزینه های ثابت بالا یا هزینه های ذخیره سازی بالایی وجود دارد باید حجم فروش حفظ شود در نتیجه  رقابت بیشتر می شود. وقتی رقابت شدیتر می شود که ظرفیتی بیشتر از حد متوسط نوسانات تقاضا و محدودیت های تولید ایجاد گردد.</a:t>
            </a:r>
          </a:p>
          <a:p>
            <a:r>
              <a:rPr lang="fa-IR" sz="1600" dirty="0" smtClean="0"/>
              <a:t>تهدید تازه واردان-:</a:t>
            </a:r>
          </a:p>
          <a:p>
            <a:r>
              <a:rPr lang="fa-IR" sz="1600" dirty="0" smtClean="0"/>
              <a:t>بزرگی موانع مقابل یا این تهدید و تصمیم به مقابله با ان سود دهی صنعت را مشخص می کند . سیاست دولت زمانی می تواند چنین مانعی را بروز دهد که اخذ مجوز برای کار  ضرورت داشته باشد یا قوانین سخت امنیتی به کار گرفته شود. تهدید های واکنشی به یک تازه وارد مانند یک مانع عمل می کند مگر این که جسارتی وجود داشته باشد هر چند جسارت نیازمند قابلیت ها و مزیت های قابل توجه است.</a:t>
            </a:r>
          </a:p>
          <a:p>
            <a:r>
              <a:rPr lang="fa-IR" sz="1600" dirty="0" smtClean="0"/>
              <a:t>اگر شرکت های حاظر هزینه های کمتری به تازه واردان داشته باشند در ان صورت مزیت حاصل از هزینه های تمام شده خود یک مانع برای تازه واردان محسوب می شود.تازه واردان باید به شبکه های توزیع دسترسی داشته باشد چرا که سختی های دسترسی خود یک مانع است.بعضی از صنایع نیز هزینه راه اندازی بالایی دارند و این مورد نیز یک مانع بسیار سخت محسوب می شود.</a:t>
            </a:r>
            <a:endParaRPr lang="fa-IR" sz="1600"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19</a:t>
            </a:fld>
            <a:endParaRPr lang="fa-I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normAutofit/>
          </a:bodyPr>
          <a:lstStyle/>
          <a:p>
            <a:pPr algn="r"/>
            <a:r>
              <a:rPr lang="fa-IR" sz="1800" b="1" dirty="0" smtClean="0">
                <a:solidFill>
                  <a:schemeClr val="tx1"/>
                </a:solidFill>
              </a:rPr>
              <a:t>استراتژی فعالیت محور</a:t>
            </a:r>
            <a:endParaRPr lang="fa-IR" sz="1800" b="1" dirty="0">
              <a:solidFill>
                <a:schemeClr val="tx1"/>
              </a:solidFill>
            </a:endParaRPr>
          </a:p>
        </p:txBody>
      </p:sp>
      <p:sp>
        <p:nvSpPr>
          <p:cNvPr id="3" name="Content Placeholder 2"/>
          <p:cNvSpPr>
            <a:spLocks noGrp="1"/>
          </p:cNvSpPr>
          <p:nvPr>
            <p:ph sz="quarter" idx="1"/>
          </p:nvPr>
        </p:nvSpPr>
        <p:spPr/>
        <p:txBody>
          <a:bodyPr>
            <a:normAutofit/>
          </a:bodyPr>
          <a:lstStyle/>
          <a:p>
            <a:r>
              <a:rPr lang="fa-IR" sz="1600" dirty="0" smtClean="0"/>
              <a:t>هدف تدوین استراتژی در تئوری منبع محور شناسایی و افزایش ان منابعی است که به سازمان اجازه به دست اوردن و حفظ منافع عالی را می دهد.</a:t>
            </a:r>
          </a:p>
          <a:p>
            <a:r>
              <a:rPr lang="fa-IR" sz="1600" dirty="0" smtClean="0"/>
              <a:t>هدف از تدوین استراتژی در تئوری فعالیت محور شناسایی و کشف گرداننده هایی است که به سازمان اجازه کسب و حفظ منافع عالی را می دهد.گرداننده ها مفهوم مرکزی در تئوری فعالیت محور هستند.</a:t>
            </a:r>
          </a:p>
          <a:p>
            <a:r>
              <a:rPr lang="fa-IR" sz="1600" dirty="0" smtClean="0"/>
              <a:t>برای در نظر گرفتن گرداننده ها عوامل سطح سازمانی باید از سه ضابطه تبعیت کنند:</a:t>
            </a:r>
          </a:p>
          <a:p>
            <a:r>
              <a:rPr lang="fa-IR" sz="1600" dirty="0" smtClean="0"/>
              <a:t>1-عوامل ساختاری در سطح فعالیت ها هستند.</a:t>
            </a:r>
          </a:p>
          <a:p>
            <a:r>
              <a:rPr lang="fa-IR" sz="1600" dirty="0" smtClean="0"/>
              <a:t>2-کم و بیش توسط مدیریت قابل کنترل هستند.</a:t>
            </a:r>
          </a:p>
          <a:p>
            <a:r>
              <a:rPr lang="fa-IR" sz="1600" dirty="0" smtClean="0"/>
              <a:t>3-بر هزینه و یا جایگاه متمایز سازمان تاثیر گذارند.</a:t>
            </a:r>
          </a:p>
          <a:p>
            <a:r>
              <a:rPr lang="fa-IR" sz="1600" dirty="0" smtClean="0"/>
              <a:t>تعریف گرداننده:</a:t>
            </a:r>
          </a:p>
          <a:p>
            <a:r>
              <a:rPr lang="fa-IR" sz="1600" dirty="0" smtClean="0"/>
              <a:t>بر مبنای این است که انها چه کاری انجام میدهند. گرداننده ها ویژگی های انتزاعی و نسبی و رابطه ای فعالیت ها هستند.</a:t>
            </a:r>
          </a:p>
          <a:p>
            <a:r>
              <a:rPr lang="fa-IR" sz="1600" dirty="0" smtClean="0"/>
              <a:t>تمرکز تحلیلی تئوری منبع محور به شکل بالقوه کمتر از ان چیزی است که در تئوری فعالیت محور وجود دارد. در حالی که تئوری فعالیت محور تمام مجموعه فعالیت های سازمان را به عنوان واحد تحلیل ان سازماندهی می کند.تئوری منبع محور بر منابع مجزا یا مجموعه ای از منابع تمرکز دارد. داشتن تمرکز کمتر بدین معنی است که تئوری منبع محور ممکن است تاثیر منفی منابع چگونگی تغییر ارزش منابع را هم زمان با تغییر محیط و یا نقش منابع غیر اصلی در دستیابی به مزیت رقابتی را در نظر بگیرد.</a:t>
            </a:r>
            <a:endParaRPr lang="fa-IR" sz="1600"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2</a:t>
            </a:fld>
            <a:endParaRPr lang="fa-IR"/>
          </a:p>
        </p:txBody>
      </p:sp>
    </p:spTree>
  </p:cSld>
  <p:clrMapOvr>
    <a:masterClrMapping/>
  </p:clrMapOvr>
  <p:transition advTm="5000">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96842"/>
          </a:xfrm>
        </p:spPr>
        <p:txBody>
          <a:bodyPr>
            <a:normAutofit fontScale="90000"/>
          </a:bodyPr>
          <a:lstStyle/>
          <a:p>
            <a:endParaRPr lang="fa-IR" dirty="0"/>
          </a:p>
        </p:txBody>
      </p:sp>
      <p:sp>
        <p:nvSpPr>
          <p:cNvPr id="3" name="Content Placeholder 2"/>
          <p:cNvSpPr>
            <a:spLocks noGrp="1"/>
          </p:cNvSpPr>
          <p:nvPr>
            <p:ph sz="quarter" idx="1"/>
          </p:nvPr>
        </p:nvSpPr>
        <p:spPr>
          <a:xfrm>
            <a:off x="500034" y="1000108"/>
            <a:ext cx="7467600" cy="5445256"/>
          </a:xfrm>
        </p:spPr>
        <p:txBody>
          <a:bodyPr>
            <a:normAutofit/>
          </a:bodyPr>
          <a:lstStyle/>
          <a:p>
            <a:r>
              <a:rPr lang="fa-IR" sz="1600" dirty="0" smtClean="0"/>
              <a:t>تهدید محصولات یا خدمات جایگزین-:</a:t>
            </a:r>
          </a:p>
          <a:p>
            <a:r>
              <a:rPr lang="fa-IR" sz="1600" dirty="0" smtClean="0"/>
              <a:t>زمانی که خطر این تهدید زیاد است حاشیه سود ناشی از فروش پایین می اید زیرا مشتریان با بالا رفتن قیمت ها تغییراتی را در محصول مورد تقاضای خود به وجود می اورند. اگر محصولات و خدمات مشابه در یک زمان وجود داشته باشد یا قیمت ها پایین باشد خطر تهدید زیاد است اگر جایگزین های احتمالی گران تر و یا نامرغوب باشند ان گاه خطر تهدید ها کم است . هزینه های تغییر به همان اندازه که اندازه مانع ورودی را تعیین می کند برای مشتریان تهدید جایگزین را مشخص می کند. تغییرات زمانی محتمل است که هیچ هزینه اضافی اتفاق نیفتد. خریداران بی تفاوت یا راضی احتمالا تغییر نمی کنند.ولی مشتریان ناراضی یا ستیزه جو دنبال ایجاد تغییر هستند. به طور کلی هر چه قدر کالا برای مشتری مهم باشد تمایل به گزینش زیادتر است.</a:t>
            </a:r>
          </a:p>
          <a:p>
            <a:r>
              <a:rPr lang="fa-IR" sz="1600" dirty="0" smtClean="0"/>
              <a:t>قدرت چانه زنی خریداران-قدرت چانه زنی خریداران به اهمیت هزینه از نظر خریدار بستگی داردبعضی عوامل می توانند حساسیت نسبت به قیمت را کاهش دهد:</a:t>
            </a:r>
          </a:p>
          <a:p>
            <a:r>
              <a:rPr lang="fa-IR" sz="1600" dirty="0" smtClean="0"/>
              <a:t>1-وفاداری به نشان تجاری و تمایز </a:t>
            </a:r>
          </a:p>
          <a:p>
            <a:r>
              <a:rPr lang="fa-IR" sz="1600" dirty="0" smtClean="0"/>
              <a:t>2-تاثیر محصولات بر تولید ان ها</a:t>
            </a:r>
          </a:p>
          <a:p>
            <a:r>
              <a:rPr lang="fa-IR" sz="1600" dirty="0" smtClean="0"/>
              <a:t>3-سود دهی برای شخص خریدار</a:t>
            </a:r>
          </a:p>
          <a:p>
            <a:r>
              <a:rPr lang="fa-IR" sz="1600" dirty="0" smtClean="0"/>
              <a:t>قدرت چانه زنی خریداران به اشباع و حجم خریداران – هزینه های تغییر خریداران- اطلاعات خریدار- تهدید یکپارچگی عمودی پسرو خریداران و وجود جایگزین ها بستگی دارد.</a:t>
            </a:r>
          </a:p>
          <a:p>
            <a:r>
              <a:rPr lang="fa-IR" sz="1600" dirty="0" smtClean="0"/>
              <a:t>قدرت چانه زنی تامین کنندگان:</a:t>
            </a:r>
          </a:p>
          <a:p>
            <a:r>
              <a:rPr lang="fa-IR" sz="1600" dirty="0" smtClean="0"/>
              <a:t>این نیرو تمایز ورودی ها و مسائل در هنگامی است که فرایندی سازمانی به یک کالای کمیاب نیاز دارد. زمانی که هزینه های تغییر تامیین کننده زیاد است قدرت تامین کنندگان زیاد می شود.</a:t>
            </a:r>
            <a:endParaRPr lang="fa-IR" sz="1600"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20</a:t>
            </a:fld>
            <a:endParaRPr lang="fa-I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800" b="1" dirty="0" smtClean="0"/>
              <a:t>روش 6:تحلیل سبد محصولات</a:t>
            </a:r>
            <a:br>
              <a:rPr lang="fa-IR" sz="1800" b="1" dirty="0" smtClean="0"/>
            </a:br>
            <a:endParaRPr lang="fa-IR" sz="1800" b="1" dirty="0"/>
          </a:p>
        </p:txBody>
      </p:sp>
      <p:sp>
        <p:nvSpPr>
          <p:cNvPr id="3" name="Content Placeholder 2"/>
          <p:cNvSpPr>
            <a:spLocks noGrp="1"/>
          </p:cNvSpPr>
          <p:nvPr>
            <p:ph sz="quarter" idx="1"/>
          </p:nvPr>
        </p:nvSpPr>
        <p:spPr/>
        <p:txBody>
          <a:bodyPr>
            <a:normAutofit/>
          </a:bodyPr>
          <a:lstStyle/>
          <a:p>
            <a:r>
              <a:rPr lang="fa-IR" sz="1600" dirty="0" smtClean="0"/>
              <a:t>4 مرحله در چرخه حیات هر محصول شناسایی شده است:</a:t>
            </a:r>
          </a:p>
          <a:p>
            <a:r>
              <a:rPr lang="fa-IR" sz="1600" dirty="0" smtClean="0"/>
              <a:t>1-معرفی</a:t>
            </a:r>
          </a:p>
          <a:p>
            <a:r>
              <a:rPr lang="fa-IR" sz="1600" dirty="0" smtClean="0"/>
              <a:t>2-رشد</a:t>
            </a:r>
          </a:p>
          <a:p>
            <a:r>
              <a:rPr lang="fa-IR" sz="1600" dirty="0" smtClean="0"/>
              <a:t>3-بلوغ</a:t>
            </a:r>
          </a:p>
          <a:p>
            <a:r>
              <a:rPr lang="fa-IR" sz="1600" dirty="0" smtClean="0"/>
              <a:t>4-نزول</a:t>
            </a:r>
          </a:p>
          <a:p>
            <a:r>
              <a:rPr lang="fa-IR" sz="1600" dirty="0" smtClean="0"/>
              <a:t>شکل زیر نمودار چرخه حیات محصول است:</a:t>
            </a:r>
          </a:p>
          <a:p>
            <a:endParaRPr lang="fa-IR" sz="1600" dirty="0" smtClean="0"/>
          </a:p>
        </p:txBody>
      </p:sp>
      <p:cxnSp>
        <p:nvCxnSpPr>
          <p:cNvPr id="5" name="Straight Arrow Connector 4"/>
          <p:cNvCxnSpPr/>
          <p:nvPr/>
        </p:nvCxnSpPr>
        <p:spPr>
          <a:xfrm rot="5400000" flipH="1" flipV="1">
            <a:off x="357952" y="4856966"/>
            <a:ext cx="185738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285852" y="5214950"/>
            <a:ext cx="40005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Arc 8"/>
          <p:cNvSpPr/>
          <p:nvPr/>
        </p:nvSpPr>
        <p:spPr>
          <a:xfrm>
            <a:off x="1714480" y="4357694"/>
            <a:ext cx="2571768" cy="642942"/>
          </a:xfrm>
          <a:prstGeom prst="arc">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10" name="Freeform 9"/>
          <p:cNvSpPr/>
          <p:nvPr/>
        </p:nvSpPr>
        <p:spPr>
          <a:xfrm>
            <a:off x="1445110" y="4315610"/>
            <a:ext cx="1819836" cy="880334"/>
          </a:xfrm>
          <a:custGeom>
            <a:avLst/>
            <a:gdLst>
              <a:gd name="connsiteX0" fmla="*/ 426721 w 1819836"/>
              <a:gd name="connsiteY0" fmla="*/ 880334 h 880334"/>
              <a:gd name="connsiteX1" fmla="*/ 190052 w 1819836"/>
              <a:gd name="connsiteY1" fmla="*/ 138056 h 880334"/>
              <a:gd name="connsiteX2" fmla="*/ 1567031 w 1819836"/>
              <a:gd name="connsiteY2" fmla="*/ 51995 h 880334"/>
              <a:gd name="connsiteX3" fmla="*/ 1706881 w 1819836"/>
              <a:gd name="connsiteY3" fmla="*/ 62752 h 880334"/>
            </a:gdLst>
            <a:ahLst/>
            <a:cxnLst>
              <a:cxn ang="0">
                <a:pos x="connsiteX0" y="connsiteY0"/>
              </a:cxn>
              <a:cxn ang="0">
                <a:pos x="connsiteX1" y="connsiteY1"/>
              </a:cxn>
              <a:cxn ang="0">
                <a:pos x="connsiteX2" y="connsiteY2"/>
              </a:cxn>
              <a:cxn ang="0">
                <a:pos x="connsiteX3" y="connsiteY3"/>
              </a:cxn>
            </a:cxnLst>
            <a:rect l="l" t="t" r="r" b="b"/>
            <a:pathLst>
              <a:path w="1819836" h="880334">
                <a:moveTo>
                  <a:pt x="426721" y="880334"/>
                </a:moveTo>
                <a:cubicBezTo>
                  <a:pt x="213360" y="578223"/>
                  <a:pt x="0" y="276112"/>
                  <a:pt x="190052" y="138056"/>
                </a:cubicBezTo>
                <a:cubicBezTo>
                  <a:pt x="380104" y="0"/>
                  <a:pt x="1314226" y="64546"/>
                  <a:pt x="1567031" y="51995"/>
                </a:cubicBezTo>
                <a:cubicBezTo>
                  <a:pt x="1819836" y="39444"/>
                  <a:pt x="1763358" y="51098"/>
                  <a:pt x="1706881" y="62752"/>
                </a:cubicBez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13" name="Freeform 12"/>
          <p:cNvSpPr/>
          <p:nvPr/>
        </p:nvSpPr>
        <p:spPr>
          <a:xfrm>
            <a:off x="1312433" y="5238974"/>
            <a:ext cx="762000" cy="1011218"/>
          </a:xfrm>
          <a:custGeom>
            <a:avLst/>
            <a:gdLst>
              <a:gd name="connsiteX0" fmla="*/ 0 w 762000"/>
              <a:gd name="connsiteY0" fmla="*/ 451821 h 1011218"/>
              <a:gd name="connsiteX1" fmla="*/ 666974 w 762000"/>
              <a:gd name="connsiteY1" fmla="*/ 935915 h 1011218"/>
              <a:gd name="connsiteX2" fmla="*/ 570155 w 762000"/>
              <a:gd name="connsiteY2" fmla="*/ 0 h 1011218"/>
              <a:gd name="connsiteX3" fmla="*/ 570155 w 762000"/>
              <a:gd name="connsiteY3" fmla="*/ 0 h 1011218"/>
            </a:gdLst>
            <a:ahLst/>
            <a:cxnLst>
              <a:cxn ang="0">
                <a:pos x="connsiteX0" y="connsiteY0"/>
              </a:cxn>
              <a:cxn ang="0">
                <a:pos x="connsiteX1" y="connsiteY1"/>
              </a:cxn>
              <a:cxn ang="0">
                <a:pos x="connsiteX2" y="connsiteY2"/>
              </a:cxn>
              <a:cxn ang="0">
                <a:pos x="connsiteX3" y="connsiteY3"/>
              </a:cxn>
            </a:cxnLst>
            <a:rect l="l" t="t" r="r" b="b"/>
            <a:pathLst>
              <a:path w="762000" h="1011218">
                <a:moveTo>
                  <a:pt x="0" y="451821"/>
                </a:moveTo>
                <a:cubicBezTo>
                  <a:pt x="285974" y="731519"/>
                  <a:pt x="571948" y="1011218"/>
                  <a:pt x="666974" y="935915"/>
                </a:cubicBezTo>
                <a:cubicBezTo>
                  <a:pt x="762000" y="860612"/>
                  <a:pt x="570155" y="0"/>
                  <a:pt x="570155" y="0"/>
                </a:cubicBezTo>
                <a:lnTo>
                  <a:pt x="570155" y="0"/>
                </a:lnTo>
              </a:path>
            </a:pathLst>
          </a:cu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15" name="TextBox 14"/>
          <p:cNvSpPr txBox="1"/>
          <p:nvPr/>
        </p:nvSpPr>
        <p:spPr>
          <a:xfrm>
            <a:off x="4714876" y="4857760"/>
            <a:ext cx="1000132" cy="369332"/>
          </a:xfrm>
          <a:prstGeom prst="rect">
            <a:avLst/>
          </a:prstGeom>
          <a:noFill/>
        </p:spPr>
        <p:txBody>
          <a:bodyPr wrap="square" rtlCol="1">
            <a:spAutoFit/>
          </a:bodyPr>
          <a:lstStyle/>
          <a:p>
            <a:r>
              <a:rPr lang="fa-IR" dirty="0" smtClean="0"/>
              <a:t>سال</a:t>
            </a:r>
            <a:endParaRPr lang="fa-IR" dirty="0"/>
          </a:p>
        </p:txBody>
      </p:sp>
      <p:sp>
        <p:nvSpPr>
          <p:cNvPr id="16" name="TextBox 15"/>
          <p:cNvSpPr txBox="1"/>
          <p:nvPr/>
        </p:nvSpPr>
        <p:spPr>
          <a:xfrm>
            <a:off x="571472" y="3214686"/>
            <a:ext cx="785818" cy="369332"/>
          </a:xfrm>
          <a:prstGeom prst="rect">
            <a:avLst/>
          </a:prstGeom>
          <a:noFill/>
        </p:spPr>
        <p:txBody>
          <a:bodyPr wrap="square" rtlCol="1">
            <a:spAutoFit/>
          </a:bodyPr>
          <a:lstStyle/>
          <a:p>
            <a:r>
              <a:rPr lang="fa-IR" dirty="0" smtClean="0"/>
              <a:t>فروش</a:t>
            </a:r>
            <a:endParaRPr lang="fa-IR" dirty="0"/>
          </a:p>
        </p:txBody>
      </p:sp>
      <p:sp>
        <p:nvSpPr>
          <p:cNvPr id="17" name="TextBox 16"/>
          <p:cNvSpPr txBox="1"/>
          <p:nvPr/>
        </p:nvSpPr>
        <p:spPr>
          <a:xfrm>
            <a:off x="857224" y="5429264"/>
            <a:ext cx="1000132" cy="369332"/>
          </a:xfrm>
          <a:prstGeom prst="rect">
            <a:avLst/>
          </a:prstGeom>
          <a:noFill/>
        </p:spPr>
        <p:txBody>
          <a:bodyPr wrap="square" rtlCol="1">
            <a:spAutoFit/>
          </a:bodyPr>
          <a:lstStyle/>
          <a:p>
            <a:r>
              <a:rPr lang="fa-IR" dirty="0" smtClean="0"/>
              <a:t>معرفی</a:t>
            </a:r>
            <a:endParaRPr lang="fa-IR" dirty="0"/>
          </a:p>
        </p:txBody>
      </p:sp>
      <p:sp>
        <p:nvSpPr>
          <p:cNvPr id="18" name="TextBox 17"/>
          <p:cNvSpPr txBox="1"/>
          <p:nvPr/>
        </p:nvSpPr>
        <p:spPr>
          <a:xfrm>
            <a:off x="2214546" y="5429264"/>
            <a:ext cx="1000132" cy="369332"/>
          </a:xfrm>
          <a:prstGeom prst="rect">
            <a:avLst/>
          </a:prstGeom>
          <a:noFill/>
        </p:spPr>
        <p:txBody>
          <a:bodyPr wrap="square" rtlCol="1">
            <a:spAutoFit/>
          </a:bodyPr>
          <a:lstStyle/>
          <a:p>
            <a:r>
              <a:rPr lang="fa-IR" dirty="0" smtClean="0"/>
              <a:t>رشد</a:t>
            </a:r>
            <a:endParaRPr lang="fa-IR" dirty="0"/>
          </a:p>
        </p:txBody>
      </p:sp>
      <p:sp>
        <p:nvSpPr>
          <p:cNvPr id="19" name="TextBox 18"/>
          <p:cNvSpPr txBox="1"/>
          <p:nvPr/>
        </p:nvSpPr>
        <p:spPr>
          <a:xfrm>
            <a:off x="3714744" y="5572140"/>
            <a:ext cx="571504" cy="369332"/>
          </a:xfrm>
          <a:prstGeom prst="rect">
            <a:avLst/>
          </a:prstGeom>
          <a:noFill/>
        </p:spPr>
        <p:txBody>
          <a:bodyPr wrap="square" rtlCol="1">
            <a:spAutoFit/>
          </a:bodyPr>
          <a:lstStyle/>
          <a:p>
            <a:r>
              <a:rPr lang="fa-IR" dirty="0" smtClean="0"/>
              <a:t>بلوغ</a:t>
            </a:r>
            <a:endParaRPr lang="fa-IR" dirty="0"/>
          </a:p>
        </p:txBody>
      </p:sp>
      <p:sp>
        <p:nvSpPr>
          <p:cNvPr id="20" name="TextBox 19"/>
          <p:cNvSpPr txBox="1"/>
          <p:nvPr/>
        </p:nvSpPr>
        <p:spPr>
          <a:xfrm>
            <a:off x="4857752" y="5357826"/>
            <a:ext cx="928694" cy="369332"/>
          </a:xfrm>
          <a:prstGeom prst="rect">
            <a:avLst/>
          </a:prstGeom>
          <a:noFill/>
        </p:spPr>
        <p:txBody>
          <a:bodyPr wrap="square" rtlCol="1">
            <a:spAutoFit/>
          </a:bodyPr>
          <a:lstStyle/>
          <a:p>
            <a:r>
              <a:rPr lang="fa-IR" dirty="0" smtClean="0"/>
              <a:t>نزول</a:t>
            </a:r>
            <a:endParaRPr lang="fa-IR" dirty="0"/>
          </a:p>
        </p:txBody>
      </p:sp>
      <p:sp>
        <p:nvSpPr>
          <p:cNvPr id="21" name="Slide Number Placeholder 20"/>
          <p:cNvSpPr>
            <a:spLocks noGrp="1"/>
          </p:cNvSpPr>
          <p:nvPr>
            <p:ph type="sldNum" sz="quarter" idx="15"/>
          </p:nvPr>
        </p:nvSpPr>
        <p:spPr/>
        <p:txBody>
          <a:bodyPr/>
          <a:lstStyle/>
          <a:p>
            <a:fld id="{0D795A8E-CCEE-4C84-B6BA-D312839567E9}" type="slidenum">
              <a:rPr lang="fa-IR" smtClean="0"/>
              <a:pPr/>
              <a:t>21</a:t>
            </a:fld>
            <a:endParaRPr lang="fa-I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sz="quarter" idx="1"/>
          </p:nvPr>
        </p:nvSpPr>
        <p:spPr/>
        <p:txBody>
          <a:bodyPr>
            <a:normAutofit/>
          </a:bodyPr>
          <a:lstStyle/>
          <a:p>
            <a:r>
              <a:rPr lang="fa-IR" sz="1600" dirty="0" smtClean="0"/>
              <a:t>معرفی-:</a:t>
            </a:r>
          </a:p>
          <a:p>
            <a:r>
              <a:rPr lang="fa-IR" sz="1600" dirty="0" smtClean="0"/>
              <a:t>محصول جدید است و به تدریج ازمایش شده و مورد قبول واقع می شود.</a:t>
            </a:r>
          </a:p>
          <a:p>
            <a:r>
              <a:rPr lang="fa-IR" sz="1600" dirty="0" smtClean="0"/>
              <a:t>رشد-:</a:t>
            </a:r>
          </a:p>
          <a:p>
            <a:r>
              <a:rPr lang="fa-IR" sz="1600" dirty="0" smtClean="0"/>
              <a:t>فروش رشد سریعی پیدا کرده است می تواند بهبود محصول- ارائه خدمات به مشتری- توسعه و بهره برداری از ظرفیت- شبکه های توزیع جدید- نظارت بر حاشیه قیمت- و.... را پشتیبانی کند.</a:t>
            </a:r>
          </a:p>
          <a:p>
            <a:r>
              <a:rPr lang="fa-IR" sz="1600" dirty="0" smtClean="0"/>
              <a:t>بلوغ-:</a:t>
            </a:r>
          </a:p>
          <a:p>
            <a:r>
              <a:rPr lang="fa-IR" sz="1600" dirty="0" smtClean="0"/>
              <a:t>فروش بالا باقی می ماند اما دیگر افزایشی وجود ندارد.</a:t>
            </a:r>
          </a:p>
          <a:p>
            <a:r>
              <a:rPr lang="fa-IR" sz="1600" dirty="0" smtClean="0"/>
              <a:t>نزول-:</a:t>
            </a:r>
          </a:p>
          <a:p>
            <a:r>
              <a:rPr lang="fa-IR" sz="1600" dirty="0" smtClean="0"/>
              <a:t>رقابت جایگزینی در محصولات و دیگر عوامل باعث کاهش فروش می شود. </a:t>
            </a:r>
          </a:p>
          <a:p>
            <a:r>
              <a:rPr lang="fa-IR" sz="1600" dirty="0" smtClean="0"/>
              <a:t>وقتی که به چرخه حیات تمام محصولات در سازمان نگاه می کنیم می توانیم تحلیل سبد محصولات را بکار گیریم این روش رابطه بین ظرفیت بازدهی فعلی و اتی محصول و وضعیت مدیریت مناسب را که در شکل بعددی نشان می دهیم مشخص می کند. یک ماتریس 2*2 که نام محصولات را در خود دارد تا این که نشانه ها را به منظور تعیین رفتار موثر مدیریت به صورت نمودار نشان دهد.ماتریس محصولات را با توجه به سهم بازار فعلی و رشد اتی ان بازار دسته بندی می کند.</a:t>
            </a:r>
          </a:p>
          <a:p>
            <a:r>
              <a:rPr lang="fa-IR" sz="1600" dirty="0" smtClean="0"/>
              <a:t>یک محصول موفق که از مرحله پیدایش تا بلوغ در بازار باقی می ماند در جهت عقربه های ساعت در اطراف ماتریس حرکت می کند.</a:t>
            </a:r>
            <a:endParaRPr lang="fa-IR" sz="1600"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22</a:t>
            </a:fld>
            <a:endParaRPr lang="fa-I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600" b="1" dirty="0" smtClean="0"/>
              <a:t>سهم بازار: تحلیل سبد محصولات</a:t>
            </a:r>
            <a:endParaRPr lang="fa-IR" sz="1600" b="1" dirty="0"/>
          </a:p>
        </p:txBody>
      </p:sp>
      <p:sp>
        <p:nvSpPr>
          <p:cNvPr id="3" name="Content Placeholder 2"/>
          <p:cNvSpPr>
            <a:spLocks noGrp="1"/>
          </p:cNvSpPr>
          <p:nvPr>
            <p:ph sz="quarter" idx="1"/>
          </p:nvPr>
        </p:nvSpPr>
        <p:spPr/>
        <p:txBody>
          <a:bodyPr/>
          <a:lstStyle/>
          <a:p>
            <a:endParaRPr lang="fa-IR" dirty="0" smtClean="0"/>
          </a:p>
          <a:p>
            <a:endParaRPr lang="fa-IR" dirty="0" smtClean="0"/>
          </a:p>
          <a:p>
            <a:endParaRPr lang="fa-IR" dirty="0" smtClean="0"/>
          </a:p>
          <a:p>
            <a:endParaRPr lang="fa-IR" dirty="0" smtClean="0"/>
          </a:p>
          <a:p>
            <a:endParaRPr lang="fa-IR" dirty="0" smtClean="0"/>
          </a:p>
          <a:p>
            <a:endParaRPr lang="fa-IR" dirty="0" smtClean="0"/>
          </a:p>
          <a:p>
            <a:r>
              <a:rPr lang="fa-IR" sz="1600" dirty="0" smtClean="0"/>
              <a:t>بخش های ماتریس منافع مورد انتظار و جریان نقدینگی را به طور مختصر بیان می کنند و یک استراتژی کلی را برای پیگیری پیشنهاد می کند.</a:t>
            </a:r>
          </a:p>
          <a:p>
            <a:r>
              <a:rPr lang="fa-IR" sz="1600" dirty="0" smtClean="0"/>
              <a:t>طرح های پر درامد(گاو شیرده)-</a:t>
            </a:r>
          </a:p>
          <a:p>
            <a:r>
              <a:rPr lang="fa-IR" sz="1600" dirty="0" smtClean="0"/>
              <a:t>محصولات در این بخش درامد فعلی بالایی را برای سازمان به همراه دارند. فراهم کردن بخش اصلی منافع فعلی و شکل دادن منبع اصلی سرمایه گذاری برای توسعه های اتی از ان ها انتظار می رود.طرح های پر درامد نسبتا کوتاه مدت هستند.</a:t>
            </a:r>
            <a:r>
              <a:rPr lang="en-US" sz="1600" dirty="0" smtClean="0"/>
              <a:t>IT </a:t>
            </a:r>
            <a:r>
              <a:rPr lang="fa-IR" sz="1600" dirty="0" smtClean="0"/>
              <a:t> در این بخش تمایل به </a:t>
            </a:r>
            <a:r>
              <a:rPr lang="fa-IR" sz="1800" b="1" dirty="0" smtClean="0"/>
              <a:t>کنترل محیط کسب و کار </a:t>
            </a:r>
            <a:r>
              <a:rPr lang="fa-IR" sz="1600" dirty="0" smtClean="0"/>
              <a:t>خواهد داشت</a:t>
            </a:r>
            <a:endParaRPr lang="fa-IR" sz="1600" dirty="0"/>
          </a:p>
        </p:txBody>
      </p:sp>
      <p:sp>
        <p:nvSpPr>
          <p:cNvPr id="4" name="Rectangle 3"/>
          <p:cNvSpPr/>
          <p:nvPr/>
        </p:nvSpPr>
        <p:spPr>
          <a:xfrm>
            <a:off x="1928794" y="2071678"/>
            <a:ext cx="4143404" cy="2000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6" name="Straight Connector 5"/>
          <p:cNvCxnSpPr/>
          <p:nvPr/>
        </p:nvCxnSpPr>
        <p:spPr>
          <a:xfrm rot="5400000">
            <a:off x="2857488" y="3071810"/>
            <a:ext cx="20002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4" idx="1"/>
            <a:endCxn id="4" idx="3"/>
          </p:cNvCxnSpPr>
          <p:nvPr/>
        </p:nvCxnSpPr>
        <p:spPr>
          <a:xfrm rot="10800000" flipH="1">
            <a:off x="1928794" y="3071810"/>
            <a:ext cx="4143404"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143372" y="2285992"/>
            <a:ext cx="1714512" cy="307777"/>
          </a:xfrm>
          <a:prstGeom prst="rect">
            <a:avLst/>
          </a:prstGeom>
          <a:noFill/>
        </p:spPr>
        <p:txBody>
          <a:bodyPr wrap="square" rtlCol="1">
            <a:spAutoFit/>
          </a:bodyPr>
          <a:lstStyle/>
          <a:p>
            <a:r>
              <a:rPr lang="fa-IR" sz="1400" b="1" dirty="0" smtClean="0"/>
              <a:t>طرح های پر منفعت</a:t>
            </a:r>
            <a:endParaRPr lang="fa-IR" sz="1400" b="1" dirty="0"/>
          </a:p>
        </p:txBody>
      </p:sp>
      <p:sp>
        <p:nvSpPr>
          <p:cNvPr id="12" name="TextBox 11"/>
          <p:cNvSpPr txBox="1"/>
          <p:nvPr/>
        </p:nvSpPr>
        <p:spPr>
          <a:xfrm>
            <a:off x="2000232" y="2285992"/>
            <a:ext cx="1785950" cy="369332"/>
          </a:xfrm>
          <a:prstGeom prst="rect">
            <a:avLst/>
          </a:prstGeom>
          <a:noFill/>
        </p:spPr>
        <p:txBody>
          <a:bodyPr wrap="square" rtlCol="1">
            <a:spAutoFit/>
          </a:bodyPr>
          <a:lstStyle/>
          <a:p>
            <a:r>
              <a:rPr lang="fa-IR" b="1" dirty="0" smtClean="0"/>
              <a:t>طرح های پر مخاطره</a:t>
            </a:r>
            <a:endParaRPr lang="fa-IR" b="1" dirty="0"/>
          </a:p>
        </p:txBody>
      </p:sp>
      <p:sp>
        <p:nvSpPr>
          <p:cNvPr id="13" name="TextBox 12"/>
          <p:cNvSpPr txBox="1"/>
          <p:nvPr/>
        </p:nvSpPr>
        <p:spPr>
          <a:xfrm>
            <a:off x="4000496" y="3500438"/>
            <a:ext cx="1785950" cy="369332"/>
          </a:xfrm>
          <a:prstGeom prst="rect">
            <a:avLst/>
          </a:prstGeom>
          <a:noFill/>
        </p:spPr>
        <p:txBody>
          <a:bodyPr wrap="square" rtlCol="1">
            <a:spAutoFit/>
          </a:bodyPr>
          <a:lstStyle/>
          <a:p>
            <a:r>
              <a:rPr lang="fa-IR" b="1" dirty="0" smtClean="0"/>
              <a:t>طرح های پر درامد</a:t>
            </a:r>
            <a:endParaRPr lang="fa-IR" b="1" dirty="0"/>
          </a:p>
        </p:txBody>
      </p:sp>
      <p:sp>
        <p:nvSpPr>
          <p:cNvPr id="14" name="TextBox 13"/>
          <p:cNvSpPr txBox="1"/>
          <p:nvPr/>
        </p:nvSpPr>
        <p:spPr>
          <a:xfrm>
            <a:off x="2000232" y="3571876"/>
            <a:ext cx="1571636" cy="369332"/>
          </a:xfrm>
          <a:prstGeom prst="rect">
            <a:avLst/>
          </a:prstGeom>
          <a:noFill/>
        </p:spPr>
        <p:txBody>
          <a:bodyPr wrap="square" rtlCol="1">
            <a:spAutoFit/>
          </a:bodyPr>
          <a:lstStyle/>
          <a:p>
            <a:r>
              <a:rPr lang="fa-IR" b="1" dirty="0" smtClean="0"/>
              <a:t>طرح های بی فایده</a:t>
            </a:r>
            <a:endParaRPr lang="fa-IR" b="1" dirty="0"/>
          </a:p>
        </p:txBody>
      </p:sp>
      <p:cxnSp>
        <p:nvCxnSpPr>
          <p:cNvPr id="16" name="Straight Arrow Connector 15"/>
          <p:cNvCxnSpPr/>
          <p:nvPr/>
        </p:nvCxnSpPr>
        <p:spPr>
          <a:xfrm rot="10800000" flipV="1">
            <a:off x="4500562" y="1285860"/>
            <a:ext cx="1071570"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Slide Number Placeholder 14"/>
          <p:cNvSpPr>
            <a:spLocks noGrp="1"/>
          </p:cNvSpPr>
          <p:nvPr>
            <p:ph type="sldNum" sz="quarter" idx="15"/>
          </p:nvPr>
        </p:nvSpPr>
        <p:spPr/>
        <p:txBody>
          <a:bodyPr/>
          <a:lstStyle/>
          <a:p>
            <a:fld id="{0D795A8E-CCEE-4C84-B6BA-D312839567E9}" type="slidenum">
              <a:rPr lang="fa-IR" smtClean="0"/>
              <a:pPr/>
              <a:t>23</a:t>
            </a:fld>
            <a:endParaRPr lang="fa-I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sz="quarter" idx="1"/>
          </p:nvPr>
        </p:nvSpPr>
        <p:spPr/>
        <p:txBody>
          <a:bodyPr>
            <a:normAutofit/>
          </a:bodyPr>
          <a:lstStyle/>
          <a:p>
            <a:r>
              <a:rPr lang="fa-IR" sz="1600" dirty="0" smtClean="0"/>
              <a:t>طرح های بسیار پر منفعت(ستاره)</a:t>
            </a:r>
          </a:p>
          <a:p>
            <a:r>
              <a:rPr lang="fa-IR" sz="1600" dirty="0" smtClean="0"/>
              <a:t>در این بخش سازمان خواهان جستجوی فرصت برای افزایش منافع و افزایش حیات محصول است.</a:t>
            </a:r>
            <a:r>
              <a:rPr lang="en-US" sz="1600" dirty="0" smtClean="0"/>
              <a:t>IT </a:t>
            </a:r>
            <a:r>
              <a:rPr lang="fa-IR" sz="1600" dirty="0" smtClean="0"/>
              <a:t> تمایل </a:t>
            </a:r>
            <a:r>
              <a:rPr lang="fa-IR" sz="1800" b="1" dirty="0" smtClean="0"/>
              <a:t>به تمرکز بر مشتری </a:t>
            </a:r>
            <a:r>
              <a:rPr lang="fa-IR" sz="1600" dirty="0" smtClean="0"/>
              <a:t>دارد.</a:t>
            </a:r>
          </a:p>
          <a:p>
            <a:r>
              <a:rPr lang="fa-IR" sz="1600" dirty="0" smtClean="0"/>
              <a:t>طرح های بی فایده(سگ):</a:t>
            </a:r>
          </a:p>
          <a:p>
            <a:r>
              <a:rPr lang="fa-IR" sz="1600" dirty="0" smtClean="0"/>
              <a:t>محصولات در این بخش مشارکت بسیار کمی در منافع امروزی دارند  یا اصلا مشارکت ندارند. چنین محصولاتی باید حذف شوند.</a:t>
            </a:r>
            <a:r>
              <a:rPr lang="en-US" sz="1600" dirty="0" smtClean="0"/>
              <a:t>IT</a:t>
            </a:r>
            <a:r>
              <a:rPr lang="fa-IR" sz="1600" dirty="0" smtClean="0"/>
              <a:t> تمایل به </a:t>
            </a:r>
            <a:r>
              <a:rPr lang="fa-IR" sz="1600" b="1" dirty="0" smtClean="0"/>
              <a:t>کاهش هزینه ها و ایمن سازی مشتریان</a:t>
            </a:r>
            <a:r>
              <a:rPr lang="fa-IR" sz="1600" dirty="0" smtClean="0"/>
              <a:t> دارد.</a:t>
            </a:r>
          </a:p>
          <a:p>
            <a:r>
              <a:rPr lang="fa-IR" sz="1600" dirty="0" smtClean="0"/>
              <a:t>طرح های پر مخاطره(گربه وحشی)</a:t>
            </a:r>
          </a:p>
          <a:p>
            <a:r>
              <a:rPr lang="fa-IR" sz="1600" dirty="0" smtClean="0"/>
              <a:t>محصولات این بخش ان هایی هستند که شرکت در حال حاظر برای ادامه تولید ان ها اماده است اگرچه این محصولات یا هیچ مشارکتی نداشته و یا مشارکت کمی در عواید کنونی دارند اما انتظار می رود که در اینده سود دهی داشته باشد.در این محصول </a:t>
            </a:r>
            <a:r>
              <a:rPr lang="en-US" sz="1600" dirty="0" smtClean="0"/>
              <a:t>IT</a:t>
            </a:r>
            <a:r>
              <a:rPr lang="fa-IR" sz="1600" dirty="0" smtClean="0"/>
              <a:t> تمایل به تمرکز </a:t>
            </a:r>
            <a:r>
              <a:rPr lang="fa-IR" sz="1600" b="1" dirty="0" smtClean="0"/>
              <a:t>بر محصولات ابتکاری و توسعه فرایند ها </a:t>
            </a:r>
            <a:r>
              <a:rPr lang="fa-IR" sz="1600" dirty="0" smtClean="0"/>
              <a:t>دارد.</a:t>
            </a:r>
          </a:p>
          <a:p>
            <a:r>
              <a:rPr lang="fa-IR" sz="1600" dirty="0" smtClean="0"/>
              <a:t>تحلیل سبد محصول ابزاری مهم برای مدیریت نواوری است .</a:t>
            </a:r>
            <a:endParaRPr lang="fa-IR" sz="1600"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24</a:t>
            </a:fld>
            <a:endParaRPr lang="fa-I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fa-IR" sz="1800" dirty="0" smtClean="0">
                <a:solidFill>
                  <a:schemeClr val="tx1"/>
                </a:solidFill>
              </a:rPr>
              <a:t>تئوری های منبع محور و فعالیت محورمشابه هم هستند از ان جهت که هر دو در تلاشند تا توضیح دهند چگونه سازمان ها به واسطه عواملی که تمایز سازمان را افزایش یا هزینه سازمان را کاهش می دهند به جایگاه های عالی دست پیدا می کنند.</a:t>
            </a:r>
            <a:br>
              <a:rPr lang="fa-IR" sz="1800" dirty="0" smtClean="0">
                <a:solidFill>
                  <a:schemeClr val="tx1"/>
                </a:solidFill>
              </a:rPr>
            </a:br>
            <a:r>
              <a:rPr lang="fa-IR" sz="1800" dirty="0" smtClean="0">
                <a:solidFill>
                  <a:schemeClr val="tx1"/>
                </a:solidFill>
              </a:rPr>
              <a:t>در تئوری منبع محور مالکیت یا کنترل منابع استراتژیک است که به سازمان اجازه به دست اوردن جایگاه پر منفعت را می دهد.</a:t>
            </a:r>
            <a:endParaRPr lang="fa-IR" sz="1800" dirty="0">
              <a:solidFill>
                <a:schemeClr val="tx1"/>
              </a:solidFill>
            </a:endParaRPr>
          </a:p>
        </p:txBody>
      </p:sp>
      <p:sp>
        <p:nvSpPr>
          <p:cNvPr id="3" name="Content Placeholder 2"/>
          <p:cNvSpPr>
            <a:spLocks noGrp="1"/>
          </p:cNvSpPr>
          <p:nvPr>
            <p:ph sz="quarter" idx="1"/>
          </p:nvPr>
        </p:nvSpPr>
        <p:spPr/>
        <p:txBody>
          <a:bodyPr>
            <a:normAutofit/>
          </a:bodyPr>
          <a:lstStyle/>
          <a:p>
            <a:r>
              <a:rPr lang="fa-IR" sz="1600" dirty="0" smtClean="0"/>
              <a:t>ثبات جایگاه های برتر با پیکربندی گرداننده ها و یا مالکیت منابع که مبتنی بر جلوگیری از تقلید است بوجود می اید. ثبات مزیت رقابتی تئوری فعالیت محور به واسطه جلوگیری از تقلید در سطح فعالیت است. اگر سازمان مزیت رقابتی داشته باشد تا مادامی که رقبا نتوانند روش انجام و پیکربندی فعالیت ها را کپی برداری کنند سازمان باید در ان زمان قادر به دستیابی به درامد بالای متوسط باشد.</a:t>
            </a:r>
          </a:p>
          <a:p>
            <a:r>
              <a:rPr lang="fa-IR" sz="1600" dirty="0" smtClean="0"/>
              <a:t>ثبات سود دهی عالی در تئوری منبع محور به واسطه جلوگیری از تقلید منابع و جلوگیری از جنبش ناپذیری منابع است.</a:t>
            </a:r>
          </a:p>
          <a:p>
            <a:r>
              <a:rPr lang="fa-IR" sz="1800" b="1" dirty="0" smtClean="0"/>
              <a:t>اصول اخلاقی در فناوری اطلاعات:</a:t>
            </a:r>
          </a:p>
          <a:p>
            <a:r>
              <a:rPr lang="fa-IR" sz="1600" dirty="0" smtClean="0"/>
              <a:t>در واقع تمام تئوری های مدیریت استراتژیک تا حدودی زمینه اخلاقی دارد اگرچه اغلب ان ها به شکل تلویحی است.زمینه اخلاقی در این مورد بدین معنی است که مسائل تئوری به صورت ذاتی موضوعاتی با مباحث اخلاقی است.</a:t>
            </a:r>
          </a:p>
          <a:p>
            <a:r>
              <a:rPr lang="fa-IR" sz="1600" dirty="0" smtClean="0"/>
              <a:t>تئوری ذینفعان یک تئوری مدیریت سازمانی و مربوط به اصول اخلاقی است.</a:t>
            </a:r>
          </a:p>
          <a:p>
            <a:r>
              <a:rPr lang="fa-IR" sz="1600" dirty="0" smtClean="0"/>
              <a:t>در تحقیقات استراتژی فناوری اطلاعات هیپ استفاده مناسبی از تئوری ذینفع نمی شود.اگرچه لاسیتی و ویل ککس از این از این واژه در شناسایی چهار نوع مختلف از ذینفعان مشتری و سه نوع مختلف از ذینفعان تامین کننده استفاده کرده اند.</a:t>
            </a:r>
          </a:p>
          <a:p>
            <a:r>
              <a:rPr lang="fa-IR" sz="1600" dirty="0" smtClean="0"/>
              <a:t>در یک زمینه استراتژی فناوری اطلاعات رویکرد تئوری ذینفع ارتباط را به عنوان زنجیره ای از سودهای مشارکتی و رقابتی که ارزش حقیقی را به همراه دارد توصیف می کند.</a:t>
            </a:r>
          </a:p>
        </p:txBody>
      </p:sp>
      <p:sp>
        <p:nvSpPr>
          <p:cNvPr id="4" name="Slide Number Placeholder 3"/>
          <p:cNvSpPr>
            <a:spLocks noGrp="1"/>
          </p:cNvSpPr>
          <p:nvPr>
            <p:ph type="sldNum" sz="quarter" idx="15"/>
          </p:nvPr>
        </p:nvSpPr>
        <p:spPr/>
        <p:txBody>
          <a:bodyPr/>
          <a:lstStyle/>
          <a:p>
            <a:fld id="{0D795A8E-CCEE-4C84-B6BA-D312839567E9}" type="slidenum">
              <a:rPr lang="fa-IR" smtClean="0"/>
              <a:pPr/>
              <a:t>3</a:t>
            </a:fld>
            <a:endParaRPr lang="fa-IR"/>
          </a:p>
        </p:txBody>
      </p:sp>
    </p:spTree>
  </p:cSld>
  <p:clrMapOvr>
    <a:masterClrMapping/>
  </p:clrMapOvr>
  <p:transition advTm="5000">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296974"/>
          </a:xfrm>
        </p:spPr>
        <p:txBody>
          <a:bodyPr>
            <a:normAutofit fontScale="90000"/>
          </a:bodyPr>
          <a:lstStyle/>
          <a:p>
            <a:pPr algn="r"/>
            <a:r>
              <a:rPr lang="fa-IR" sz="1800" dirty="0" smtClean="0">
                <a:solidFill>
                  <a:schemeClr val="tx1"/>
                </a:solidFill>
              </a:rPr>
              <a:t>اصطلاح ذینفع یک واژه نیرومند است. این نیرومندی تا حد زیادی وابسطه به گستره مفهومی ان است. این واژه معانی مختلفی برای افراد مختلف دارد. از این رو تحسین ها و نقد هایی از سوی طیف گسترده ای از دانش پژوهان و متخصصان زمینه های اکادمیک را در پی داشته است.چنین تفسیر گسترده ای نه تنها یکی از قوی ترین تئوری های ذینفع است بلکه یکی از برجسته ترین الزامات نظری به عنوان یک موضوع مستدل نیز تلقی می شود.</a:t>
            </a:r>
            <a:br>
              <a:rPr lang="fa-IR" sz="1800" dirty="0" smtClean="0">
                <a:solidFill>
                  <a:schemeClr val="tx1"/>
                </a:solidFill>
              </a:rPr>
            </a:br>
            <a:endParaRPr lang="fa-IR" sz="1800" dirty="0">
              <a:solidFill>
                <a:schemeClr val="tx1"/>
              </a:solidFill>
            </a:endParaRPr>
          </a:p>
        </p:txBody>
      </p:sp>
      <p:sp>
        <p:nvSpPr>
          <p:cNvPr id="3" name="Content Placeholder 2"/>
          <p:cNvSpPr>
            <a:spLocks noGrp="1"/>
          </p:cNvSpPr>
          <p:nvPr>
            <p:ph sz="quarter" idx="1"/>
          </p:nvPr>
        </p:nvSpPr>
        <p:spPr>
          <a:xfrm>
            <a:off x="457200" y="1714488"/>
            <a:ext cx="7467600" cy="4759464"/>
          </a:xfrm>
        </p:spPr>
        <p:txBody>
          <a:bodyPr>
            <a:normAutofit/>
          </a:bodyPr>
          <a:lstStyle/>
          <a:p>
            <a:r>
              <a:rPr lang="fa-IR" sz="1600" dirty="0" smtClean="0"/>
              <a:t>بیشتر قدرت تئوری ذینفع نتیجه مستقیم این حقیقت است که زمانی که نسنجیده استفاده می شود تجویز های مدیریتی و دلالت های مربوط به ان به ندرت نامحدود هستند.</a:t>
            </a:r>
          </a:p>
          <a:p>
            <a:r>
              <a:rPr lang="fa-IR" sz="1600" dirty="0" smtClean="0"/>
              <a:t>جناب اسکولتز چهار ویژگی اساسی فناوری اطلاعات که می تواند مسائل نوین اصول اخلاقی را ایجاد کند شناسایی کرده است:</a:t>
            </a:r>
          </a:p>
          <a:p>
            <a:r>
              <a:rPr lang="fa-IR" sz="1600" dirty="0" smtClean="0"/>
              <a:t>1-سرعت فناوری اطلاعات</a:t>
            </a:r>
          </a:p>
          <a:p>
            <a:r>
              <a:rPr lang="fa-IR" sz="1600" dirty="0" smtClean="0"/>
              <a:t>2-اندازه نامحدود ظرفیت ذخیره اطلاعات</a:t>
            </a:r>
          </a:p>
          <a:p>
            <a:r>
              <a:rPr lang="fa-IR" sz="1600" dirty="0" smtClean="0"/>
              <a:t>3-در دسترس بودن اطلاعات در هر مکان</a:t>
            </a:r>
          </a:p>
          <a:p>
            <a:r>
              <a:rPr lang="fa-IR" sz="1600" dirty="0" smtClean="0"/>
              <a:t>4-تکثیر اطلاعات دیجیتالی </a:t>
            </a:r>
          </a:p>
          <a:p>
            <a:r>
              <a:rPr lang="fa-IR" sz="1600" dirty="0" smtClean="0"/>
              <a:t>ایشان مسائل و مشکلات اصول اخلاقی برون سپاری فعالیت های کسب وکار به کشوری دیگر به منظور کم شدن هزینه ها را از نقطه نظر کشورهای منبع و مقصد تحلیل کرده است.</a:t>
            </a:r>
          </a:p>
          <a:p>
            <a:r>
              <a:rPr lang="fa-IR" sz="1600" dirty="0" smtClean="0"/>
              <a:t>اینترنا می گوید که اشکار ساختن اصول اخلاقی فناوری اطلاعات به واسطه موارد زیر مهم است:</a:t>
            </a:r>
          </a:p>
          <a:p>
            <a:r>
              <a:rPr lang="fa-IR" sz="1600" dirty="0" smtClean="0"/>
              <a:t>1-تاریخچه روشن اصول اخلاقی-تجزیه وتحلیل روشن و مداوم سایت های فناوری</a:t>
            </a:r>
          </a:p>
          <a:p>
            <a:r>
              <a:rPr lang="fa-IR" sz="1600" dirty="0" smtClean="0"/>
              <a:t>2-طراحی شفاف- اغاز فعالیت های طراحی و توسعه برای ذینفعان به منظور بحث و بررسی دقیق و مداوم</a:t>
            </a:r>
          </a:p>
          <a:p>
            <a:r>
              <a:rPr lang="fa-IR" sz="1600" dirty="0" smtClean="0"/>
              <a:t>3-طراحی جذاب به منظور ممانعت طراحی فناوری از ثبت نام نا اگاهانه در برنامه های سیاسی که انها را انتخاب نکرده است</a:t>
            </a:r>
          </a:p>
          <a:p>
            <a:endParaRPr lang="fa-IR" sz="1600" dirty="0" smtClean="0"/>
          </a:p>
          <a:p>
            <a:endParaRPr lang="fa-IR" sz="1600"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4</a:t>
            </a:fld>
            <a:endParaRPr lang="fa-IR"/>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600" b="1" dirty="0" smtClean="0">
                <a:solidFill>
                  <a:schemeClr val="tx1"/>
                </a:solidFill>
              </a:rPr>
              <a:t>4-محقق ساختن اخلاقیات – فناوری شفاف و واضح است و دریچه های ان به سوی بررسی دقیق و مداوم باز است.</a:t>
            </a:r>
            <a:br>
              <a:rPr lang="fa-IR" sz="1600" b="1" dirty="0" smtClean="0">
                <a:solidFill>
                  <a:schemeClr val="tx1"/>
                </a:solidFill>
              </a:rPr>
            </a:br>
            <a:endParaRPr lang="fa-IR" sz="1600" b="1" dirty="0">
              <a:solidFill>
                <a:schemeClr val="tx1"/>
              </a:solidFill>
            </a:endParaRPr>
          </a:p>
        </p:txBody>
      </p:sp>
      <p:sp>
        <p:nvSpPr>
          <p:cNvPr id="3" name="Content Placeholder 2"/>
          <p:cNvSpPr>
            <a:spLocks noGrp="1"/>
          </p:cNvSpPr>
          <p:nvPr>
            <p:ph sz="quarter" idx="1"/>
          </p:nvPr>
        </p:nvSpPr>
        <p:spPr/>
        <p:txBody>
          <a:bodyPr>
            <a:normAutofit/>
          </a:bodyPr>
          <a:lstStyle/>
          <a:p>
            <a:r>
              <a:rPr lang="fa-IR" sz="1600" b="1" dirty="0" smtClean="0"/>
              <a:t>اصول اخلاقی فناوری اطلاعات یک مساله حاکمیت سازمان است که توسط حاکمیت </a:t>
            </a:r>
            <a:r>
              <a:rPr lang="en-US" sz="1600" b="1" dirty="0" smtClean="0"/>
              <a:t>IT</a:t>
            </a:r>
            <a:r>
              <a:rPr lang="fa-IR" sz="1600" b="1" dirty="0" smtClean="0"/>
              <a:t> مدیریت می شود.</a:t>
            </a:r>
          </a:p>
          <a:p>
            <a:r>
              <a:rPr lang="fa-IR" sz="1600" b="1" dirty="0" smtClean="0"/>
              <a:t>استانداردها و سیاست ها معمولا توسط سازمان به منظور تضمین مطابقت بین هدایت اصول اخلاقی توسط متخصصان </a:t>
            </a:r>
            <a:r>
              <a:rPr lang="en-US" sz="1600" b="1" dirty="0" smtClean="0"/>
              <a:t>IT</a:t>
            </a:r>
            <a:r>
              <a:rPr lang="fa-IR" sz="1600" b="1" dirty="0" smtClean="0"/>
              <a:t> و جامعه کاربران به عنوان بخشی از حاکمیت </a:t>
            </a:r>
            <a:r>
              <a:rPr lang="en-US" sz="1600" b="1" dirty="0" smtClean="0"/>
              <a:t>IT </a:t>
            </a:r>
            <a:r>
              <a:rPr lang="fa-IR" sz="1600" b="1" dirty="0" smtClean="0"/>
              <a:t> مشخص می شوند.</a:t>
            </a:r>
          </a:p>
          <a:p>
            <a:r>
              <a:rPr lang="fa-IR" sz="1600" b="1" dirty="0" smtClean="0"/>
              <a:t>مسائل اخلاقی هم اکنون توسط حاکمیت </a:t>
            </a:r>
            <a:r>
              <a:rPr lang="en-US" sz="1600" b="1" dirty="0" smtClean="0"/>
              <a:t>IT</a:t>
            </a:r>
            <a:r>
              <a:rPr lang="fa-IR" sz="1600" b="1" dirty="0" smtClean="0"/>
              <a:t> که شامل برنامه های اخلاقی مثلا برنامه </a:t>
            </a:r>
            <a:r>
              <a:rPr lang="en-US" sz="1600" b="1" dirty="0" smtClean="0"/>
              <a:t>ACM</a:t>
            </a:r>
            <a:r>
              <a:rPr lang="fa-IR" sz="1600" b="1" dirty="0" smtClean="0"/>
              <a:t> اصول اخلاقی می باشند تعیین می شوند.</a:t>
            </a:r>
          </a:p>
          <a:p>
            <a:r>
              <a:rPr lang="fa-IR" sz="1600" b="1" dirty="0" smtClean="0"/>
              <a:t>از دیگر برنامه های اصول اخلاقی شامل موارد زیر:</a:t>
            </a:r>
          </a:p>
          <a:p>
            <a:r>
              <a:rPr lang="fa-IR" sz="1600" b="1" dirty="0" smtClean="0"/>
              <a:t>خط مشی وب / ایمیل</a:t>
            </a:r>
          </a:p>
          <a:p>
            <a:r>
              <a:rPr lang="fa-IR" sz="1600" b="1" dirty="0" smtClean="0"/>
              <a:t>محافظت از داده ها و حریم خصوصی </a:t>
            </a:r>
          </a:p>
          <a:p>
            <a:r>
              <a:rPr lang="fa-IR" sz="1600" b="1" dirty="0" smtClean="0"/>
              <a:t>یکپارچگی روابط مشتری </a:t>
            </a:r>
          </a:p>
          <a:p>
            <a:r>
              <a:rPr lang="fa-IR" sz="1600" b="1" dirty="0" smtClean="0"/>
              <a:t>مدیریت تامین کننده </a:t>
            </a:r>
          </a:p>
          <a:p>
            <a:r>
              <a:rPr lang="fa-IR" sz="1600" b="1" dirty="0" smtClean="0"/>
              <a:t>پیروی از قوانین حریم خصوصی</a:t>
            </a:r>
          </a:p>
          <a:p>
            <a:r>
              <a:rPr lang="fa-IR" sz="1600" b="1" dirty="0" smtClean="0"/>
              <a:t>پیروی از حاکمیت سازمان و قانون وطن پرستی امریکا</a:t>
            </a:r>
            <a:endParaRPr lang="fa-IR" sz="1600" b="1"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5</a:t>
            </a:fld>
            <a:endParaRPr lang="fa-I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800" b="1" dirty="0" smtClean="0">
                <a:solidFill>
                  <a:schemeClr val="tx1"/>
                </a:solidFill>
              </a:rPr>
              <a:t>تحلیل استراتژی کسب و کار</a:t>
            </a:r>
            <a:endParaRPr lang="fa-IR" sz="1800" b="1" dirty="0">
              <a:solidFill>
                <a:schemeClr val="tx1"/>
              </a:solidFill>
            </a:endParaRPr>
          </a:p>
        </p:txBody>
      </p:sp>
      <p:sp>
        <p:nvSpPr>
          <p:cNvPr id="3" name="Content Placeholder 2"/>
          <p:cNvSpPr>
            <a:spLocks noGrp="1"/>
          </p:cNvSpPr>
          <p:nvPr>
            <p:ph sz="quarter" idx="1"/>
          </p:nvPr>
        </p:nvSpPr>
        <p:spPr/>
        <p:txBody>
          <a:bodyPr>
            <a:normAutofit/>
          </a:bodyPr>
          <a:lstStyle/>
          <a:p>
            <a:r>
              <a:rPr lang="fa-IR" sz="1600" b="1" dirty="0" smtClean="0"/>
              <a:t>تکنیک های تحلیل کسب وکار بسیاری برای توسعه استراتژی وجود دارد بعضی از این تکنیک ها کلی و بعضی خاص هستند.</a:t>
            </a:r>
          </a:p>
          <a:p>
            <a:r>
              <a:rPr lang="fa-IR" sz="1600" b="1" dirty="0" smtClean="0"/>
              <a:t>تکنیک های تحلیلی کلی شامل تحلیل </a:t>
            </a:r>
            <a:r>
              <a:rPr lang="en-US" sz="1600" b="1" dirty="0" smtClean="0"/>
              <a:t>SWOT</a:t>
            </a:r>
            <a:r>
              <a:rPr lang="fa-IR" sz="1600" b="1" dirty="0" smtClean="0"/>
              <a:t> و مدل </a:t>
            </a:r>
            <a:r>
              <a:rPr lang="en-US" sz="1600" b="1" dirty="0" smtClean="0"/>
              <a:t>X</a:t>
            </a:r>
            <a:r>
              <a:rPr lang="fa-IR" sz="1600" b="1" dirty="0" smtClean="0"/>
              <a:t> هستند. تکنیک های تحلیلی خاص شامل هدایت کسب و کار – استراتژی بازار –سیستم ارزش – نیروهای رقابتی و چرخه حیات محصولات می باشند.</a:t>
            </a:r>
          </a:p>
          <a:p>
            <a:r>
              <a:rPr lang="fa-IR" sz="1600" b="1" dirty="0" smtClean="0"/>
              <a:t>1-تحلیل </a:t>
            </a:r>
            <a:r>
              <a:rPr lang="en-US" sz="1600" b="1" dirty="0" smtClean="0"/>
              <a:t>SWOT</a:t>
            </a:r>
            <a:r>
              <a:rPr lang="fa-IR" sz="1600" b="1" dirty="0" smtClean="0"/>
              <a:t>:</a:t>
            </a:r>
          </a:p>
          <a:p>
            <a:r>
              <a:rPr lang="fa-IR" sz="1600" b="1" dirty="0" smtClean="0"/>
              <a:t>این تحلیل ابزاری برای ارزیابی وضعیت فعلی و وضعیت اتی با تمرکز بر نقاط قوت(</a:t>
            </a:r>
            <a:r>
              <a:rPr lang="en-US" sz="1600" b="1" dirty="0" smtClean="0"/>
              <a:t>S</a:t>
            </a:r>
            <a:r>
              <a:rPr lang="fa-IR" sz="1600" b="1" dirty="0" smtClean="0"/>
              <a:t>)- نقاط ضعف(</a:t>
            </a:r>
            <a:r>
              <a:rPr lang="en-US" sz="1600" b="1" dirty="0" smtClean="0"/>
              <a:t>W</a:t>
            </a:r>
            <a:r>
              <a:rPr lang="fa-IR" sz="1600" b="1" dirty="0" smtClean="0"/>
              <a:t>)-</a:t>
            </a:r>
          </a:p>
          <a:p>
            <a:r>
              <a:rPr lang="fa-IR" sz="1600" b="1" dirty="0" smtClean="0"/>
              <a:t>فرصت ها(</a:t>
            </a:r>
            <a:r>
              <a:rPr lang="en-US" sz="1600" b="1" dirty="0" smtClean="0"/>
              <a:t>O</a:t>
            </a:r>
            <a:r>
              <a:rPr lang="fa-IR" sz="1600" b="1" dirty="0" smtClean="0"/>
              <a:t>)- و تهدید ها (</a:t>
            </a:r>
            <a:r>
              <a:rPr lang="en-US" sz="1600" b="1" dirty="0" smtClean="0"/>
              <a:t>T</a:t>
            </a:r>
            <a:r>
              <a:rPr lang="fa-IR" sz="1600" b="1" dirty="0" smtClean="0"/>
              <a:t>)است.کل سازمان ممکن هدف این تحلیل بوده اما یک بخش یا پروژه در سازمان هم ممکن هدف مطالعه باشد.</a:t>
            </a:r>
          </a:p>
          <a:p>
            <a:r>
              <a:rPr lang="fa-IR" sz="1600" b="1" dirty="0" smtClean="0"/>
              <a:t>2-مدل </a:t>
            </a:r>
            <a:r>
              <a:rPr lang="en-US" sz="1600" b="1" dirty="0" smtClean="0"/>
              <a:t>X</a:t>
            </a:r>
            <a:r>
              <a:rPr lang="fa-IR" sz="1600" b="1" dirty="0" smtClean="0"/>
              <a:t>:</a:t>
            </a:r>
          </a:p>
          <a:p>
            <a:r>
              <a:rPr lang="fa-IR" sz="1600" b="1" dirty="0" smtClean="0"/>
              <a:t>این مدل ابزاری برای توصیف و تحلیل وضعیت فعلی و وضعیت مطلوب است. این مدل روشی برای ارزیابی وضعیت داخل یک سازمان یک پروژه و یا یک بخش است.</a:t>
            </a:r>
          </a:p>
          <a:p>
            <a:r>
              <a:rPr lang="fa-IR" sz="1600" b="1" dirty="0" smtClean="0"/>
              <a:t>3- هدایت کسب وکار:</a:t>
            </a:r>
          </a:p>
          <a:p>
            <a:r>
              <a:rPr lang="fa-IR" sz="1600" b="1" dirty="0" smtClean="0"/>
              <a:t>مفاهیم مهم کسب وکار- شامل ماموریت -چشم انداز-و اهداف عینی می شود. </a:t>
            </a:r>
          </a:p>
          <a:p>
            <a:r>
              <a:rPr lang="fa-IR" sz="1600" b="1" dirty="0" smtClean="0"/>
              <a:t>4-استراتژی بازار:</a:t>
            </a:r>
          </a:p>
          <a:p>
            <a:r>
              <a:rPr lang="fa-IR" sz="1600" b="1" dirty="0" smtClean="0"/>
              <a:t>این استراتژی جایگاه و ارمان های ما را در محیط بازار نشان می دهد. ما می توانیم هم محصولات مشابه و هم محصولی متفاوت از رقبای خود داشته باشیم</a:t>
            </a:r>
            <a:endParaRPr lang="fa-IR" sz="1600" b="1"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6</a:t>
            </a:fld>
            <a:endParaRPr lang="fa-I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600" b="1" dirty="0" smtClean="0">
                <a:solidFill>
                  <a:schemeClr val="tx1"/>
                </a:solidFill>
              </a:rPr>
              <a:t>6-نیروهای رقابتی:</a:t>
            </a:r>
            <a:br>
              <a:rPr lang="fa-IR" sz="1600" b="1" dirty="0" smtClean="0">
                <a:solidFill>
                  <a:schemeClr val="tx1"/>
                </a:solidFill>
              </a:rPr>
            </a:br>
            <a:endParaRPr lang="fa-IR" sz="1600" b="1" dirty="0">
              <a:solidFill>
                <a:schemeClr val="tx1"/>
              </a:solidFill>
            </a:endParaRPr>
          </a:p>
        </p:txBody>
      </p:sp>
      <p:sp>
        <p:nvSpPr>
          <p:cNvPr id="3" name="Content Placeholder 2"/>
          <p:cNvSpPr>
            <a:spLocks noGrp="1"/>
          </p:cNvSpPr>
          <p:nvPr>
            <p:ph sz="quarter" idx="1"/>
          </p:nvPr>
        </p:nvSpPr>
        <p:spPr/>
        <p:txBody>
          <a:bodyPr>
            <a:normAutofit/>
          </a:bodyPr>
          <a:lstStyle/>
          <a:p>
            <a:pPr>
              <a:buNone/>
            </a:pPr>
            <a:r>
              <a:rPr lang="fa-IR" sz="1600" b="1" dirty="0" smtClean="0"/>
              <a:t>اساس این روش این است که سازمان در یک صنعت حضور داشته باشد موفق شود و به  صورت موثر با نیروهای رقابتی که در داخل یک صنعت بخصوص وجود دارند سرو کار داشته باشد.به منظور بقای روند کار و موفقیت در این محیط درک این تعاملات و مفاهیم بر حسب این که کدام فرصت یا مزیت رقابتی ممکن است اتفاق بیفتد مهم است.</a:t>
            </a:r>
          </a:p>
          <a:p>
            <a:pPr>
              <a:buNone/>
            </a:pPr>
            <a:r>
              <a:rPr lang="fa-IR" sz="1600" b="1" dirty="0" smtClean="0"/>
              <a:t>6-تحلیل سبد محصولات:</a:t>
            </a:r>
          </a:p>
          <a:p>
            <a:pPr>
              <a:buNone/>
            </a:pPr>
            <a:r>
              <a:rPr lang="fa-IR" sz="1600" b="1" dirty="0" smtClean="0"/>
              <a:t>چهار مرحله در چرخه حیات هر محصول می تواند شناسایی شود که شامل معرفی – رشد – بلوغ – و نزول است. زمانی که ما به چرخه حیات تمام محصولات در سازمان نگاه می کنیم می توانیم تحلیل سبد کالا را به کار بگیریم. این روش رابطه بین ظرفیت بازدهی اتی و فعلی محصولات و وضعیت مدیریتی مناسب را نشان می دهد</a:t>
            </a:r>
          </a:p>
          <a:p>
            <a:pPr>
              <a:buNone/>
            </a:pPr>
            <a:r>
              <a:rPr lang="fa-IR" sz="1600" b="1" dirty="0" smtClean="0"/>
              <a:t>یک محصول موفق که از زمان پیدایش تا بلوغ به طول می انجامد پیرامون ماتریس حرکت می کند.یک ماتریس 2*2 که به منظور قابل انطباق کردن رفتار مدیریت موثر </a:t>
            </a:r>
            <a:r>
              <a:rPr lang="en-US" sz="1600" b="1" dirty="0" smtClean="0"/>
              <a:t>,</a:t>
            </a:r>
            <a:r>
              <a:rPr lang="fa-IR" sz="1600" b="1" dirty="0" smtClean="0"/>
              <a:t>نام محصولات را در بردارد تا دلایل تشخیصی را به صورت نمودار دراورد. این ماتریس محصولات را با توجه به سهم بازار فعلی و رشد اتی ان بازار دسته بندی می کند.</a:t>
            </a:r>
          </a:p>
          <a:p>
            <a:pPr>
              <a:buNone/>
            </a:pPr>
            <a:r>
              <a:rPr lang="fa-IR" sz="1600" b="1" dirty="0" smtClean="0"/>
              <a:t>7-تحلیل محیطی:</a:t>
            </a:r>
          </a:p>
          <a:p>
            <a:pPr>
              <a:buNone/>
            </a:pPr>
            <a:r>
              <a:rPr lang="fa-IR" sz="1600" b="1" dirty="0" smtClean="0"/>
              <a:t>این تحلیل با محیط خارجی سازمان سرو کار دارد. تحلیل محیطی مهم است چرا که کیفیت تصمیم گیری استراتژیک را به وسیله در نظر گرفتن طیفی از ویژگی های مرتبط افزایش می دهد. تهدید هایی که سازمان با ان روبرو است را شناسایی می کند و ان عواملی را که ممکن است در دستیابی به اهداف نقش داشته و یا به عنوان مانع عمل کنند تشخیص می دهد.</a:t>
            </a:r>
            <a:endParaRPr lang="fa-IR" sz="1600" b="1"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7</a:t>
            </a:fld>
            <a:endParaRPr lang="fa-I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1600" b="1" dirty="0" smtClean="0">
                <a:solidFill>
                  <a:schemeClr val="tx1"/>
                </a:solidFill>
              </a:rPr>
              <a:t>یک تحلیل خارجی می تواند سیاست – اقتصاد – جامعه و فناوری را تحلیل و وارسی کند این امر گاهی تحلیل </a:t>
            </a:r>
            <a:r>
              <a:rPr lang="en-US" sz="1600" b="1" dirty="0" smtClean="0">
                <a:solidFill>
                  <a:schemeClr val="tx1"/>
                </a:solidFill>
              </a:rPr>
              <a:t>PEST </a:t>
            </a:r>
            <a:r>
              <a:rPr lang="fa-IR" sz="1600" b="1" dirty="0" smtClean="0">
                <a:solidFill>
                  <a:schemeClr val="tx1"/>
                </a:solidFill>
              </a:rPr>
              <a:t> نامیده شده است اگر ما مسائل حقوقی و موضوع های محیطی را هم داشته باشیم به ان </a:t>
            </a:r>
            <a:r>
              <a:rPr lang="en-US" sz="1600" b="1" dirty="0" smtClean="0">
                <a:solidFill>
                  <a:schemeClr val="tx1"/>
                </a:solidFill>
              </a:rPr>
              <a:t>PESTLE</a:t>
            </a:r>
            <a:r>
              <a:rPr lang="fa-IR" sz="1600" b="1" dirty="0" smtClean="0">
                <a:solidFill>
                  <a:schemeClr val="tx1"/>
                </a:solidFill>
              </a:rPr>
              <a:t> می گویییم.</a:t>
            </a:r>
            <a:endParaRPr lang="fa-IR" sz="1600" b="1" dirty="0">
              <a:solidFill>
                <a:schemeClr val="tx1"/>
              </a:solidFill>
            </a:endParaRPr>
          </a:p>
        </p:txBody>
      </p:sp>
      <p:sp>
        <p:nvSpPr>
          <p:cNvPr id="3" name="Content Placeholder 2"/>
          <p:cNvSpPr>
            <a:spLocks noGrp="1"/>
          </p:cNvSpPr>
          <p:nvPr>
            <p:ph sz="quarter" idx="1"/>
          </p:nvPr>
        </p:nvSpPr>
        <p:spPr/>
        <p:txBody>
          <a:bodyPr>
            <a:normAutofit/>
          </a:bodyPr>
          <a:lstStyle/>
          <a:p>
            <a:r>
              <a:rPr lang="fa-IR" sz="1600" b="1" dirty="0" smtClean="0"/>
              <a:t>8-تحلیل دانش- تمایزات می تواند بین داش درونی یا هسته ای- دانش پیشرفته و دانش نواورانه ایجاد شود.در حالی که دانش هسته ای نیاز به ثبات در کسب و کار دارد</a:t>
            </a:r>
            <a:r>
              <a:rPr lang="en-US" sz="1600" b="1" dirty="0" smtClean="0"/>
              <a:t>, </a:t>
            </a:r>
            <a:r>
              <a:rPr lang="fa-IR" sz="1600" b="1" dirty="0" smtClean="0"/>
              <a:t> دانش پیشرفته سازمان را در عرصه رقابت نمایان می کند و دانش نو اورانه به شرکت امکان هدایت کل  صنعت را می دهد. در این تحلیل دانش به منظور شناسایی جایگاه سازمان در مقایسه با سطوح دانشی رقبا به کار گرفته می شود.</a:t>
            </a:r>
          </a:p>
          <a:p>
            <a:r>
              <a:rPr lang="fa-IR" sz="1600" b="1" dirty="0" smtClean="0"/>
              <a:t>روش یک: تحلیل </a:t>
            </a:r>
            <a:r>
              <a:rPr lang="en-US" sz="1600" b="1" dirty="0" smtClean="0"/>
              <a:t>SWOT</a:t>
            </a:r>
            <a:r>
              <a:rPr lang="fa-IR" sz="1600" b="1" dirty="0" smtClean="0"/>
              <a:t>:</a:t>
            </a:r>
          </a:p>
          <a:p>
            <a:r>
              <a:rPr lang="fa-IR" sz="1600" b="1" dirty="0" smtClean="0"/>
              <a:t>مزیت اصلی این تکنیک امادگی ان برای کاربرد است. نقطه ضعف اصلی این تکنیک این است که دیدگاه های نظری را نشان می دهد. به علاوه اگر کارکنان به مشارکت در تحلیل </a:t>
            </a:r>
            <a:r>
              <a:rPr lang="en-US" sz="1600" b="1" dirty="0" smtClean="0"/>
              <a:t>SWOT</a:t>
            </a:r>
            <a:r>
              <a:rPr lang="fa-IR" sz="1600" b="1" dirty="0" smtClean="0"/>
              <a:t> دعوت شدند مدیریت باید از انتظارات کارکنان اگاه باشد.</a:t>
            </a:r>
          </a:p>
          <a:p>
            <a:r>
              <a:rPr lang="fa-IR" sz="1600" b="1" dirty="0" smtClean="0"/>
              <a:t>مدل </a:t>
            </a:r>
            <a:r>
              <a:rPr lang="en-US" sz="1600" b="1" dirty="0" smtClean="0"/>
              <a:t>SWOT</a:t>
            </a:r>
            <a:r>
              <a:rPr lang="fa-IR" sz="1600" b="1" dirty="0" smtClean="0"/>
              <a:t> نیاز به تغییرات در کسب وکار را اشکار می کند. سازمان همچنین برای استفاده از نقاط قوت و پوشش نقاط ضعف نیاز به تغییر دارد.</a:t>
            </a:r>
            <a:endParaRPr lang="fa-IR" sz="1600" b="1" dirty="0"/>
          </a:p>
        </p:txBody>
      </p:sp>
      <p:sp>
        <p:nvSpPr>
          <p:cNvPr id="4" name="Slide Number Placeholder 3"/>
          <p:cNvSpPr>
            <a:spLocks noGrp="1"/>
          </p:cNvSpPr>
          <p:nvPr>
            <p:ph type="sldNum" sz="quarter" idx="15"/>
          </p:nvPr>
        </p:nvSpPr>
        <p:spPr/>
        <p:txBody>
          <a:bodyPr/>
          <a:lstStyle/>
          <a:p>
            <a:fld id="{0D795A8E-CCEE-4C84-B6BA-D312839567E9}" type="slidenum">
              <a:rPr lang="fa-IR" smtClean="0"/>
              <a:pPr/>
              <a:t>8</a:t>
            </a:fld>
            <a:endParaRPr lang="fa-I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6908"/>
          </a:xfrm>
        </p:spPr>
        <p:txBody>
          <a:bodyPr>
            <a:normAutofit/>
          </a:bodyPr>
          <a:lstStyle/>
          <a:p>
            <a:pPr algn="r"/>
            <a:r>
              <a:rPr lang="fa-IR" sz="1600" b="1" dirty="0" smtClean="0">
                <a:solidFill>
                  <a:schemeClr val="tx1"/>
                </a:solidFill>
              </a:rPr>
              <a:t>نمونه ای از تحلیل </a:t>
            </a:r>
            <a:r>
              <a:rPr lang="en-US" sz="1600" b="1" dirty="0" smtClean="0">
                <a:solidFill>
                  <a:schemeClr val="tx1"/>
                </a:solidFill>
              </a:rPr>
              <a:t>SWOT</a:t>
            </a:r>
            <a:endParaRPr lang="fa-IR" sz="1600" b="1" dirty="0">
              <a:solidFill>
                <a:schemeClr val="tx1"/>
              </a:solidFill>
            </a:endParaRPr>
          </a:p>
        </p:txBody>
      </p:sp>
      <p:sp>
        <p:nvSpPr>
          <p:cNvPr id="3" name="Content Placeholder 2"/>
          <p:cNvSpPr>
            <a:spLocks noGrp="1"/>
          </p:cNvSpPr>
          <p:nvPr>
            <p:ph sz="quarter" idx="1"/>
          </p:nvPr>
        </p:nvSpPr>
        <p:spPr>
          <a:xfrm>
            <a:off x="457200" y="1428736"/>
            <a:ext cx="7467600" cy="5045216"/>
          </a:xfrm>
        </p:spPr>
        <p:txBody>
          <a:bodyPr/>
          <a:lstStyle/>
          <a:p>
            <a:endParaRPr lang="fa-IR" dirty="0"/>
          </a:p>
        </p:txBody>
      </p:sp>
      <p:sp>
        <p:nvSpPr>
          <p:cNvPr id="4" name="Flowchart: Process 3"/>
          <p:cNvSpPr/>
          <p:nvPr/>
        </p:nvSpPr>
        <p:spPr>
          <a:xfrm>
            <a:off x="928662" y="1785926"/>
            <a:ext cx="6572296" cy="4572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6" name="Straight Connector 5"/>
          <p:cNvCxnSpPr>
            <a:stCxn id="4" idx="0"/>
            <a:endCxn id="4" idx="2"/>
          </p:cNvCxnSpPr>
          <p:nvPr/>
        </p:nvCxnSpPr>
        <p:spPr>
          <a:xfrm rot="16200000" flipH="1">
            <a:off x="1928794" y="4071942"/>
            <a:ext cx="4572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4" idx="1"/>
            <a:endCxn id="4" idx="3"/>
          </p:cNvCxnSpPr>
          <p:nvPr/>
        </p:nvCxnSpPr>
        <p:spPr>
          <a:xfrm rot="10800000" flipH="1">
            <a:off x="928662" y="4071942"/>
            <a:ext cx="6572296"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786314" y="2000240"/>
            <a:ext cx="2071702" cy="369332"/>
          </a:xfrm>
          <a:prstGeom prst="rect">
            <a:avLst/>
          </a:prstGeom>
          <a:noFill/>
        </p:spPr>
        <p:txBody>
          <a:bodyPr wrap="square" rtlCol="1">
            <a:spAutoFit/>
          </a:bodyPr>
          <a:lstStyle/>
          <a:p>
            <a:pPr algn="ctr"/>
            <a:r>
              <a:rPr lang="fa-IR" dirty="0" smtClean="0"/>
              <a:t>فرصت ها</a:t>
            </a:r>
            <a:endParaRPr lang="fa-IR" dirty="0"/>
          </a:p>
        </p:txBody>
      </p:sp>
      <p:sp>
        <p:nvSpPr>
          <p:cNvPr id="12" name="TextBox 11"/>
          <p:cNvSpPr txBox="1"/>
          <p:nvPr/>
        </p:nvSpPr>
        <p:spPr>
          <a:xfrm>
            <a:off x="4786314" y="2500306"/>
            <a:ext cx="2143140" cy="369332"/>
          </a:xfrm>
          <a:prstGeom prst="rect">
            <a:avLst/>
          </a:prstGeom>
          <a:noFill/>
        </p:spPr>
        <p:txBody>
          <a:bodyPr wrap="square" rtlCol="1">
            <a:spAutoFit/>
          </a:bodyPr>
          <a:lstStyle/>
          <a:p>
            <a:pPr algn="ctr"/>
            <a:r>
              <a:rPr lang="fa-IR" dirty="0" smtClean="0"/>
              <a:t>رشد بازار</a:t>
            </a:r>
            <a:endParaRPr lang="fa-IR" dirty="0"/>
          </a:p>
        </p:txBody>
      </p:sp>
      <p:sp>
        <p:nvSpPr>
          <p:cNvPr id="13" name="TextBox 12"/>
          <p:cNvSpPr txBox="1"/>
          <p:nvPr/>
        </p:nvSpPr>
        <p:spPr>
          <a:xfrm>
            <a:off x="4786314" y="3000372"/>
            <a:ext cx="2357454" cy="369332"/>
          </a:xfrm>
          <a:prstGeom prst="rect">
            <a:avLst/>
          </a:prstGeom>
          <a:noFill/>
        </p:spPr>
        <p:txBody>
          <a:bodyPr wrap="square" rtlCol="1">
            <a:spAutoFit/>
          </a:bodyPr>
          <a:lstStyle/>
          <a:p>
            <a:pPr algn="ctr"/>
            <a:r>
              <a:rPr lang="fa-IR" dirty="0" smtClean="0"/>
              <a:t>خدمات مکمل</a:t>
            </a:r>
            <a:endParaRPr lang="fa-IR" dirty="0"/>
          </a:p>
        </p:txBody>
      </p:sp>
      <p:sp>
        <p:nvSpPr>
          <p:cNvPr id="14" name="TextBox 13"/>
          <p:cNvSpPr txBox="1"/>
          <p:nvPr/>
        </p:nvSpPr>
        <p:spPr>
          <a:xfrm>
            <a:off x="4786314" y="3500438"/>
            <a:ext cx="2428892" cy="369332"/>
          </a:xfrm>
          <a:prstGeom prst="rect">
            <a:avLst/>
          </a:prstGeom>
          <a:noFill/>
        </p:spPr>
        <p:txBody>
          <a:bodyPr wrap="square" rtlCol="1">
            <a:spAutoFit/>
          </a:bodyPr>
          <a:lstStyle/>
          <a:p>
            <a:pPr algn="ctr"/>
            <a:r>
              <a:rPr lang="fa-IR" dirty="0" smtClean="0"/>
              <a:t>جهانی سازی</a:t>
            </a:r>
            <a:endParaRPr lang="fa-IR" dirty="0"/>
          </a:p>
        </p:txBody>
      </p:sp>
      <p:sp>
        <p:nvSpPr>
          <p:cNvPr id="15" name="TextBox 14"/>
          <p:cNvSpPr txBox="1"/>
          <p:nvPr/>
        </p:nvSpPr>
        <p:spPr>
          <a:xfrm>
            <a:off x="4857752" y="4214818"/>
            <a:ext cx="1857388" cy="369332"/>
          </a:xfrm>
          <a:prstGeom prst="rect">
            <a:avLst/>
          </a:prstGeom>
          <a:noFill/>
        </p:spPr>
        <p:txBody>
          <a:bodyPr wrap="square" rtlCol="1">
            <a:spAutoFit/>
          </a:bodyPr>
          <a:lstStyle/>
          <a:p>
            <a:pPr algn="ctr"/>
            <a:r>
              <a:rPr lang="fa-IR" dirty="0" smtClean="0"/>
              <a:t>تهدید ها</a:t>
            </a:r>
            <a:endParaRPr lang="fa-IR" dirty="0"/>
          </a:p>
        </p:txBody>
      </p:sp>
      <p:sp>
        <p:nvSpPr>
          <p:cNvPr id="16" name="TextBox 15"/>
          <p:cNvSpPr txBox="1"/>
          <p:nvPr/>
        </p:nvSpPr>
        <p:spPr>
          <a:xfrm>
            <a:off x="4857752" y="4643446"/>
            <a:ext cx="1928826" cy="369332"/>
          </a:xfrm>
          <a:prstGeom prst="rect">
            <a:avLst/>
          </a:prstGeom>
          <a:noFill/>
        </p:spPr>
        <p:txBody>
          <a:bodyPr wrap="square" rtlCol="1">
            <a:spAutoFit/>
          </a:bodyPr>
          <a:lstStyle/>
          <a:p>
            <a:pPr algn="ctr"/>
            <a:r>
              <a:rPr lang="fa-IR" dirty="0" smtClean="0"/>
              <a:t>رقبای جدید</a:t>
            </a:r>
            <a:endParaRPr lang="fa-IR" dirty="0"/>
          </a:p>
        </p:txBody>
      </p:sp>
      <p:sp>
        <p:nvSpPr>
          <p:cNvPr id="17" name="TextBox 16"/>
          <p:cNvSpPr txBox="1"/>
          <p:nvPr/>
        </p:nvSpPr>
        <p:spPr>
          <a:xfrm>
            <a:off x="4857752" y="5072074"/>
            <a:ext cx="2000264" cy="369332"/>
          </a:xfrm>
          <a:prstGeom prst="rect">
            <a:avLst/>
          </a:prstGeom>
          <a:noFill/>
        </p:spPr>
        <p:txBody>
          <a:bodyPr wrap="square" rtlCol="1">
            <a:spAutoFit/>
          </a:bodyPr>
          <a:lstStyle/>
          <a:p>
            <a:pPr algn="ctr"/>
            <a:r>
              <a:rPr lang="fa-IR" dirty="0" smtClean="0"/>
              <a:t>فناوری نوین</a:t>
            </a:r>
            <a:endParaRPr lang="fa-IR" dirty="0"/>
          </a:p>
        </p:txBody>
      </p:sp>
      <p:sp>
        <p:nvSpPr>
          <p:cNvPr id="18" name="TextBox 17"/>
          <p:cNvSpPr txBox="1"/>
          <p:nvPr/>
        </p:nvSpPr>
        <p:spPr>
          <a:xfrm>
            <a:off x="4857752" y="5572140"/>
            <a:ext cx="2071702" cy="369332"/>
          </a:xfrm>
          <a:prstGeom prst="rect">
            <a:avLst/>
          </a:prstGeom>
          <a:noFill/>
        </p:spPr>
        <p:txBody>
          <a:bodyPr wrap="square" rtlCol="1">
            <a:spAutoFit/>
          </a:bodyPr>
          <a:lstStyle/>
          <a:p>
            <a:pPr algn="ctr"/>
            <a:r>
              <a:rPr lang="fa-IR" dirty="0" smtClean="0"/>
              <a:t>تولید کنندگان کم هزینه</a:t>
            </a:r>
            <a:endParaRPr lang="fa-IR" dirty="0"/>
          </a:p>
        </p:txBody>
      </p:sp>
      <p:sp>
        <p:nvSpPr>
          <p:cNvPr id="19" name="TextBox 18"/>
          <p:cNvSpPr txBox="1"/>
          <p:nvPr/>
        </p:nvSpPr>
        <p:spPr>
          <a:xfrm>
            <a:off x="1571604" y="1928802"/>
            <a:ext cx="1928826" cy="369332"/>
          </a:xfrm>
          <a:prstGeom prst="rect">
            <a:avLst/>
          </a:prstGeom>
          <a:noFill/>
        </p:spPr>
        <p:txBody>
          <a:bodyPr wrap="square" rtlCol="1">
            <a:spAutoFit/>
          </a:bodyPr>
          <a:lstStyle/>
          <a:p>
            <a:pPr algn="ctr"/>
            <a:r>
              <a:rPr lang="fa-IR" dirty="0" smtClean="0"/>
              <a:t>نقاط قوت</a:t>
            </a:r>
            <a:endParaRPr lang="fa-IR" dirty="0"/>
          </a:p>
        </p:txBody>
      </p:sp>
      <p:sp>
        <p:nvSpPr>
          <p:cNvPr id="20" name="TextBox 19"/>
          <p:cNvSpPr txBox="1"/>
          <p:nvPr/>
        </p:nvSpPr>
        <p:spPr>
          <a:xfrm>
            <a:off x="1571604" y="2428868"/>
            <a:ext cx="1928826" cy="369332"/>
          </a:xfrm>
          <a:prstGeom prst="rect">
            <a:avLst/>
          </a:prstGeom>
          <a:noFill/>
        </p:spPr>
        <p:txBody>
          <a:bodyPr wrap="square" rtlCol="1">
            <a:spAutoFit/>
          </a:bodyPr>
          <a:lstStyle/>
          <a:p>
            <a:pPr algn="ctr"/>
            <a:r>
              <a:rPr lang="fa-IR" dirty="0" smtClean="0"/>
              <a:t>توزیع</a:t>
            </a:r>
            <a:endParaRPr lang="fa-IR" dirty="0"/>
          </a:p>
        </p:txBody>
      </p:sp>
      <p:sp>
        <p:nvSpPr>
          <p:cNvPr id="21" name="TextBox 20"/>
          <p:cNvSpPr txBox="1"/>
          <p:nvPr/>
        </p:nvSpPr>
        <p:spPr>
          <a:xfrm>
            <a:off x="1571604" y="2928934"/>
            <a:ext cx="1928826" cy="369332"/>
          </a:xfrm>
          <a:prstGeom prst="rect">
            <a:avLst/>
          </a:prstGeom>
          <a:noFill/>
        </p:spPr>
        <p:txBody>
          <a:bodyPr wrap="square" rtlCol="1">
            <a:spAutoFit/>
          </a:bodyPr>
          <a:lstStyle/>
          <a:p>
            <a:pPr algn="ctr"/>
            <a:r>
              <a:rPr lang="fa-IR" dirty="0" smtClean="0"/>
              <a:t>دانش</a:t>
            </a:r>
            <a:endParaRPr lang="fa-IR" dirty="0"/>
          </a:p>
        </p:txBody>
      </p:sp>
      <p:sp>
        <p:nvSpPr>
          <p:cNvPr id="22" name="TextBox 21"/>
          <p:cNvSpPr txBox="1"/>
          <p:nvPr/>
        </p:nvSpPr>
        <p:spPr>
          <a:xfrm>
            <a:off x="1643042" y="3429000"/>
            <a:ext cx="1928826" cy="369332"/>
          </a:xfrm>
          <a:prstGeom prst="rect">
            <a:avLst/>
          </a:prstGeom>
          <a:noFill/>
        </p:spPr>
        <p:txBody>
          <a:bodyPr wrap="square" rtlCol="1">
            <a:spAutoFit/>
          </a:bodyPr>
          <a:lstStyle/>
          <a:p>
            <a:pPr algn="ctr"/>
            <a:r>
              <a:rPr lang="fa-IR" dirty="0" smtClean="0"/>
              <a:t>اعتبار</a:t>
            </a:r>
            <a:endParaRPr lang="fa-IR" dirty="0"/>
          </a:p>
        </p:txBody>
      </p:sp>
      <p:sp>
        <p:nvSpPr>
          <p:cNvPr id="23" name="TextBox 22"/>
          <p:cNvSpPr txBox="1"/>
          <p:nvPr/>
        </p:nvSpPr>
        <p:spPr>
          <a:xfrm>
            <a:off x="1571604" y="4286256"/>
            <a:ext cx="1928826" cy="369332"/>
          </a:xfrm>
          <a:prstGeom prst="rect">
            <a:avLst/>
          </a:prstGeom>
          <a:noFill/>
        </p:spPr>
        <p:txBody>
          <a:bodyPr wrap="square" rtlCol="1">
            <a:spAutoFit/>
          </a:bodyPr>
          <a:lstStyle/>
          <a:p>
            <a:pPr algn="ctr"/>
            <a:r>
              <a:rPr lang="fa-IR" dirty="0" smtClean="0"/>
              <a:t>نقاط ضعف</a:t>
            </a:r>
            <a:endParaRPr lang="fa-IR" dirty="0"/>
          </a:p>
        </p:txBody>
      </p:sp>
      <p:sp>
        <p:nvSpPr>
          <p:cNvPr id="24" name="TextBox 23"/>
          <p:cNvSpPr txBox="1"/>
          <p:nvPr/>
        </p:nvSpPr>
        <p:spPr>
          <a:xfrm>
            <a:off x="1643042" y="4786322"/>
            <a:ext cx="1857388" cy="369332"/>
          </a:xfrm>
          <a:prstGeom prst="rect">
            <a:avLst/>
          </a:prstGeom>
          <a:noFill/>
        </p:spPr>
        <p:txBody>
          <a:bodyPr wrap="square" rtlCol="1">
            <a:spAutoFit/>
          </a:bodyPr>
          <a:lstStyle/>
          <a:p>
            <a:pPr algn="ctr"/>
            <a:r>
              <a:rPr lang="fa-IR" dirty="0" smtClean="0"/>
              <a:t>مدیریت</a:t>
            </a:r>
            <a:endParaRPr lang="fa-IR" dirty="0"/>
          </a:p>
        </p:txBody>
      </p:sp>
      <p:sp>
        <p:nvSpPr>
          <p:cNvPr id="25" name="TextBox 24"/>
          <p:cNvSpPr txBox="1"/>
          <p:nvPr/>
        </p:nvSpPr>
        <p:spPr>
          <a:xfrm>
            <a:off x="1643042" y="5286388"/>
            <a:ext cx="1857388" cy="369332"/>
          </a:xfrm>
          <a:prstGeom prst="rect">
            <a:avLst/>
          </a:prstGeom>
          <a:noFill/>
        </p:spPr>
        <p:txBody>
          <a:bodyPr wrap="square" rtlCol="1">
            <a:spAutoFit/>
          </a:bodyPr>
          <a:lstStyle/>
          <a:p>
            <a:pPr algn="ctr"/>
            <a:r>
              <a:rPr lang="fa-IR" dirty="0" smtClean="0"/>
              <a:t>هزینه ها</a:t>
            </a:r>
            <a:endParaRPr lang="fa-IR" dirty="0"/>
          </a:p>
        </p:txBody>
      </p:sp>
      <p:sp>
        <p:nvSpPr>
          <p:cNvPr id="26" name="TextBox 25"/>
          <p:cNvSpPr txBox="1"/>
          <p:nvPr/>
        </p:nvSpPr>
        <p:spPr>
          <a:xfrm>
            <a:off x="1643042" y="5857892"/>
            <a:ext cx="1928826" cy="369332"/>
          </a:xfrm>
          <a:prstGeom prst="rect">
            <a:avLst/>
          </a:prstGeom>
          <a:noFill/>
        </p:spPr>
        <p:txBody>
          <a:bodyPr wrap="square" rtlCol="1">
            <a:spAutoFit/>
          </a:bodyPr>
          <a:lstStyle/>
          <a:p>
            <a:pPr algn="ctr"/>
            <a:r>
              <a:rPr lang="fa-IR" dirty="0" smtClean="0"/>
              <a:t>زیر ساخت</a:t>
            </a:r>
            <a:endParaRPr lang="fa-IR" dirty="0"/>
          </a:p>
        </p:txBody>
      </p:sp>
      <p:sp>
        <p:nvSpPr>
          <p:cNvPr id="27" name="Slide Number Placeholder 26"/>
          <p:cNvSpPr>
            <a:spLocks noGrp="1"/>
          </p:cNvSpPr>
          <p:nvPr>
            <p:ph type="sldNum" sz="quarter" idx="15"/>
          </p:nvPr>
        </p:nvSpPr>
        <p:spPr/>
        <p:txBody>
          <a:bodyPr/>
          <a:lstStyle/>
          <a:p>
            <a:fld id="{0D795A8E-CCEE-4C84-B6BA-D312839567E9}" type="slidenum">
              <a:rPr lang="fa-IR" smtClean="0"/>
              <a:pPr/>
              <a:t>9</a:t>
            </a:fld>
            <a:endParaRPr lang="fa-IR"/>
          </a:p>
        </p:txBody>
      </p:sp>
    </p:spTree>
  </p:cSld>
  <p:clrMapOvr>
    <a:masterClrMapping/>
  </p:clrMapOvr>
  <p:transition>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455</TotalTime>
  <Words>3742</Words>
  <Application>Microsoft Office PowerPoint</Application>
  <PresentationFormat>On-screen Show (4:3)</PresentationFormat>
  <Paragraphs>290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Oriel</vt:lpstr>
      <vt:lpstr>مدیریت استراتژیک فناوری اطلاعات</vt:lpstr>
      <vt:lpstr>استراتژی فعالیت محور</vt:lpstr>
      <vt:lpstr>تئوری های منبع محور و فعالیت محورمشابه هم هستند از ان جهت که هر دو در تلاشند تا توضیح دهند چگونه سازمان ها به واسطه عواملی که تمایز سازمان را افزایش یا هزینه سازمان را کاهش می دهند به جایگاه های عالی دست پیدا می کنند. در تئوری منبع محور مالکیت یا کنترل منابع استراتژیک است که به سازمان اجازه به دست اوردن جایگاه پر منفعت را می دهد.</vt:lpstr>
      <vt:lpstr>اصطلاح ذینفع یک واژه نیرومند است. این نیرومندی تا حد زیادی وابسطه به گستره مفهومی ان است. این واژه معانی مختلفی برای افراد مختلف دارد. از این رو تحسین ها و نقد هایی از سوی طیف گسترده ای از دانش پژوهان و متخصصان زمینه های اکادمیک را در پی داشته است.چنین تفسیر گسترده ای نه تنها یکی از قوی ترین تئوری های ذینفع است بلکه یکی از برجسته ترین الزامات نظری به عنوان یک موضوع مستدل نیز تلقی می شود. </vt:lpstr>
      <vt:lpstr>4-محقق ساختن اخلاقیات – فناوری شفاف و واضح است و دریچه های ان به سوی بررسی دقیق و مداوم باز است. </vt:lpstr>
      <vt:lpstr>تحلیل استراتژی کسب و کار</vt:lpstr>
      <vt:lpstr>6-نیروهای رقابتی: </vt:lpstr>
      <vt:lpstr>یک تحلیل خارجی می تواند سیاست – اقتصاد – جامعه و فناوری را تحلیل و وارسی کند این امر گاهی تحلیل PEST  نامیده شده است اگر ما مسائل حقوقی و موضوع های محیطی را هم داشته باشیم به ان PESTLE می گویییم.</vt:lpstr>
      <vt:lpstr>نمونه ای از تحلیل SWOT</vt:lpstr>
      <vt:lpstr>روش 2: مدل X</vt:lpstr>
      <vt:lpstr>رویه های کاری در شرکت : شکل زیر ورودی و خروجی های مدل X را نشان می دهد.</vt:lpstr>
      <vt:lpstr>ورودی های شخصی از افراد با تجربه – تجربیات-  نگرش ها- نیاز ها و ارمان ها تشکیل شده است.</vt:lpstr>
      <vt:lpstr>مدل X  به کار گرفته شده در یک پروژه شرکت</vt:lpstr>
      <vt:lpstr>در شکل زیر نمونه تحلیل اتفاقی در مدل X  را شرح می دهیم:</vt:lpstr>
      <vt:lpstr>زمانی که وضعیت فعلی و روش های کار را توصیف کردیم می توانیم توضیح دهیم که چرا خروجی های شخصی و واقعی به این صورت وجود دارند.گام بعدی توصیف وضعیت مطلوب است. توصیف وضعیت مطلوبی که می خواهیم به ان برسیم کار اسانی است. بعد از ان می توانیم به مدل X برگردیم تا ورودی های شخصی و واقعی را به همراه رویه های کاری اصلاح کنیم.</vt:lpstr>
      <vt:lpstr>Slide 16</vt:lpstr>
      <vt:lpstr>Slide 17</vt:lpstr>
      <vt:lpstr>نیروهای رقابتی:</vt:lpstr>
      <vt:lpstr>در هر زمانی یک یا چند نیرو ممکن است فشارهای خاصی را بر سازمان رقابت کننده اعمال کنند روش نیروهای رقابتی دنیای رقابتی را مدل سازی می کند که در ان هر سازمانی وجود دارد و نیروهایی وجود دارند که بر ان تاثیر گذار هستند. موقعیت رقابتی فعلی هر سازمان برایند نیروی این 5 حوزه است.</vt:lpstr>
      <vt:lpstr>Slide 20</vt:lpstr>
      <vt:lpstr>روش 6:تحلیل سبد محصولات </vt:lpstr>
      <vt:lpstr>Slide 22</vt:lpstr>
      <vt:lpstr>سهم بازار: تحلیل سبد محصولات</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استراتژی فعالیت محور</dc:title>
  <dc:creator>linux</dc:creator>
  <cp:lastModifiedBy>cabir soft</cp:lastModifiedBy>
  <cp:revision>48</cp:revision>
  <dcterms:created xsi:type="dcterms:W3CDTF">2011-04-15T15:11:28Z</dcterms:created>
  <dcterms:modified xsi:type="dcterms:W3CDTF">2011-06-12T19:59:26Z</dcterms:modified>
</cp:coreProperties>
</file>